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7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微软雅黑" panose="020B0503020204020204" pitchFamily="34" charset="-122"/>
      <p:regular r:id="rId27"/>
      <p:bold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s9d2tJToy5k7jQaOrwGxe2B45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FA0372F-C3A8-4B24-A94E-332985CEE201}">
  <a:tblStyle styleId="{BFA0372F-C3A8-4B24-A94E-332985CEE2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97125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5485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1405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8794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8109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5538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4231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5" name="Google Shape;44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2129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9860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7744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Câu 1… =&gt; Để trả lời, các con sẽ gõ đáp án vào phần tin nhắn, chúng mình sẵn sàng vở, bút để ghi điểm nhé =&gt; thời gian bắt đầu =&gt; hiện đáp án (10 điểm đầu tiên thuộc về các bạn lựa chọn đáp án C)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Với số có nhiều chữ số, cứ 3 hàng tạo thành 1 lớp. Ta tách lớp theo thứ tự từ phải sang trái, lớp cao nhất có thể có 1, 2 hoặc 3 chữ số.</a:t>
            </a:r>
            <a:endParaRPr/>
          </a:p>
        </p:txBody>
      </p:sp>
      <p:sp>
        <p:nvSpPr>
          <p:cNvPr id="208" name="Google Shape;20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737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Câu 1… =&gt; Để trả lời, các con sẽ gõ đáp án vào phần tin nhắn, chúng mình sẵn sàng vở, bút để ghi điểm nhé =&gt; thời gian bắt đầu =&gt; hiện đáp án (10 điểm đầu tiên thuộc về các bạn lựa chọn đáp án C)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Với số có nhiều chữ số, cứ 3 hàng tạo thành 1 lớp. Ta tách lớp theo thứ tự từ phải sang trái, lớp cao nhất có thể có 1, 2 hoặc 3 chữ số.</a:t>
            </a:r>
            <a:endParaRPr/>
          </a:p>
        </p:txBody>
      </p:sp>
      <p:sp>
        <p:nvSpPr>
          <p:cNvPr id="231" name="Google Shape;23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318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Câu 1… =&gt; Để trả lời, các con sẽ gõ đáp án vào phần tin nhắn, chúng mình sẵn sàng vở, bút để ghi điểm nhé =&gt; thời gian bắt đầu =&gt; hiện đáp án (10 điểm đầu tiên thuộc về các bạn lựa chọn đáp án C)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Với số có nhiều chữ số, cứ 3 hàng tạo thành 1 lớp. Ta tách lớp theo thứ tự từ phải sang trái, lớp cao nhất có thể có 1, 2 hoặc 3 chữ số.</a:t>
            </a:r>
            <a:endParaRPr/>
          </a:p>
        </p:txBody>
      </p:sp>
      <p:sp>
        <p:nvSpPr>
          <p:cNvPr id="252" name="Google Shape;25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755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Câu 1… =&gt; Để trả lời, các con sẽ gõ đáp án vào phần tin nhắn, chúng mình sẵn sàng vở, bút để ghi điểm nhé =&gt; thời gian bắt đầu =&gt; hiện đáp án (10 điểm đầu tiên thuộc về các bạn lựa chọn đáp án C)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Với số có nhiều chữ số, cứ 3 hàng tạo thành 1 lớp. Ta tách lớp theo thứ tự từ phải sang trái, lớp cao nhất có thể có 1, 2 hoặc 3 chữ số.</a:t>
            </a:r>
            <a:endParaRPr/>
          </a:p>
        </p:txBody>
      </p:sp>
      <p:sp>
        <p:nvSpPr>
          <p:cNvPr id="277" name="Google Shape;27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812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Câu 1… =&gt; Để trả lời, các con sẽ gõ đáp án vào phần tin nhắn, chúng mình sẵn sàng vở, bút để ghi điểm nhé =&gt; thời gian bắt đầu =&gt; hiện đáp án (10 điểm đầu tiên thuộc về các bạn lựa chọn đáp án C)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Với số có nhiều chữ số, cứ 3 hàng tạo thành 1 lớp. Ta tách lớp theo thứ tự từ phải sang trái, lớp cao nhất có thể có 1, 2 hoặc 3 chữ số.</a:t>
            </a:r>
            <a:endParaRPr/>
          </a:p>
        </p:txBody>
      </p:sp>
      <p:sp>
        <p:nvSpPr>
          <p:cNvPr id="302" name="Google Shape;30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2374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Câu 1… =&gt; Để trả lời, các con sẽ gõ đáp án vào phần tin nhắn, chúng mình sẵn sàng vở, bút để ghi điểm nhé =&gt; thời gian bắt đầu =&gt; hiện đáp án (10 điểm đầu tiên thuộc về các bạn lựa chọn đáp án C)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Với số có nhiều chữ số, cứ 3 hàng tạo thành 1 lớp. Ta tách lớp theo thứ tự từ phải sang trái, lớp cao nhất có thể có 1, 2 hoặc 3 chữ số.</a:t>
            </a:r>
            <a:endParaRPr/>
          </a:p>
        </p:txBody>
      </p:sp>
      <p:sp>
        <p:nvSpPr>
          <p:cNvPr id="327" name="Google Shape;32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25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5.jp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jp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gif"/><Relationship Id="rId16" Type="http://schemas.openxmlformats.org/officeDocument/2006/relationships/image" Target="../media/image20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png"/><Relationship Id="rId10" Type="http://schemas.openxmlformats.org/officeDocument/2006/relationships/image" Target="../media/image14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5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324" y="-45477"/>
            <a:ext cx="12197324" cy="68686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" name="Google Shape;137;p2"/>
          <p:cNvGrpSpPr/>
          <p:nvPr/>
        </p:nvGrpSpPr>
        <p:grpSpPr>
          <a:xfrm>
            <a:off x="751483" y="1121323"/>
            <a:ext cx="4741035" cy="777445"/>
            <a:chOff x="4800244" y="2685707"/>
            <a:chExt cx="4564575" cy="1381711"/>
          </a:xfrm>
        </p:grpSpPr>
        <p:grpSp>
          <p:nvGrpSpPr>
            <p:cNvPr id="138" name="Google Shape;138;p2"/>
            <p:cNvGrpSpPr/>
            <p:nvPr/>
          </p:nvGrpSpPr>
          <p:grpSpPr>
            <a:xfrm>
              <a:off x="4800244" y="2685707"/>
              <a:ext cx="1157320" cy="914805"/>
              <a:chOff x="3901193" y="1158529"/>
              <a:chExt cx="683893" cy="540584"/>
            </a:xfrm>
          </p:grpSpPr>
          <p:sp>
            <p:nvSpPr>
              <p:cNvPr id="139" name="Google Shape;139;p2"/>
              <p:cNvSpPr/>
              <p:nvPr/>
            </p:nvSpPr>
            <p:spPr>
              <a:xfrm>
                <a:off x="3979402" y="1158529"/>
                <a:ext cx="540510" cy="540584"/>
              </a:xfrm>
              <a:prstGeom prst="teardrop">
                <a:avLst>
                  <a:gd name="adj" fmla="val 100000"/>
                </a:avLst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1" i="0" u="none" strike="noStrike" cap="none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40" name="Google Shape;140;p2"/>
              <p:cNvSpPr txBox="1"/>
              <p:nvPr/>
            </p:nvSpPr>
            <p:spPr>
              <a:xfrm>
                <a:off x="3901193" y="1233922"/>
                <a:ext cx="683893" cy="4363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 b="1" i="0" u="none" strike="noStrike" cap="non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01</a:t>
                </a:r>
                <a:endParaRPr sz="2100" b="1" i="0" u="none" strike="noStrike" cap="non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141" name="Google Shape;141;p2"/>
            <p:cNvSpPr txBox="1"/>
            <p:nvPr/>
          </p:nvSpPr>
          <p:spPr>
            <a:xfrm>
              <a:off x="5980443" y="2850519"/>
              <a:ext cx="3384376" cy="1216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48" b="1" i="0" u="none" strike="noStrike" cap="none">
                  <a:solidFill>
                    <a:srgbClr val="0070C0"/>
                  </a:solidFill>
                  <a:latin typeface="Cambria"/>
                  <a:ea typeface="Cambria"/>
                  <a:cs typeface="Cambria"/>
                  <a:sym typeface="Cambria"/>
                </a:rPr>
                <a:t>Vở Toán</a:t>
              </a:r>
              <a:endParaRPr sz="3848" b="1" i="0" u="none" strike="noStrike" cap="none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142" name="Google Shape;142;p2"/>
          <p:cNvGrpSpPr/>
          <p:nvPr/>
        </p:nvGrpSpPr>
        <p:grpSpPr>
          <a:xfrm>
            <a:off x="4927382" y="1366140"/>
            <a:ext cx="5404053" cy="1377711"/>
            <a:chOff x="4811531" y="3468717"/>
            <a:chExt cx="4542002" cy="2449067"/>
          </a:xfrm>
        </p:grpSpPr>
        <p:grpSp>
          <p:nvGrpSpPr>
            <p:cNvPr id="143" name="Google Shape;143;p2"/>
            <p:cNvGrpSpPr/>
            <p:nvPr/>
          </p:nvGrpSpPr>
          <p:grpSpPr>
            <a:xfrm>
              <a:off x="4811531" y="3468717"/>
              <a:ext cx="1157346" cy="915005"/>
              <a:chOff x="3907860" y="1122608"/>
              <a:chExt cx="683908" cy="540702"/>
            </a:xfrm>
          </p:grpSpPr>
          <p:sp>
            <p:nvSpPr>
              <p:cNvPr id="144" name="Google Shape;144;p2"/>
              <p:cNvSpPr/>
              <p:nvPr/>
            </p:nvSpPr>
            <p:spPr>
              <a:xfrm>
                <a:off x="3979421" y="1122608"/>
                <a:ext cx="540785" cy="540702"/>
              </a:xfrm>
              <a:prstGeom prst="teardrop">
                <a:avLst>
                  <a:gd name="adj" fmla="val 100000"/>
                </a:avLst>
              </a:prstGeom>
              <a:solidFill>
                <a:srgbClr val="FFFF6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1" i="0" u="none" strike="noStrike" cap="none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45" name="Google Shape;145;p2"/>
              <p:cNvSpPr txBox="1"/>
              <p:nvPr/>
            </p:nvSpPr>
            <p:spPr>
              <a:xfrm>
                <a:off x="3907860" y="1220479"/>
                <a:ext cx="683908" cy="4364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 b="1" i="0" u="none" strike="noStrike" cap="non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02</a:t>
                </a:r>
                <a:endParaRPr sz="2100" b="1" i="0" u="none" strike="noStrike" cap="non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146" name="Google Shape;146;p2"/>
            <p:cNvSpPr txBox="1"/>
            <p:nvPr/>
          </p:nvSpPr>
          <p:spPr>
            <a:xfrm>
              <a:off x="5969158" y="3648056"/>
              <a:ext cx="3384376" cy="22697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48" b="1" i="0" u="none" strike="noStrike" cap="none">
                  <a:solidFill>
                    <a:srgbClr val="0070C0"/>
                  </a:solidFill>
                  <a:latin typeface="Cambria"/>
                  <a:ea typeface="Cambria"/>
                  <a:cs typeface="Cambria"/>
                  <a:sym typeface="Cambria"/>
                </a:rPr>
                <a:t>Đồ dùng học tập</a:t>
              </a:r>
              <a:endParaRPr sz="3848" b="1" i="0" u="none" strike="noStrike" cap="none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47" name="Google Shape;147;p2"/>
          <p:cNvSpPr txBox="1"/>
          <p:nvPr/>
        </p:nvSpPr>
        <p:spPr>
          <a:xfrm>
            <a:off x="1220560" y="271440"/>
            <a:ext cx="9349180" cy="74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33" b="1" i="0" u="none" strike="noStrike" cap="none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CHUẨN BỊ TRƯỚC KHI HỌC</a:t>
            </a:r>
            <a:endParaRPr/>
          </a:p>
        </p:txBody>
      </p:sp>
      <p:pic>
        <p:nvPicPr>
          <p:cNvPr id="148" name="Google Shape;148;p2" descr="Kết quả hình ảnh cho bút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9912" y="1241837"/>
            <a:ext cx="1955065" cy="21047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2"/>
          <p:cNvGrpSpPr/>
          <p:nvPr/>
        </p:nvGrpSpPr>
        <p:grpSpPr>
          <a:xfrm>
            <a:off x="4908449" y="3296118"/>
            <a:ext cx="5205361" cy="777199"/>
            <a:chOff x="4800244" y="2685707"/>
            <a:chExt cx="4564575" cy="1381033"/>
          </a:xfrm>
        </p:grpSpPr>
        <p:grpSp>
          <p:nvGrpSpPr>
            <p:cNvPr id="150" name="Google Shape;150;p2"/>
            <p:cNvGrpSpPr/>
            <p:nvPr/>
          </p:nvGrpSpPr>
          <p:grpSpPr>
            <a:xfrm>
              <a:off x="4800244" y="2685707"/>
              <a:ext cx="1157215" cy="914646"/>
              <a:chOff x="3901193" y="1158529"/>
              <a:chExt cx="683831" cy="540490"/>
            </a:xfrm>
          </p:grpSpPr>
          <p:sp>
            <p:nvSpPr>
              <p:cNvPr id="151" name="Google Shape;151;p2"/>
              <p:cNvSpPr/>
              <p:nvPr/>
            </p:nvSpPr>
            <p:spPr>
              <a:xfrm>
                <a:off x="3979549" y="1158529"/>
                <a:ext cx="540575" cy="540490"/>
              </a:xfrm>
              <a:prstGeom prst="teardrop">
                <a:avLst>
                  <a:gd name="adj" fmla="val 100000"/>
                </a:avLst>
              </a:prstGeom>
              <a:solidFill>
                <a:srgbClr val="33CC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1" i="0" u="none" strike="noStrike" cap="none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52" name="Google Shape;152;p2"/>
              <p:cNvSpPr txBox="1"/>
              <p:nvPr/>
            </p:nvSpPr>
            <p:spPr>
              <a:xfrm>
                <a:off x="3901193" y="1233909"/>
                <a:ext cx="683831" cy="4362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 b="1" i="0" u="none" strike="noStrike" cap="non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03</a:t>
                </a:r>
                <a:endParaRPr sz="2100" b="1" i="0" u="none" strike="noStrike" cap="non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153" name="Google Shape;153;p2"/>
            <p:cNvSpPr txBox="1"/>
            <p:nvPr/>
          </p:nvSpPr>
          <p:spPr>
            <a:xfrm>
              <a:off x="5980443" y="2850520"/>
              <a:ext cx="3384376" cy="1216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48" b="1" i="0" u="none" strike="noStrike" cap="none">
                  <a:solidFill>
                    <a:srgbClr val="0070C0"/>
                  </a:solidFill>
                  <a:latin typeface="Cambria"/>
                  <a:ea typeface="Cambria"/>
                  <a:cs typeface="Cambria"/>
                  <a:sym typeface="Cambria"/>
                </a:rPr>
                <a:t>Sách giáo khoa</a:t>
              </a:r>
              <a:endParaRPr/>
            </a:p>
          </p:txBody>
        </p:sp>
      </p:grpSp>
      <p:sp>
        <p:nvSpPr>
          <p:cNvPr id="154" name="Google Shape;154;p2" descr="20 quyển Vở 48 trang Hồng Hà mã 0509 | WinMart"/>
          <p:cNvSpPr/>
          <p:nvPr/>
        </p:nvSpPr>
        <p:spPr>
          <a:xfrm>
            <a:off x="1710088" y="-233691"/>
            <a:ext cx="293260" cy="29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79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5" name="Google Shape;155;p2" descr="20 quyển Vở 48 trang Hồng Hà mã 0509 | WinM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649962">
            <a:off x="389939" y="1374505"/>
            <a:ext cx="3740589" cy="37405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 descr="Sách Giáo Khoa Toán Lớp 5 Mới Nhất - Tải Sách Miễn Phí"/>
          <p:cNvPicPr preferRelativeResize="0"/>
          <p:nvPr/>
        </p:nvPicPr>
        <p:blipFill rotWithShape="1">
          <a:blip r:embed="rId6">
            <a:alphaModFix/>
          </a:blip>
          <a:srcRect l="14018" r="14275"/>
          <a:stretch/>
        </p:blipFill>
        <p:spPr>
          <a:xfrm rot="1078333">
            <a:off x="9417758" y="3524981"/>
            <a:ext cx="2329904" cy="32492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2"/>
          <p:cNvGrpSpPr/>
          <p:nvPr/>
        </p:nvGrpSpPr>
        <p:grpSpPr>
          <a:xfrm>
            <a:off x="1631119" y="4950243"/>
            <a:ext cx="3277330" cy="785334"/>
            <a:chOff x="4811531" y="3468717"/>
            <a:chExt cx="4542002" cy="1396037"/>
          </a:xfrm>
        </p:grpSpPr>
        <p:grpSp>
          <p:nvGrpSpPr>
            <p:cNvPr id="158" name="Google Shape;158;p2"/>
            <p:cNvGrpSpPr/>
            <p:nvPr/>
          </p:nvGrpSpPr>
          <p:grpSpPr>
            <a:xfrm>
              <a:off x="4811531" y="3468717"/>
              <a:ext cx="1157346" cy="915005"/>
              <a:chOff x="3907860" y="1122608"/>
              <a:chExt cx="683908" cy="540702"/>
            </a:xfrm>
          </p:grpSpPr>
          <p:sp>
            <p:nvSpPr>
              <p:cNvPr id="159" name="Google Shape;159;p2"/>
              <p:cNvSpPr/>
              <p:nvPr/>
            </p:nvSpPr>
            <p:spPr>
              <a:xfrm>
                <a:off x="3979421" y="1122608"/>
                <a:ext cx="540785" cy="540702"/>
              </a:xfrm>
              <a:prstGeom prst="teardrop">
                <a:avLst>
                  <a:gd name="adj" fmla="val 100000"/>
                </a:avLst>
              </a:prstGeom>
              <a:solidFill>
                <a:srgbClr val="FFFF6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1" i="0" u="none" strike="noStrike" cap="none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  <p:sp>
            <p:nvSpPr>
              <p:cNvPr id="160" name="Google Shape;160;p2"/>
              <p:cNvSpPr txBox="1"/>
              <p:nvPr/>
            </p:nvSpPr>
            <p:spPr>
              <a:xfrm>
                <a:off x="3907860" y="1220479"/>
                <a:ext cx="683908" cy="4364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100" b="1" i="0" u="none" strike="noStrike" cap="none">
                    <a:solidFill>
                      <a:srgbClr val="000000"/>
                    </a:solidFill>
                    <a:latin typeface="Cambria"/>
                    <a:ea typeface="Cambria"/>
                    <a:cs typeface="Cambria"/>
                    <a:sym typeface="Cambria"/>
                  </a:rPr>
                  <a:t>04</a:t>
                </a:r>
                <a:endParaRPr sz="2100" b="1" i="0" u="none" strike="noStrike" cap="non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endParaRPr>
              </a:p>
            </p:txBody>
          </p:sp>
        </p:grpSp>
        <p:sp>
          <p:nvSpPr>
            <p:cNvPr id="161" name="Google Shape;161;p2"/>
            <p:cNvSpPr txBox="1"/>
            <p:nvPr/>
          </p:nvSpPr>
          <p:spPr>
            <a:xfrm>
              <a:off x="5969158" y="3648055"/>
              <a:ext cx="3384376" cy="12166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848" b="1" i="0" u="none" strike="noStrike" cap="none">
                  <a:solidFill>
                    <a:srgbClr val="0070C0"/>
                  </a:solidFill>
                  <a:latin typeface="Cambria"/>
                  <a:ea typeface="Cambria"/>
                  <a:cs typeface="Cambria"/>
                  <a:sym typeface="Cambria"/>
                </a:rPr>
                <a:t>Nháp</a:t>
              </a:r>
              <a:endParaRPr sz="3848" b="1" i="0" u="none" strike="noStrike" cap="none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162" name="Google Shape;162;p2" descr="Giấy nháp kiểm tra"/>
          <p:cNvPicPr preferRelativeResize="0"/>
          <p:nvPr/>
        </p:nvPicPr>
        <p:blipFill rotWithShape="1">
          <a:blip r:embed="rId7">
            <a:alphaModFix/>
          </a:blip>
          <a:srcRect l="16225" r="16094" b="11814"/>
          <a:stretch/>
        </p:blipFill>
        <p:spPr>
          <a:xfrm rot="742114">
            <a:off x="3960349" y="4054686"/>
            <a:ext cx="2071366" cy="269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9" name="Google Shape;329;p11"/>
          <p:cNvCxnSpPr/>
          <p:nvPr/>
        </p:nvCxnSpPr>
        <p:spPr>
          <a:xfrm>
            <a:off x="2184400" y="1096647"/>
            <a:ext cx="9232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0" name="Google Shape;330;p11"/>
          <p:cNvSpPr/>
          <p:nvPr/>
        </p:nvSpPr>
        <p:spPr>
          <a:xfrm>
            <a:off x="1164779" y="3303073"/>
            <a:ext cx="2368505" cy="975325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A.  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7169637" y="5541239"/>
            <a:ext cx="3014024" cy="1059225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C. 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4261279" y="4278398"/>
            <a:ext cx="2742256" cy="1017181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B. 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33" name="Google Shape;333;p11"/>
          <p:cNvGrpSpPr/>
          <p:nvPr/>
        </p:nvGrpSpPr>
        <p:grpSpPr>
          <a:xfrm>
            <a:off x="1488874" y="868355"/>
            <a:ext cx="9888639" cy="1774637"/>
            <a:chOff x="1428728" y="1252296"/>
            <a:chExt cx="10411471" cy="1139017"/>
          </a:xfrm>
        </p:grpSpPr>
        <p:sp>
          <p:nvSpPr>
            <p:cNvPr id="334" name="Google Shape;334;p11"/>
            <p:cNvSpPr/>
            <p:nvPr/>
          </p:nvSpPr>
          <p:spPr>
            <a:xfrm>
              <a:off x="1428728" y="1252296"/>
              <a:ext cx="10411471" cy="1139017"/>
            </a:xfrm>
            <a:prstGeom prst="roundRect">
              <a:avLst>
                <a:gd name="adj" fmla="val 16667"/>
              </a:avLst>
            </a:prstGeom>
            <a:solidFill>
              <a:srgbClr val="4472C4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1541928" y="1386438"/>
              <a:ext cx="10237694" cy="83177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   Câu 6. Cách viết nào sau đây là đúng</a:t>
              </a:r>
              <a:r>
                <a:rPr lang="en-US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? </a:t>
              </a:r>
              <a:endParaRPr sz="6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36" name="Google Shape;336;p11"/>
          <p:cNvSpPr/>
          <p:nvPr/>
        </p:nvSpPr>
        <p:spPr>
          <a:xfrm flipH="1">
            <a:off x="6462932" y="5755868"/>
            <a:ext cx="727995" cy="625605"/>
          </a:xfrm>
          <a:prstGeom prst="ellipse">
            <a:avLst/>
          </a:prstGeom>
          <a:solidFill>
            <a:srgbClr val="FFFF00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endParaRPr sz="32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37" name="Google Shape;337;p11" descr="Kết quả hình ảnh cho NUMBER 1, 2, 3&quot;"/>
          <p:cNvPicPr preferRelativeResize="0"/>
          <p:nvPr/>
        </p:nvPicPr>
        <p:blipFill rotWithShape="1">
          <a:blip r:embed="rId3">
            <a:alphaModFix/>
          </a:blip>
          <a:srcRect l="6508" r="64364"/>
          <a:stretch/>
        </p:blipFill>
        <p:spPr>
          <a:xfrm>
            <a:off x="1287874" y="60860"/>
            <a:ext cx="772790" cy="92874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38" name="Google Shape;338;p11"/>
          <p:cNvSpPr/>
          <p:nvPr/>
        </p:nvSpPr>
        <p:spPr>
          <a:xfrm flipH="1">
            <a:off x="2047652" y="212229"/>
            <a:ext cx="3568757" cy="578882"/>
          </a:xfrm>
          <a:prstGeom prst="roundRect">
            <a:avLst>
              <a:gd name="adj" fmla="val 16667"/>
            </a:avLst>
          </a:prstGeom>
          <a:solidFill>
            <a:srgbClr val="6AE02A"/>
          </a:solidFill>
          <a:ln w="19050" cap="flat" cmpd="sng">
            <a:solidFill>
              <a:srgbClr val="33CC3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AI NHANH AI ĐÚNG</a:t>
            </a:r>
            <a:endParaRPr sz="2800" b="1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39" name="Google Shape;339;p11"/>
          <p:cNvGrpSpPr/>
          <p:nvPr/>
        </p:nvGrpSpPr>
        <p:grpSpPr>
          <a:xfrm>
            <a:off x="8263" y="5251281"/>
            <a:ext cx="2961223" cy="1639144"/>
            <a:chOff x="-11676" y="5965197"/>
            <a:chExt cx="1969733" cy="910818"/>
          </a:xfrm>
        </p:grpSpPr>
        <p:pic>
          <p:nvPicPr>
            <p:cNvPr id="340" name="Google Shape;340;p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052" y="5983213"/>
              <a:ext cx="1555175" cy="8747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1" name="Google Shape;341;p11"/>
            <p:cNvSpPr/>
            <p:nvPr/>
          </p:nvSpPr>
          <p:spPr>
            <a:xfrm>
              <a:off x="-11676" y="5965197"/>
              <a:ext cx="1969733" cy="910818"/>
            </a:xfrm>
            <a:custGeom>
              <a:avLst/>
              <a:gdLst/>
              <a:ahLst/>
              <a:cxnLst/>
              <a:rect l="l" t="t" r="r" b="b"/>
              <a:pathLst>
                <a:path w="2848621" h="1360584" extrusionOk="0">
                  <a:moveTo>
                    <a:pt x="591614" y="153708"/>
                  </a:moveTo>
                  <a:cubicBezTo>
                    <a:pt x="404817" y="153708"/>
                    <a:pt x="253388" y="305137"/>
                    <a:pt x="253388" y="491934"/>
                  </a:cubicBezTo>
                  <a:lnTo>
                    <a:pt x="253388" y="917698"/>
                  </a:lnTo>
                  <a:cubicBezTo>
                    <a:pt x="253388" y="1104495"/>
                    <a:pt x="404817" y="1255924"/>
                    <a:pt x="591614" y="1255924"/>
                  </a:cubicBezTo>
                  <a:lnTo>
                    <a:pt x="1709428" y="1255924"/>
                  </a:lnTo>
                  <a:cubicBezTo>
                    <a:pt x="1896225" y="1255924"/>
                    <a:pt x="2047654" y="1104495"/>
                    <a:pt x="2047654" y="917698"/>
                  </a:cubicBezTo>
                  <a:lnTo>
                    <a:pt x="2047654" y="491934"/>
                  </a:lnTo>
                  <a:cubicBezTo>
                    <a:pt x="2047654" y="305137"/>
                    <a:pt x="1896225" y="153708"/>
                    <a:pt x="1709428" y="153708"/>
                  </a:cubicBezTo>
                  <a:close/>
                  <a:moveTo>
                    <a:pt x="0" y="0"/>
                  </a:moveTo>
                  <a:lnTo>
                    <a:pt x="1784733" y="0"/>
                  </a:lnTo>
                  <a:lnTo>
                    <a:pt x="1850834" y="0"/>
                  </a:lnTo>
                  <a:lnTo>
                    <a:pt x="2316677" y="0"/>
                  </a:lnTo>
                  <a:cubicBezTo>
                    <a:pt x="2610462" y="0"/>
                    <a:pt x="2848621" y="304577"/>
                    <a:pt x="2848621" y="680292"/>
                  </a:cubicBezTo>
                  <a:cubicBezTo>
                    <a:pt x="2848621" y="1056007"/>
                    <a:pt x="2610462" y="1360584"/>
                    <a:pt x="2316677" y="1360584"/>
                  </a:cubicBezTo>
                  <a:lnTo>
                    <a:pt x="1784733" y="1360583"/>
                  </a:lnTo>
                  <a:lnTo>
                    <a:pt x="0" y="1360583"/>
                  </a:lnTo>
                  <a:close/>
                </a:path>
              </a:pathLst>
            </a:custGeom>
            <a:solidFill>
              <a:srgbClr val="FFA4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42" name="Google Shape;34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030921">
            <a:off x="-720684" y="965692"/>
            <a:ext cx="3219079" cy="1640295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11"/>
          <p:cNvSpPr txBox="1"/>
          <p:nvPr/>
        </p:nvSpPr>
        <p:spPr>
          <a:xfrm>
            <a:off x="2184400" y="3374106"/>
            <a:ext cx="752360" cy="80663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4" name="Google Shape;344;p11"/>
          <p:cNvSpPr txBox="1"/>
          <p:nvPr/>
        </p:nvSpPr>
        <p:spPr>
          <a:xfrm>
            <a:off x="1699320" y="3510819"/>
            <a:ext cx="10689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=</a:t>
            </a: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5" name="Google Shape;345;p11"/>
          <p:cNvSpPr txBox="1"/>
          <p:nvPr/>
        </p:nvSpPr>
        <p:spPr>
          <a:xfrm>
            <a:off x="5393150" y="4315777"/>
            <a:ext cx="752360" cy="80945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6" name="Google Shape;346;p11"/>
          <p:cNvSpPr txBox="1"/>
          <p:nvPr/>
        </p:nvSpPr>
        <p:spPr>
          <a:xfrm>
            <a:off x="4908070" y="4452490"/>
            <a:ext cx="10689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=</a:t>
            </a: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7" name="Google Shape;347;p11"/>
          <p:cNvSpPr txBox="1"/>
          <p:nvPr/>
        </p:nvSpPr>
        <p:spPr>
          <a:xfrm>
            <a:off x="8279467" y="5631369"/>
            <a:ext cx="752360" cy="80663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48" name="Google Shape;348;p11"/>
          <p:cNvSpPr txBox="1"/>
          <p:nvPr/>
        </p:nvSpPr>
        <p:spPr>
          <a:xfrm>
            <a:off x="7794387" y="5768082"/>
            <a:ext cx="10689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=</a:t>
            </a:r>
            <a:endParaRPr sz="3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49" name="Google Shape;349;p11"/>
          <p:cNvGrpSpPr/>
          <p:nvPr/>
        </p:nvGrpSpPr>
        <p:grpSpPr>
          <a:xfrm>
            <a:off x="5887495" y="2726963"/>
            <a:ext cx="6126612" cy="1156105"/>
            <a:chOff x="5887495" y="2726963"/>
            <a:chExt cx="6126612" cy="1552740"/>
          </a:xfrm>
        </p:grpSpPr>
        <p:sp>
          <p:nvSpPr>
            <p:cNvPr id="350" name="Google Shape;350;p11"/>
            <p:cNvSpPr/>
            <p:nvPr/>
          </p:nvSpPr>
          <p:spPr>
            <a:xfrm>
              <a:off x="5887495" y="2726963"/>
              <a:ext cx="6126612" cy="1552740"/>
            </a:xfrm>
            <a:prstGeom prst="roundRect">
              <a:avLst>
                <a:gd name="adj" fmla="val 16667"/>
              </a:avLst>
            </a:prstGeom>
            <a:noFill/>
            <a:ln w="5715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6147372" y="2878587"/>
              <a:ext cx="5727302" cy="11160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400"/>
                <a:buFont typeface="Times New Roman"/>
                <a:buNone/>
              </a:pPr>
              <a:r>
                <a:rPr lang="en-US" sz="2400" b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Số 0 có thể viết thành phân số có tử số là 0 và mẫu số khác 0.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57" name="Google Shape;35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grpSp>
        <p:nvGrpSpPr>
          <p:cNvPr id="358" name="Google Shape;358;p12"/>
          <p:cNvGrpSpPr/>
          <p:nvPr/>
        </p:nvGrpSpPr>
        <p:grpSpPr>
          <a:xfrm>
            <a:off x="0" y="251536"/>
            <a:ext cx="11788345" cy="1552740"/>
            <a:chOff x="5887495" y="2726963"/>
            <a:chExt cx="6126612" cy="1552740"/>
          </a:xfrm>
        </p:grpSpPr>
        <p:sp>
          <p:nvSpPr>
            <p:cNvPr id="359" name="Google Shape;359;p12"/>
            <p:cNvSpPr/>
            <p:nvPr/>
          </p:nvSpPr>
          <p:spPr>
            <a:xfrm>
              <a:off x="5887495" y="2726963"/>
              <a:ext cx="6126612" cy="1552740"/>
            </a:xfrm>
            <a:prstGeom prst="roundRect">
              <a:avLst>
                <a:gd name="adj" fmla="val 16667"/>
              </a:avLst>
            </a:prstGeom>
            <a:noFill/>
            <a:ln w="5715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0" name="Google Shape;360;p12"/>
            <p:cNvSpPr/>
            <p:nvPr/>
          </p:nvSpPr>
          <p:spPr>
            <a:xfrm>
              <a:off x="6147372" y="2878588"/>
              <a:ext cx="572730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imes New Roman"/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Có thể dùng phân số để ghi kết quả của phép chia một số tự nhiên cho một số tự nhiên khác 0.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Times New Roman"/>
                <a:buNone/>
              </a:pPr>
              <a:r>
                <a:rPr lang="en-US" sz="2400" b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Phân số đó cũng được gọi là thương của phép chia đã cho.</a:t>
              </a:r>
              <a:endParaRPr/>
            </a:p>
          </p:txBody>
        </p:sp>
      </p:grpSp>
      <p:grpSp>
        <p:nvGrpSpPr>
          <p:cNvPr id="361" name="Google Shape;361;p12"/>
          <p:cNvGrpSpPr/>
          <p:nvPr/>
        </p:nvGrpSpPr>
        <p:grpSpPr>
          <a:xfrm>
            <a:off x="-1" y="2356262"/>
            <a:ext cx="11961340" cy="1000174"/>
            <a:chOff x="5887495" y="2726963"/>
            <a:chExt cx="6126612" cy="1552740"/>
          </a:xfrm>
        </p:grpSpPr>
        <p:sp>
          <p:nvSpPr>
            <p:cNvPr id="362" name="Google Shape;362;p12"/>
            <p:cNvSpPr/>
            <p:nvPr/>
          </p:nvSpPr>
          <p:spPr>
            <a:xfrm>
              <a:off x="5887495" y="2726963"/>
              <a:ext cx="6126612" cy="1552740"/>
            </a:xfrm>
            <a:prstGeom prst="roundRect">
              <a:avLst>
                <a:gd name="adj" fmla="val 16667"/>
              </a:avLst>
            </a:prstGeom>
            <a:noFill/>
            <a:ln w="5715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3" name="Google Shape;363;p12"/>
            <p:cNvSpPr/>
            <p:nvPr/>
          </p:nvSpPr>
          <p:spPr>
            <a:xfrm>
              <a:off x="6147372" y="2878587"/>
              <a:ext cx="5727302" cy="702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800"/>
                <a:buFont typeface="Times New Roman"/>
                <a:buNone/>
              </a:pPr>
              <a:r>
                <a:rPr lang="en-US" sz="2800" b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Mọi số tự nhiên đều có thể viết thành phân số có mẫu số là 1.</a:t>
              </a:r>
              <a:endParaRPr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64" name="Google Shape;364;p12"/>
          <p:cNvGrpSpPr/>
          <p:nvPr/>
        </p:nvGrpSpPr>
        <p:grpSpPr>
          <a:xfrm>
            <a:off x="0" y="3803409"/>
            <a:ext cx="11961339" cy="848335"/>
            <a:chOff x="5887495" y="2726963"/>
            <a:chExt cx="6126612" cy="1552740"/>
          </a:xfrm>
        </p:grpSpPr>
        <p:sp>
          <p:nvSpPr>
            <p:cNvPr id="365" name="Google Shape;365;p12"/>
            <p:cNvSpPr/>
            <p:nvPr/>
          </p:nvSpPr>
          <p:spPr>
            <a:xfrm>
              <a:off x="5887495" y="2726963"/>
              <a:ext cx="6126612" cy="1552740"/>
            </a:xfrm>
            <a:prstGeom prst="roundRect">
              <a:avLst>
                <a:gd name="adj" fmla="val 16667"/>
              </a:avLst>
            </a:prstGeom>
            <a:noFill/>
            <a:ln w="5715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6" name="Google Shape;366;p12"/>
            <p:cNvSpPr/>
            <p:nvPr/>
          </p:nvSpPr>
          <p:spPr>
            <a:xfrm>
              <a:off x="6147372" y="2878587"/>
              <a:ext cx="5727302" cy="11160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400"/>
                <a:buFont typeface="Times New Roman"/>
                <a:buNone/>
              </a:pPr>
              <a:r>
                <a:rPr lang="en-US" sz="2400" b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Số 1 có thể viết thành phân số có tử số và mẫu số bằng nhau và khác 0.</a:t>
              </a:r>
              <a:endParaRPr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grpSp>
        <p:nvGrpSpPr>
          <p:cNvPr id="367" name="Google Shape;367;p12"/>
          <p:cNvGrpSpPr/>
          <p:nvPr/>
        </p:nvGrpSpPr>
        <p:grpSpPr>
          <a:xfrm>
            <a:off x="0" y="5098718"/>
            <a:ext cx="11961339" cy="1078245"/>
            <a:chOff x="5887495" y="2726963"/>
            <a:chExt cx="6126612" cy="1552740"/>
          </a:xfrm>
        </p:grpSpPr>
        <p:sp>
          <p:nvSpPr>
            <p:cNvPr id="368" name="Google Shape;368;p12"/>
            <p:cNvSpPr/>
            <p:nvPr/>
          </p:nvSpPr>
          <p:spPr>
            <a:xfrm>
              <a:off x="5887495" y="2726963"/>
              <a:ext cx="6126612" cy="1552740"/>
            </a:xfrm>
            <a:prstGeom prst="roundRect">
              <a:avLst>
                <a:gd name="adj" fmla="val 16667"/>
              </a:avLst>
            </a:prstGeom>
            <a:noFill/>
            <a:ln w="5715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69" name="Google Shape;369;p12"/>
            <p:cNvSpPr/>
            <p:nvPr/>
          </p:nvSpPr>
          <p:spPr>
            <a:xfrm>
              <a:off x="6147372" y="2878587"/>
              <a:ext cx="5727302" cy="11160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400"/>
                <a:buFont typeface="Times New Roman"/>
                <a:buNone/>
              </a:pPr>
              <a:r>
                <a:rPr lang="en-US" sz="2400" b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Số 0 có thể viết thành phân số có tử số là 0 và mẫu số khác 0.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76" name="Google Shape;376;p13" descr="Vector Flat Education Training Starter Poster Background Illustration |  Education poster design, Poster background design, School wall 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"/>
            <a:ext cx="12192000" cy="6801633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13"/>
          <p:cNvSpPr/>
          <p:nvPr/>
        </p:nvSpPr>
        <p:spPr>
          <a:xfrm>
            <a:off x="2126569" y="1690688"/>
            <a:ext cx="7938862" cy="160426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C00000"/>
                </a:solidFill>
                <a:latin typeface="Cambria"/>
              </a:rPr>
              <a:t>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14" descr="Children Powerpoint Template | Powerpoint templates, Book clip art,  Powerpoint presentation design"/>
          <p:cNvPicPr preferRelativeResize="0"/>
          <p:nvPr/>
        </p:nvPicPr>
        <p:blipFill rotWithShape="1">
          <a:blip r:embed="rId3">
            <a:alphaModFix/>
          </a:blip>
          <a:srcRect b="41738"/>
          <a:stretch/>
        </p:blipFill>
        <p:spPr>
          <a:xfrm>
            <a:off x="8314" y="-24540"/>
            <a:ext cx="12183686" cy="688253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14"/>
          <p:cNvSpPr/>
          <p:nvPr/>
        </p:nvSpPr>
        <p:spPr>
          <a:xfrm>
            <a:off x="2408237" y="361662"/>
            <a:ext cx="1956771" cy="8382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40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</a:t>
            </a: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0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14"/>
          <p:cNvSpPr/>
          <p:nvPr/>
        </p:nvSpPr>
        <p:spPr>
          <a:xfrm>
            <a:off x="2408238" y="1722438"/>
            <a:ext cx="7315200" cy="838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Đọc các phân số :</a:t>
            </a:r>
            <a:endParaRPr/>
          </a:p>
        </p:txBody>
      </p:sp>
      <p:sp>
        <p:nvSpPr>
          <p:cNvPr id="385" name="Google Shape;385;p14"/>
          <p:cNvSpPr/>
          <p:nvPr/>
        </p:nvSpPr>
        <p:spPr>
          <a:xfrm>
            <a:off x="2112963" y="3752850"/>
            <a:ext cx="7315200" cy="838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Nêu tử số và mẫu số của từng phân số trên.</a:t>
            </a:r>
            <a:endParaRPr/>
          </a:p>
        </p:txBody>
      </p:sp>
      <p:sp>
        <p:nvSpPr>
          <p:cNvPr id="386" name="Google Shape;386;p14"/>
          <p:cNvSpPr txBox="1"/>
          <p:nvPr/>
        </p:nvSpPr>
        <p:spPr>
          <a:xfrm>
            <a:off x="3763963" y="2676525"/>
            <a:ext cx="879475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</p:txBody>
      </p:sp>
      <p:sp>
        <p:nvSpPr>
          <p:cNvPr id="387" name="Google Shape;387;p14"/>
          <p:cNvSpPr txBox="1"/>
          <p:nvPr/>
        </p:nvSpPr>
        <p:spPr>
          <a:xfrm>
            <a:off x="4964113" y="2697163"/>
            <a:ext cx="8810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</p:txBody>
      </p:sp>
      <p:sp>
        <p:nvSpPr>
          <p:cNvPr id="388" name="Google Shape;388;p14"/>
          <p:cNvSpPr txBox="1"/>
          <p:nvPr/>
        </p:nvSpPr>
        <p:spPr>
          <a:xfrm>
            <a:off x="6038850" y="2714625"/>
            <a:ext cx="5778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</p:txBody>
      </p:sp>
      <p:sp>
        <p:nvSpPr>
          <p:cNvPr id="389" name="Google Shape;389;p14"/>
          <p:cNvSpPr txBox="1"/>
          <p:nvPr/>
        </p:nvSpPr>
        <p:spPr>
          <a:xfrm>
            <a:off x="7113588" y="2714625"/>
            <a:ext cx="10668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</p:txBody>
      </p:sp>
      <p:sp>
        <p:nvSpPr>
          <p:cNvPr id="390" name="Google Shape;390;p14"/>
          <p:cNvSpPr txBox="1"/>
          <p:nvPr/>
        </p:nvSpPr>
        <p:spPr>
          <a:xfrm>
            <a:off x="8375650" y="2659063"/>
            <a:ext cx="10668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cxnSp>
        <p:nvCxnSpPr>
          <p:cNvPr id="391" name="Google Shape;391;p14"/>
          <p:cNvCxnSpPr/>
          <p:nvPr/>
        </p:nvCxnSpPr>
        <p:spPr>
          <a:xfrm>
            <a:off x="4170363" y="5081588"/>
            <a:ext cx="1363662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92" name="Google Shape;392;p14"/>
          <p:cNvSpPr/>
          <p:nvPr/>
        </p:nvSpPr>
        <p:spPr>
          <a:xfrm>
            <a:off x="3270250" y="4702175"/>
            <a:ext cx="844550" cy="760413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14"/>
          <p:cNvSpPr/>
          <p:nvPr/>
        </p:nvSpPr>
        <p:spPr>
          <a:xfrm>
            <a:off x="5534025" y="4597400"/>
            <a:ext cx="1535113" cy="838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tử số </a:t>
            </a:r>
            <a:endParaRPr/>
          </a:p>
        </p:txBody>
      </p:sp>
      <p:cxnSp>
        <p:nvCxnSpPr>
          <p:cNvPr id="394" name="Google Shape;394;p14"/>
          <p:cNvCxnSpPr/>
          <p:nvPr/>
        </p:nvCxnSpPr>
        <p:spPr>
          <a:xfrm>
            <a:off x="4170363" y="5989638"/>
            <a:ext cx="1363662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95" name="Google Shape;395;p14"/>
          <p:cNvSpPr/>
          <p:nvPr/>
        </p:nvSpPr>
        <p:spPr>
          <a:xfrm>
            <a:off x="3270250" y="5618163"/>
            <a:ext cx="844550" cy="760412"/>
          </a:xfrm>
          <a:prstGeom prst="ellipse">
            <a:avLst/>
          </a:prstGeom>
          <a:noFill/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4"/>
          <p:cNvSpPr/>
          <p:nvPr/>
        </p:nvSpPr>
        <p:spPr>
          <a:xfrm>
            <a:off x="5505450" y="5484813"/>
            <a:ext cx="1535113" cy="838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mẫu số </a:t>
            </a:r>
            <a:endParaRPr/>
          </a:p>
        </p:txBody>
      </p:sp>
      <p:sp>
        <p:nvSpPr>
          <p:cNvPr id="397" name="Google Shape;397;p14"/>
          <p:cNvSpPr txBox="1"/>
          <p:nvPr/>
        </p:nvSpPr>
        <p:spPr>
          <a:xfrm>
            <a:off x="3316785" y="4901777"/>
            <a:ext cx="809118" cy="116673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8" name="Google Shape;398;p14"/>
          <p:cNvSpPr txBox="1"/>
          <p:nvPr/>
        </p:nvSpPr>
        <p:spPr>
          <a:xfrm>
            <a:off x="3365513" y="2539005"/>
            <a:ext cx="421795" cy="8166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99" name="Google Shape;399;p14"/>
          <p:cNvSpPr txBox="1"/>
          <p:nvPr/>
        </p:nvSpPr>
        <p:spPr>
          <a:xfrm>
            <a:off x="4365009" y="2633450"/>
            <a:ext cx="599104" cy="70134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r="-833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00" name="Google Shape;400;p14"/>
          <p:cNvSpPr txBox="1"/>
          <p:nvPr/>
        </p:nvSpPr>
        <p:spPr>
          <a:xfrm>
            <a:off x="5533585" y="2661859"/>
            <a:ext cx="424653" cy="693844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01" name="Google Shape;401;p14"/>
          <p:cNvSpPr txBox="1"/>
          <p:nvPr/>
        </p:nvSpPr>
        <p:spPr>
          <a:xfrm>
            <a:off x="6541263" y="2650771"/>
            <a:ext cx="453650" cy="69192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02" name="Google Shape;402;p14"/>
          <p:cNvSpPr txBox="1"/>
          <p:nvPr/>
        </p:nvSpPr>
        <p:spPr>
          <a:xfrm>
            <a:off x="7705122" y="2650986"/>
            <a:ext cx="822341" cy="70134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03" name="Google Shape;403;p14" descr="3 cute children&amp;#39;s cartoon ppt backgrounds_Best PowerPoint templates and  Google Slides for free download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4" descr="3 cute children&amp;#39;s cartoon ppt backgrounds_Best PowerPoint templates and  Google Slides for free download"/>
          <p:cNvSpPr/>
          <p:nvPr/>
        </p:nvSpPr>
        <p:spPr>
          <a:xfrm>
            <a:off x="-2209643" y="-45821"/>
            <a:ext cx="413486" cy="351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15" descr="Children Powerpoint Template | Powerpoint templates, Book clip art,  Powerpoint presentation design"/>
          <p:cNvPicPr preferRelativeResize="0"/>
          <p:nvPr/>
        </p:nvPicPr>
        <p:blipFill rotWithShape="1">
          <a:blip r:embed="rId3">
            <a:alphaModFix/>
          </a:blip>
          <a:srcRect b="41738"/>
          <a:stretch/>
        </p:blipFill>
        <p:spPr>
          <a:xfrm>
            <a:off x="0" y="-24539"/>
            <a:ext cx="12183686" cy="6882539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15"/>
          <p:cNvSpPr/>
          <p:nvPr/>
        </p:nvSpPr>
        <p:spPr>
          <a:xfrm>
            <a:off x="2066006" y="280988"/>
            <a:ext cx="2041970" cy="8382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4000" b="1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40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2.</a:t>
            </a:r>
            <a:r>
              <a:rPr lang="en-US" sz="3200" b="1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000" b="1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p15"/>
          <p:cNvSpPr/>
          <p:nvPr/>
        </p:nvSpPr>
        <p:spPr>
          <a:xfrm>
            <a:off x="1832810" y="1255922"/>
            <a:ext cx="9372002" cy="838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thương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dưới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dạng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endParaRPr dirty="0"/>
          </a:p>
        </p:txBody>
      </p:sp>
      <p:sp>
        <p:nvSpPr>
          <p:cNvPr id="412" name="Google Shape;412;p15"/>
          <p:cNvSpPr txBox="1"/>
          <p:nvPr/>
        </p:nvSpPr>
        <p:spPr>
          <a:xfrm>
            <a:off x="7724274" y="2460332"/>
            <a:ext cx="7620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</p:txBody>
      </p:sp>
      <p:sp>
        <p:nvSpPr>
          <p:cNvPr id="413" name="Google Shape;413;p15"/>
          <p:cNvSpPr txBox="1"/>
          <p:nvPr/>
        </p:nvSpPr>
        <p:spPr>
          <a:xfrm>
            <a:off x="2820319" y="2305117"/>
            <a:ext cx="942381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: 5        75 : 100        9 : 17</a:t>
            </a:r>
            <a:endParaRPr/>
          </a:p>
        </p:txBody>
      </p:sp>
      <p:sp>
        <p:nvSpPr>
          <p:cNvPr id="414" name="Google Shape;414;p15"/>
          <p:cNvSpPr txBox="1"/>
          <p:nvPr/>
        </p:nvSpPr>
        <p:spPr>
          <a:xfrm>
            <a:off x="3742406" y="2456990"/>
            <a:ext cx="698500" cy="58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</p:txBody>
      </p:sp>
      <p:sp>
        <p:nvSpPr>
          <p:cNvPr id="415" name="Google Shape;415;p15"/>
          <p:cNvSpPr txBox="1"/>
          <p:nvPr/>
        </p:nvSpPr>
        <p:spPr>
          <a:xfrm>
            <a:off x="2904206" y="3519396"/>
            <a:ext cx="197259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 : 5 = </a:t>
            </a:r>
            <a:endParaRPr sz="48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Google Shape;416;p15"/>
          <p:cNvSpPr txBox="1"/>
          <p:nvPr/>
        </p:nvSpPr>
        <p:spPr>
          <a:xfrm>
            <a:off x="4643563" y="3260951"/>
            <a:ext cx="466473" cy="127208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7" name="Google Shape;417;p15"/>
          <p:cNvSpPr txBox="1"/>
          <p:nvPr/>
        </p:nvSpPr>
        <p:spPr>
          <a:xfrm>
            <a:off x="2904205" y="5140363"/>
            <a:ext cx="290303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75 : 100 =           </a:t>
            </a:r>
            <a:endParaRPr sz="48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8" name="Google Shape;418;p15"/>
          <p:cNvSpPr txBox="1"/>
          <p:nvPr/>
        </p:nvSpPr>
        <p:spPr>
          <a:xfrm>
            <a:off x="5625370" y="4873655"/>
            <a:ext cx="1142942" cy="128586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9" name="Google Shape;419;p15"/>
          <p:cNvSpPr txBox="1"/>
          <p:nvPr/>
        </p:nvSpPr>
        <p:spPr>
          <a:xfrm>
            <a:off x="7888559" y="3493487"/>
            <a:ext cx="197259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Arial"/>
              <a:buNone/>
            </a:pPr>
            <a:r>
              <a:rPr lang="en-US" sz="4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: 17 = </a:t>
            </a:r>
            <a:endParaRPr sz="48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0" name="Google Shape;420;p15"/>
          <p:cNvSpPr txBox="1"/>
          <p:nvPr/>
        </p:nvSpPr>
        <p:spPr>
          <a:xfrm>
            <a:off x="10009647" y="3226779"/>
            <a:ext cx="804707" cy="126848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16" descr="Children Powerpoint Template | Powerpoint templates, Book clip art,  Powerpoint presentation design"/>
          <p:cNvPicPr preferRelativeResize="0"/>
          <p:nvPr/>
        </p:nvPicPr>
        <p:blipFill rotWithShape="1">
          <a:blip r:embed="rId3">
            <a:alphaModFix/>
          </a:blip>
          <a:srcRect b="41738"/>
          <a:stretch/>
        </p:blipFill>
        <p:spPr>
          <a:xfrm>
            <a:off x="0" y="-24539"/>
            <a:ext cx="12183686" cy="6882539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6"/>
          <p:cNvSpPr/>
          <p:nvPr/>
        </p:nvSpPr>
        <p:spPr>
          <a:xfrm>
            <a:off x="2489199" y="353245"/>
            <a:ext cx="2123743" cy="8382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3.</a:t>
            </a: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0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Google Shape;427;p16"/>
          <p:cNvSpPr/>
          <p:nvPr/>
        </p:nvSpPr>
        <p:spPr>
          <a:xfrm>
            <a:off x="2489200" y="1490663"/>
            <a:ext cx="8131175" cy="11620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các số tự nhiên sau dưới dạng phân số </a:t>
            </a:r>
            <a:endParaRPr sz="32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 mẫu số là 1:</a:t>
            </a:r>
            <a:endParaRPr/>
          </a:p>
        </p:txBody>
      </p:sp>
      <p:sp>
        <p:nvSpPr>
          <p:cNvPr id="428" name="Google Shape;428;p16"/>
          <p:cNvSpPr txBox="1"/>
          <p:nvPr/>
        </p:nvSpPr>
        <p:spPr>
          <a:xfrm>
            <a:off x="4954588" y="3103563"/>
            <a:ext cx="10668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</p:txBody>
      </p:sp>
      <p:sp>
        <p:nvSpPr>
          <p:cNvPr id="429" name="Google Shape;429;p16"/>
          <p:cNvSpPr txBox="1"/>
          <p:nvPr/>
        </p:nvSpPr>
        <p:spPr>
          <a:xfrm>
            <a:off x="5559425" y="4230688"/>
            <a:ext cx="10668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</p:txBody>
      </p:sp>
      <p:sp>
        <p:nvSpPr>
          <p:cNvPr id="430" name="Google Shape;430;p16"/>
          <p:cNvSpPr txBox="1"/>
          <p:nvPr/>
        </p:nvSpPr>
        <p:spPr>
          <a:xfrm>
            <a:off x="6016625" y="5383213"/>
            <a:ext cx="10668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431" name="Google Shape;431;p16"/>
          <p:cNvSpPr/>
          <p:nvPr/>
        </p:nvSpPr>
        <p:spPr>
          <a:xfrm>
            <a:off x="5384800" y="1879600"/>
            <a:ext cx="3408363" cy="84931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55A11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C55A1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 ; 105 ; 1000 .</a:t>
            </a:r>
            <a:endParaRPr sz="3200" b="1">
              <a:solidFill>
                <a:srgbClr val="C55A1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2" name="Google Shape;432;p16"/>
          <p:cNvSpPr txBox="1"/>
          <p:nvPr/>
        </p:nvSpPr>
        <p:spPr>
          <a:xfrm>
            <a:off x="3657600" y="2974632"/>
            <a:ext cx="2156513" cy="95750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8473" b="-445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3" name="Google Shape;433;p16"/>
          <p:cNvSpPr txBox="1"/>
          <p:nvPr/>
        </p:nvSpPr>
        <p:spPr>
          <a:xfrm>
            <a:off x="3581400" y="4071487"/>
            <a:ext cx="2156513" cy="96718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8781" b="-440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34" name="Google Shape;434;p16"/>
          <p:cNvSpPr txBox="1"/>
          <p:nvPr/>
        </p:nvSpPr>
        <p:spPr>
          <a:xfrm>
            <a:off x="3535307" y="5292482"/>
            <a:ext cx="2486081" cy="95750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l="-7597" b="-5093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8"/>
          <p:cNvSpPr/>
          <p:nvPr/>
        </p:nvSpPr>
        <p:spPr>
          <a:xfrm>
            <a:off x="3754438" y="3009900"/>
            <a:ext cx="715962" cy="5810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9" name="Google Shape;449;p18" descr="Children Powerpoint Template | Powerpoint templates, Book clip art,  Powerpoint presentation design"/>
          <p:cNvPicPr preferRelativeResize="0"/>
          <p:nvPr/>
        </p:nvPicPr>
        <p:blipFill rotWithShape="1">
          <a:blip r:embed="rId3">
            <a:alphaModFix/>
          </a:blip>
          <a:srcRect b="41738"/>
          <a:stretch/>
        </p:blipFill>
        <p:spPr>
          <a:xfrm>
            <a:off x="0" y="-24539"/>
            <a:ext cx="12183686" cy="6882539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18"/>
          <p:cNvSpPr/>
          <p:nvPr/>
        </p:nvSpPr>
        <p:spPr>
          <a:xfrm>
            <a:off x="1665027" y="928715"/>
            <a:ext cx="2119573" cy="8382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40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 4.</a:t>
            </a:r>
            <a:r>
              <a:rPr lang="en-US" sz="32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0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1" name="Google Shape;451;p18"/>
          <p:cNvSpPr/>
          <p:nvPr/>
        </p:nvSpPr>
        <p:spPr>
          <a:xfrm>
            <a:off x="3784600" y="843407"/>
            <a:ext cx="8131175" cy="116046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số thích hợp vào ô trống :</a:t>
            </a:r>
            <a:endParaRPr/>
          </a:p>
        </p:txBody>
      </p:sp>
      <p:sp>
        <p:nvSpPr>
          <p:cNvPr id="452" name="Google Shape;452;p18"/>
          <p:cNvSpPr txBox="1"/>
          <p:nvPr/>
        </p:nvSpPr>
        <p:spPr>
          <a:xfrm>
            <a:off x="4652963" y="2544763"/>
            <a:ext cx="1066800" cy="585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/>
          </a:p>
        </p:txBody>
      </p:sp>
      <p:sp>
        <p:nvSpPr>
          <p:cNvPr id="453" name="Google Shape;453;p18"/>
          <p:cNvSpPr txBox="1"/>
          <p:nvPr/>
        </p:nvSpPr>
        <p:spPr>
          <a:xfrm>
            <a:off x="4686300" y="4235450"/>
            <a:ext cx="500063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sp>
        <p:nvSpPr>
          <p:cNvPr id="454" name="Google Shape;454;p18"/>
          <p:cNvSpPr/>
          <p:nvPr/>
        </p:nvSpPr>
        <p:spPr>
          <a:xfrm>
            <a:off x="1270000" y="2343150"/>
            <a:ext cx="838200" cy="116205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</a:t>
            </a:r>
            <a:endParaRPr sz="32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5" name="Google Shape;455;p18"/>
          <p:cNvSpPr/>
          <p:nvPr/>
        </p:nvSpPr>
        <p:spPr>
          <a:xfrm>
            <a:off x="1239838" y="4051300"/>
            <a:ext cx="838200" cy="116046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b) </a:t>
            </a:r>
            <a:endParaRPr sz="3200" b="1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6" name="Google Shape;456;p18"/>
          <p:cNvSpPr txBox="1"/>
          <p:nvPr/>
        </p:nvSpPr>
        <p:spPr>
          <a:xfrm>
            <a:off x="2914374" y="2405014"/>
            <a:ext cx="1498810" cy="97802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8292" b="-874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57" name="Google Shape;457;p18"/>
          <p:cNvSpPr/>
          <p:nvPr/>
        </p:nvSpPr>
        <p:spPr>
          <a:xfrm>
            <a:off x="3759200" y="3014663"/>
            <a:ext cx="717550" cy="5826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8"/>
          <p:cNvSpPr/>
          <p:nvPr/>
        </p:nvSpPr>
        <p:spPr>
          <a:xfrm>
            <a:off x="3754438" y="4025900"/>
            <a:ext cx="717550" cy="5810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8"/>
          <p:cNvSpPr txBox="1"/>
          <p:nvPr/>
        </p:nvSpPr>
        <p:spPr>
          <a:xfrm>
            <a:off x="2916736" y="4151409"/>
            <a:ext cx="1308050" cy="978025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20929" r="-928" b="-9374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60" name="Google Shape;460;p18"/>
          <p:cNvSpPr/>
          <p:nvPr/>
        </p:nvSpPr>
        <p:spPr>
          <a:xfrm>
            <a:off x="3746500" y="4021138"/>
            <a:ext cx="717550" cy="58102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181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4807" y="845531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182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9739" y="1207472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183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19150" y="680278"/>
            <a:ext cx="495300" cy="43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4152" y="-693733"/>
            <a:ext cx="609600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组合 3">
            <a:extLst>
              <a:ext uri="{FF2B5EF4-FFF2-40B4-BE49-F238E27FC236}">
                <a16:creationId xmlns="" xmlns:a16="http://schemas.microsoft.com/office/drawing/2014/main" id="{F5C832D1-D386-4F25-8167-6E0E9E8BB13F}"/>
              </a:ext>
            </a:extLst>
          </p:cNvPr>
          <p:cNvGrpSpPr/>
          <p:nvPr/>
        </p:nvGrpSpPr>
        <p:grpSpPr>
          <a:xfrm>
            <a:off x="3117490" y="4406900"/>
            <a:ext cx="6123940" cy="6123940"/>
            <a:chOff x="3034030" y="3728085"/>
            <a:chExt cx="6123940" cy="6123940"/>
          </a:xfrm>
        </p:grpSpPr>
        <p:pic>
          <p:nvPicPr>
            <p:cNvPr id="9" name="图片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34030" y="3728085"/>
              <a:ext cx="6123940" cy="6123940"/>
            </a:xfrm>
            <a:prstGeom prst="rect">
              <a:avLst/>
            </a:prstGeom>
          </p:spPr>
        </p:pic>
        <p:pic>
          <p:nvPicPr>
            <p:cNvPr id="10" name="图片 10">
              <a:extLst>
                <a:ext uri="{FF2B5EF4-FFF2-40B4-BE49-F238E27FC236}">
                  <a16:creationId xmlns="" xmlns:a16="http://schemas.microsoft.com/office/drawing/2014/main" id="{1ADA0B05-8FC5-4D05-B2CC-8E49BE49A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V="1">
              <a:off x="3452686" y="4344520"/>
              <a:ext cx="5179051" cy="2095500"/>
            </a:xfrm>
            <a:prstGeom prst="rect">
              <a:avLst/>
            </a:prstGeom>
          </p:spPr>
        </p:pic>
      </p:grpSp>
      <p:pic>
        <p:nvPicPr>
          <p:cNvPr id="11" name="图片 4">
            <a:extLst>
              <a:ext uri="{FF2B5EF4-FFF2-40B4-BE49-F238E27FC236}">
                <a16:creationId xmlns="" xmlns:a16="http://schemas.microsoft.com/office/drawing/2014/main" id="{9066B16D-E538-4226-A562-E0E56CBDE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49549">
            <a:off x="2417574" y="4993602"/>
            <a:ext cx="1326747" cy="1677257"/>
          </a:xfrm>
          <a:prstGeom prst="rect">
            <a:avLst/>
          </a:prstGeom>
        </p:spPr>
      </p:pic>
      <p:pic>
        <p:nvPicPr>
          <p:cNvPr id="12" name="图片 5">
            <a:extLst>
              <a:ext uri="{FF2B5EF4-FFF2-40B4-BE49-F238E27FC236}">
                <a16:creationId xmlns="" xmlns:a16="http://schemas.microsoft.com/office/drawing/2014/main" id="{114059E7-31F2-4F25-B1B1-31CA3F1FE1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1200" y="3154604"/>
            <a:ext cx="2767238" cy="2387600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="" xmlns:a16="http://schemas.microsoft.com/office/drawing/2014/main" id="{B86FAB74-ABB5-4080-9861-F2788AD951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344586">
            <a:off x="7032904" y="3131797"/>
            <a:ext cx="1385735" cy="1663700"/>
          </a:xfrm>
          <a:prstGeom prst="rect">
            <a:avLst/>
          </a:prstGeom>
        </p:spPr>
      </p:pic>
      <p:pic>
        <p:nvPicPr>
          <p:cNvPr id="14" name="图片 6">
            <a:extLst>
              <a:ext uri="{FF2B5EF4-FFF2-40B4-BE49-F238E27FC236}">
                <a16:creationId xmlns="" xmlns:a16="http://schemas.microsoft.com/office/drawing/2014/main" id="{F6D9A5C2-3D35-47F3-BA94-E8056BF397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0852" y="2774807"/>
            <a:ext cx="1662881" cy="1781012"/>
          </a:xfrm>
          <a:prstGeom prst="rect">
            <a:avLst/>
          </a:prstGeom>
        </p:spPr>
      </p:pic>
      <p:pic>
        <p:nvPicPr>
          <p:cNvPr id="17" name="图片 8">
            <a:extLst>
              <a:ext uri="{FF2B5EF4-FFF2-40B4-BE49-F238E27FC236}">
                <a16:creationId xmlns="" xmlns:a16="http://schemas.microsoft.com/office/drawing/2014/main" id="{5B83879B-21D4-470E-8374-35AB657B19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94282" y="4452756"/>
            <a:ext cx="2005613" cy="2006600"/>
          </a:xfrm>
          <a:prstGeom prst="rect">
            <a:avLst/>
          </a:prstGeom>
        </p:spPr>
      </p:pic>
      <p:pic>
        <p:nvPicPr>
          <p:cNvPr id="18" name="图片 9">
            <a:extLst>
              <a:ext uri="{FF2B5EF4-FFF2-40B4-BE49-F238E27FC236}">
                <a16:creationId xmlns="" xmlns:a16="http://schemas.microsoft.com/office/drawing/2014/main" id="{4246F8FD-1452-4A0A-8F31-81C60278B9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9795380">
            <a:off x="7898149" y="4256486"/>
            <a:ext cx="1243988" cy="876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" b="8056"/>
          <a:stretch/>
        </p:blipFill>
        <p:spPr>
          <a:xfrm rot="1758004">
            <a:off x="33057" y="-7278826"/>
            <a:ext cx="14541351" cy="8927963"/>
          </a:xfrm>
          <a:prstGeom prst="rect">
            <a:avLst/>
          </a:prstGeom>
        </p:spPr>
      </p:pic>
      <p:pic>
        <p:nvPicPr>
          <p:cNvPr id="21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996" y="241165"/>
            <a:ext cx="2145665" cy="631190"/>
          </a:xfrm>
          <a:prstGeom prst="rect">
            <a:avLst/>
          </a:prstGeom>
        </p:spPr>
      </p:pic>
      <p:sp>
        <p:nvSpPr>
          <p:cNvPr id="23" name="文本框 12">
            <a:extLst>
              <a:ext uri="{FF2B5EF4-FFF2-40B4-BE49-F238E27FC236}">
                <a16:creationId xmlns="" xmlns:a16="http://schemas.microsoft.com/office/drawing/2014/main" id="{53F3670C-E9E3-4089-8917-9FB7828629B6}"/>
              </a:ext>
            </a:extLst>
          </p:cNvPr>
          <p:cNvSpPr txBox="1"/>
          <p:nvPr/>
        </p:nvSpPr>
        <p:spPr>
          <a:xfrm>
            <a:off x="466411" y="954187"/>
            <a:ext cx="112591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tập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Khái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niệm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về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phân</a:t>
            </a:r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số</a:t>
            </a:r>
            <a:endParaRPr lang="zh-CN" alt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" name="图片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8262" flipH="1">
            <a:off x="1354363" y="3252898"/>
            <a:ext cx="1549167" cy="1404870"/>
          </a:xfrm>
          <a:prstGeom prst="rect">
            <a:avLst/>
          </a:prstGeom>
        </p:spPr>
      </p:pic>
      <p:pic>
        <p:nvPicPr>
          <p:cNvPr id="29" name="图片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6979" flipH="1">
            <a:off x="113771" y="4024526"/>
            <a:ext cx="1477877" cy="1340220"/>
          </a:xfrm>
          <a:prstGeom prst="rect">
            <a:avLst/>
          </a:prstGeom>
        </p:spPr>
      </p:pic>
      <p:pic>
        <p:nvPicPr>
          <p:cNvPr id="3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41430" y="332651"/>
            <a:ext cx="2145665" cy="631190"/>
          </a:xfrm>
          <a:prstGeom prst="rect">
            <a:avLst/>
          </a:prstGeom>
        </p:spPr>
      </p:pic>
      <p:pic>
        <p:nvPicPr>
          <p:cNvPr id="31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18615" y="89239"/>
            <a:ext cx="2145665" cy="631190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="" xmlns:a16="http://schemas.microsoft.com/office/drawing/2014/main" id="{39D00734-06E6-4F4D-A4B0-928D88E34D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669353" y="373909"/>
            <a:ext cx="1277451" cy="1160556"/>
          </a:xfrm>
          <a:prstGeom prst="rect">
            <a:avLst/>
          </a:prstGeom>
        </p:spPr>
      </p:pic>
      <p:pic>
        <p:nvPicPr>
          <p:cNvPr id="34" name="图片 2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91000"/>
            <a:ext cx="3200400" cy="281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9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023 L 6.25E-7 0.00023 C 0.00547 -0.00093 0.01094 -0.00139 0.01654 -0.00255 C 0.01862 -0.00301 0.02044 -0.00393 0.02253 -0.00486 C 0.03086 -0.00856 0.03724 -0.01181 0.04505 -0.01643 C 0.04622 -0.0169 0.04753 -0.01806 0.0487 -0.01852 C 0.05169 -0.01968 0.06146 -0.02245 0.06419 -0.02315 C 0.075 -0.03588 0.06484 -0.02523 0.07838 -0.03449 C 0.08125 -0.03657 0.08385 -0.03935 0.08672 -0.04143 C 0.08789 -0.04236 0.08906 -0.04306 0.09036 -0.04375 C 0.09193 -0.04606 0.09323 -0.04907 0.09505 -0.05046 C 0.09687 -0.05231 0.09909 -0.05208 0.10104 -0.05278 C 0.10273 -0.0537 0.1043 -0.05417 0.10573 -0.05509 C 0.10781 -0.05648 0.10963 -0.05856 0.11172 -0.05972 C 0.11328 -0.06088 0.1151 -0.06088 0.11654 -0.06204 C 0.11979 -0.06481 0.12266 -0.06852 0.12604 -0.0713 C 0.12838 -0.07292 0.13073 -0.07407 0.1332 -0.07593 C 0.14635 -0.08565 0.13672 -0.07917 0.14857 -0.08958 C 0.15325 -0.09375 0.1582 -0.09699 0.16289 -0.10093 C 0.16562 -0.10324 0.16836 -0.10602 0.17122 -0.10787 C 0.18971 -0.11968 0.1668 -0.10417 0.18555 -0.11921 C 0.18789 -0.12106 0.19036 -0.12176 0.19271 -0.12384 C 0.19479 -0.12569 0.19661 -0.1287 0.19857 -0.13056 C 0.20052 -0.13264 0.2026 -0.1338 0.20443 -0.13518 C 0.20651 -0.13843 0.20859 -0.1412 0.21055 -0.14468 C 0.21211 -0.14745 0.21341 -0.15139 0.21523 -0.1537 C 0.21784 -0.15671 0.22083 -0.15833 0.22357 -0.16065 C 0.22513 -0.16343 0.22656 -0.16713 0.22838 -0.16968 C 0.22995 -0.17199 0.24141 -0.18102 0.24141 -0.18079 C 0.24258 -0.18333 0.24375 -0.18588 0.24505 -0.18796 C 0.24909 -0.19444 0.24909 -0.19097 0.25338 -0.19931 C 0.25469 -0.20208 0.25534 -0.20625 0.2569 -0.20856 C 0.25859 -0.21088 0.26107 -0.21111 0.26289 -0.21296 C 0.26471 -0.21505 0.26602 -0.21759 0.26758 -0.21991 C 0.27331 -0.23634 0.26588 -0.21667 0.27474 -0.2338 C 0.27578 -0.23565 0.27604 -0.23866 0.27721 -0.24074 C 0.27825 -0.24259 0.27969 -0.24329 0.28073 -0.24514 C 0.28255 -0.24861 0.28372 -0.25301 0.28542 -0.25671 C 0.28698 -0.25949 0.2918 -0.26551 0.29375 -0.26806 C 0.29505 -0.27199 0.29609 -0.27569 0.2974 -0.2794 C 0.29896 -0.28403 0.30065 -0.28843 0.30208 -0.29306 C 0.30338 -0.29699 0.30443 -0.30116 0.30573 -0.30463 C 0.30625 -0.30648 0.30755 -0.30764 0.30807 -0.30903 C 0.3099 -0.31435 0.3112 -0.32014 0.31289 -0.32546 C 0.31341 -0.32685 0.31445 -0.32824 0.31523 -0.32986 C 0.32122 -0.34375 0.31654 -0.33403 0.32122 -0.34583 C 0.32266 -0.34977 0.32435 -0.35347 0.32591 -0.35741 C 0.32865 -0.37268 0.325 -0.35625 0.33073 -0.36875 C 0.3362 -0.38102 0.33424 -0.38009 0.33789 -0.39167 C 0.33932 -0.39653 0.34141 -0.40069 0.34258 -0.40556 C 0.34414 -0.41134 0.34622 -0.41713 0.3474 -0.42361 C 0.34779 -0.42593 0.34779 -0.42847 0.34857 -0.43056 C 0.34987 -0.43426 0.35325 -0.43958 0.35325 -0.43935 C 0.35378 -0.4419 0.35378 -0.44468 0.35456 -0.44653 C 0.35547 -0.44861 0.35703 -0.44907 0.35807 -0.45116 C 0.35911 -0.45301 0.35963 -0.45579 0.36042 -0.45787 C 0.36159 -0.46111 0.36276 -0.46412 0.36406 -0.46736 C 0.36471 -0.46875 0.36654 -0.47153 0.36654 -0.4713 L 0.36654 -0.47153 " pathEditMode="relative" rAng="0" ptsTypes="AAAAAAAAAAAAAAAAAAAAAAAAAAAAAAAAAAAAAAAAAAAAAAAAAAAAAAAAAAA">
                                      <p:cBhvr>
                                        <p:cTn id="9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20" y="-23542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0.00069 L -1.875E-6 -0.00046 L 0.0194 0.00139 C 0.02461 0.00185 0.02995 0.00417 0.03529 0.00417 C 0.05977 0.00417 0.07735 0.00139 0.10039 -0.00069 C 0.10612 -0.00393 0.11172 -0.00764 0.11758 -0.01018 C 0.12162 -0.01157 0.12578 -0.01157 0.12995 -0.01227 C 0.13802 -0.01343 0.14831 -0.01435 0.1569 -0.01667 C 0.1612 -0.01805 0.16576 -0.01991 0.17031 -0.02106 C 0.19714 -0.0287 0.16654 -0.01343 0.2181 -0.03472 C 0.22188 -0.03634 0.22565 -0.03819 0.22917 -0.03935 C 0.23789 -0.04213 0.24636 -0.04398 0.25495 -0.04583 C 0.26654 -0.04884 0.28946 -0.05278 0.28946 -0.05255 C 0.29349 -0.05509 0.2974 -0.05856 0.30169 -0.05995 C 0.31107 -0.06227 0.32995 -0.06389 0.32995 -0.06366 C 0.33477 -0.06643 0.33959 -0.06921 0.34453 -0.07106 C 0.34831 -0.07199 0.36888 -0.075 0.37162 -0.07546 C 0.39232 -0.08032 0.38164 -0.07893 0.39857 -0.08426 C 0.40352 -0.08634 0.40847 -0.08796 0.41328 -0.08912 C 0.4194 -0.09051 0.43229 -0.09282 0.43802 -0.09352 C 0.44193 -0.09537 0.44597 -0.09699 0.45026 -0.09815 C 0.45469 -0.0993 0.45925 -0.09954 0.4638 -0.10046 C 0.46693 -0.10093 0.47031 -0.10185 0.47357 -0.10231 C 0.47748 -0.10324 0.48177 -0.1044 0.48568 -0.10486 C 0.48867 -0.10718 0.49141 -0.10972 0.4944 -0.1118 C 0.49948 -0.11505 0.50899 -0.11898 0.51406 -0.12083 C 0.51654 -0.1213 0.51901 -0.12222 0.52136 -0.12268 C 0.52565 -0.12454 0.52956 -0.12639 0.53373 -0.12755 C 0.53985 -0.1287 0.54584 -0.1287 0.55209 -0.12986 C 0.57461 -0.13542 0.56354 -0.13356 0.58516 -0.13657 C 0.61107 -0.15764 0.58008 -0.13495 0.60964 -0.14768 C 0.61237 -0.14907 0.61459 -0.15301 0.61693 -0.1544 C 0.61979 -0.15648 0.63425 -0.15903 0.63542 -0.15926 C 0.63802 -0.16065 0.64037 -0.16273 0.64297 -0.16366 C 0.64584 -0.16505 0.64857 -0.16458 0.65143 -0.16574 C 0.65664 -0.16875 0.6612 -0.17199 0.66628 -0.17523 C 0.66875 -0.17662 0.67097 -0.17893 0.67357 -0.1794 L 0.68216 -0.18171 C 0.68425 -0.18403 0.68607 -0.18704 0.68828 -0.18866 C 0.68972 -0.18981 0.69154 -0.19005 0.69336 -0.19074 C 0.69831 -0.19259 0.70638 -0.19468 0.71042 -0.19977 C 0.71901 -0.21018 0.70821 -0.19768 0.72031 -0.2088 C 0.72149 -0.20995 0.72253 -0.2125 0.72396 -0.21343 C 0.73242 -0.22014 0.7362 -0.22037 0.74479 -0.225 C 0.74597 -0.22546 0.74714 -0.22639 0.74831 -0.22731 C 0.75052 -0.22778 0.75248 -0.22847 0.75456 -0.22893 C 0.75781 -0.23055 0.76719 -0.23565 0.77057 -0.23819 C 0.77266 -0.24005 0.77461 -0.24167 0.77669 -0.24282 C 0.77917 -0.24398 0.78164 -0.24421 0.78399 -0.24514 C 0.78607 -0.2456 0.78828 -0.24653 0.79024 -0.24745 C 0.79649 -0.25301 0.79557 -0.25301 0.80365 -0.25671 C 0.80625 -0.25764 0.80873 -0.25764 0.81107 -0.25856 C 0.81341 -0.25972 0.81576 -0.26204 0.81836 -0.26319 C 0.83073 -0.26875 0.825 -0.26574 0.83555 -0.27222 L 0.8431 -0.27685 C 0.84427 -0.27731 0.84557 -0.27755 0.84662 -0.2787 L 0.85039 -0.28356 C 0.85117 -0.28588 0.85182 -0.28843 0.85287 -0.29028 C 0.85534 -0.29491 0.85716 -0.29514 0.86016 -0.29699 C 0.86589 -0.30787 0.8625 -0.30231 0.87123 -0.31273 L 0.875 -0.31736 C 0.87617 -0.31898 0.878 -0.31921 0.87865 -0.32199 L 0.87995 -0.32593 L 0.87995 -0.32569 " pathEditMode="relative" rAng="0" ptsTypes="AAAAAAAAAAAAAAAAAAAAAAAAAAAAAAAAAAAAAAAAAAAAAAAAAAAAAAAAAAAAAAAA">
                                      <p:cBhvr>
                                        <p:cTn id="94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97" y="-1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40222" y="1649209"/>
            <a:ext cx="12192000" cy="461859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10000" y="0"/>
                </a:moveTo>
                <a:close/>
                <a:lnTo>
                  <a:pt x="-10000" y="120000"/>
                </a:lnTo>
              </a:path>
              <a:path w="120000" h="120000" fill="none" extrusionOk="0">
                <a:moveTo>
                  <a:pt x="-10000" y="22500"/>
                </a:moveTo>
                <a:lnTo>
                  <a:pt x="-46000" y="135000"/>
                </a:lnTo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1">
            <a:noAutofit/>
          </a:bodyPr>
          <a:lstStyle/>
          <a:p>
            <a:pPr marL="114300" marR="0" lvl="1" indent="-1143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Nhớ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niệm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ban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đầu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đọc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1" indent="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thương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nhiên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dưới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dạng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3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" marR="0" lvl="1" indent="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1" indent="-1143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•"/>
            </a:pP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các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bài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tập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có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liên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quan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phân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</a:t>
            </a:r>
            <a:endParaRPr sz="32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4674177" y="394817"/>
            <a:ext cx="52120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mbria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MỤC TIÊU</a:t>
            </a:r>
            <a:endParaRPr/>
          </a:p>
        </p:txBody>
      </p:sp>
      <p:pic>
        <p:nvPicPr>
          <p:cNvPr id="178" name="Google Shape;178;p4" descr="Cute Monster Numbers stock illustration. Illustration of cartoon - 156109640"/>
          <p:cNvPicPr preferRelativeResize="0"/>
          <p:nvPr/>
        </p:nvPicPr>
        <p:blipFill rotWithShape="1">
          <a:blip r:embed="rId3">
            <a:alphaModFix/>
          </a:blip>
          <a:srcRect t="1660" r="79648" b="71220"/>
          <a:stretch/>
        </p:blipFill>
        <p:spPr>
          <a:xfrm>
            <a:off x="299994" y="2457826"/>
            <a:ext cx="669919" cy="89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 descr="Cute Monster Numbers stock illustration. Illustration of cartoon - 156109640"/>
          <p:cNvPicPr preferRelativeResize="0"/>
          <p:nvPr/>
        </p:nvPicPr>
        <p:blipFill rotWithShape="1">
          <a:blip r:embed="rId3">
            <a:alphaModFix/>
          </a:blip>
          <a:srcRect l="22080" t="1180" r="57568" b="71700"/>
          <a:stretch/>
        </p:blipFill>
        <p:spPr>
          <a:xfrm>
            <a:off x="215586" y="3306893"/>
            <a:ext cx="714467" cy="952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" descr="Cute Monster Numbers stock illustration. Illustration of cartoon - 156109640"/>
          <p:cNvPicPr preferRelativeResize="0"/>
          <p:nvPr/>
        </p:nvPicPr>
        <p:blipFill rotWithShape="1">
          <a:blip r:embed="rId3">
            <a:alphaModFix/>
          </a:blip>
          <a:srcRect l="48000" t="940" r="31648" b="71940"/>
          <a:stretch/>
        </p:blipFill>
        <p:spPr>
          <a:xfrm>
            <a:off x="225697" y="4120324"/>
            <a:ext cx="666306" cy="887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17044" flipH="1">
            <a:off x="2985830" y="17554"/>
            <a:ext cx="1553774" cy="1462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" name="Google Shape;182;p4"/>
          <p:cNvGrpSpPr/>
          <p:nvPr/>
        </p:nvGrpSpPr>
        <p:grpSpPr>
          <a:xfrm>
            <a:off x="10665995" y="5140185"/>
            <a:ext cx="1817855" cy="2003956"/>
            <a:chOff x="9746812" y="4316521"/>
            <a:chExt cx="3265825" cy="3499466"/>
          </a:xfrm>
        </p:grpSpPr>
        <p:sp>
          <p:nvSpPr>
            <p:cNvPr id="183" name="Google Shape;183;p4"/>
            <p:cNvSpPr/>
            <p:nvPr/>
          </p:nvSpPr>
          <p:spPr>
            <a:xfrm rot="7055443">
              <a:off x="10828355" y="5053139"/>
              <a:ext cx="1102739" cy="3108603"/>
            </a:xfrm>
            <a:custGeom>
              <a:avLst/>
              <a:gdLst/>
              <a:ahLst/>
              <a:cxnLst/>
              <a:rect l="l" t="t" r="r" b="b"/>
              <a:pathLst>
                <a:path w="961027" h="2859814" extrusionOk="0">
                  <a:moveTo>
                    <a:pt x="359260" y="0"/>
                  </a:moveTo>
                  <a:lnTo>
                    <a:pt x="397963" y="27085"/>
                  </a:lnTo>
                  <a:cubicBezTo>
                    <a:pt x="617216" y="212690"/>
                    <a:pt x="961027" y="779392"/>
                    <a:pt x="961027" y="1437207"/>
                  </a:cubicBezTo>
                  <a:cubicBezTo>
                    <a:pt x="961027" y="2095022"/>
                    <a:pt x="617216" y="2641554"/>
                    <a:pt x="397963" y="2827159"/>
                  </a:cubicBezTo>
                  <a:lnTo>
                    <a:pt x="351301" y="2859814"/>
                  </a:lnTo>
                  <a:lnTo>
                    <a:pt x="312599" y="2832729"/>
                  </a:lnTo>
                  <a:cubicBezTo>
                    <a:pt x="179499" y="2429085"/>
                    <a:pt x="0" y="2045842"/>
                    <a:pt x="0" y="1388027"/>
                  </a:cubicBezTo>
                  <a:cubicBezTo>
                    <a:pt x="0" y="730212"/>
                    <a:pt x="93346" y="218260"/>
                    <a:pt x="312599" y="32655"/>
                  </a:cubicBezTo>
                  <a:lnTo>
                    <a:pt x="359260" y="0"/>
                  </a:lnTo>
                  <a:close/>
                </a:path>
              </a:pathLst>
            </a:custGeom>
            <a:solidFill>
              <a:srgbClr val="A8D08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 rot="7407290">
              <a:off x="11239765" y="5114237"/>
              <a:ext cx="613669" cy="2377034"/>
            </a:xfrm>
            <a:custGeom>
              <a:avLst/>
              <a:gdLst/>
              <a:ahLst/>
              <a:cxnLst/>
              <a:rect l="l" t="t" r="r" b="b"/>
              <a:pathLst>
                <a:path w="613669" h="2377034" extrusionOk="0">
                  <a:moveTo>
                    <a:pt x="8803" y="1085263"/>
                  </a:moveTo>
                  <a:cubicBezTo>
                    <a:pt x="57640" y="689091"/>
                    <a:pt x="416859" y="0"/>
                    <a:pt x="558764" y="0"/>
                  </a:cubicBezTo>
                  <a:cubicBezTo>
                    <a:pt x="700669" y="0"/>
                    <a:pt x="522685" y="371838"/>
                    <a:pt x="522685" y="1085263"/>
                  </a:cubicBezTo>
                  <a:cubicBezTo>
                    <a:pt x="522685" y="1798688"/>
                    <a:pt x="407649" y="2377034"/>
                    <a:pt x="265744" y="2377034"/>
                  </a:cubicBezTo>
                  <a:cubicBezTo>
                    <a:pt x="123839" y="2377034"/>
                    <a:pt x="-40034" y="1481435"/>
                    <a:pt x="8803" y="1085263"/>
                  </a:cubicBezTo>
                  <a:close/>
                </a:path>
              </a:pathLst>
            </a:custGeom>
            <a:solidFill>
              <a:srgbClr val="7FAA74"/>
            </a:solidFill>
            <a:ln>
              <a:noFill/>
            </a:ln>
            <a:effectLst>
              <a:outerShdw blurRad="127000" dist="38100" dir="5400000" sx="105999" sy="105999" algn="t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 rot="10461948">
              <a:off x="11787490" y="4656473"/>
              <a:ext cx="513882" cy="2583542"/>
            </a:xfrm>
            <a:prstGeom prst="ellipse">
              <a:avLst/>
            </a:prstGeom>
            <a:solidFill>
              <a:srgbClr val="7FAA74"/>
            </a:solidFill>
            <a:ln>
              <a:noFill/>
            </a:ln>
            <a:effectLst>
              <a:outerShdw blurRad="279400" dist="38100" dir="8100000" sx="109000" sy="109000" algn="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" name="Google Shape;186;p4"/>
            <p:cNvGrpSpPr/>
            <p:nvPr/>
          </p:nvGrpSpPr>
          <p:grpSpPr>
            <a:xfrm rot="4928716" flipH="1">
              <a:off x="10148075" y="4894066"/>
              <a:ext cx="2714734" cy="1777025"/>
              <a:chOff x="470033" y="-469394"/>
              <a:chExt cx="2714734" cy="1399117"/>
            </a:xfrm>
          </p:grpSpPr>
          <p:sp>
            <p:nvSpPr>
              <p:cNvPr id="187" name="Google Shape;187;p4"/>
              <p:cNvSpPr/>
              <p:nvPr/>
            </p:nvSpPr>
            <p:spPr>
              <a:xfrm rot="-697155">
                <a:off x="544534" y="-253706"/>
                <a:ext cx="2240280" cy="967740"/>
              </a:xfrm>
              <a:custGeom>
                <a:avLst/>
                <a:gdLst/>
                <a:ahLst/>
                <a:cxnLst/>
                <a:rect l="l" t="t" r="r" b="b"/>
                <a:pathLst>
                  <a:path w="2240280" h="967740" extrusionOk="0">
                    <a:moveTo>
                      <a:pt x="0" y="0"/>
                    </a:moveTo>
                    <a:cubicBezTo>
                      <a:pt x="308610" y="48895"/>
                      <a:pt x="617220" y="97790"/>
                      <a:pt x="990600" y="259080"/>
                    </a:cubicBezTo>
                    <a:cubicBezTo>
                      <a:pt x="1363980" y="420370"/>
                      <a:pt x="1802130" y="694055"/>
                      <a:pt x="2240280" y="967740"/>
                    </a:cubicBezTo>
                  </a:path>
                </a:pathLst>
              </a:custGeom>
              <a:noFill/>
              <a:ln w="9525" cap="flat" cmpd="sng">
                <a:solidFill>
                  <a:srgbClr val="7FAA74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 rot="-3467421">
                <a:off x="2916163" y="368189"/>
                <a:ext cx="138190" cy="384540"/>
              </a:xfrm>
              <a:custGeom>
                <a:avLst/>
                <a:gdLst/>
                <a:ahLst/>
                <a:cxnLst/>
                <a:rect l="l" t="t" r="r" b="b"/>
                <a:pathLst>
                  <a:path w="853678" h="2375519" extrusionOk="0">
                    <a:moveTo>
                      <a:pt x="10567" y="1291771"/>
                    </a:moveTo>
                    <a:cubicBezTo>
                      <a:pt x="73367" y="652951"/>
                      <a:pt x="189527" y="346632"/>
                      <a:pt x="427256" y="0"/>
                    </a:cubicBezTo>
                    <a:cubicBezTo>
                      <a:pt x="572103" y="320587"/>
                      <a:pt x="691252" y="594892"/>
                      <a:pt x="843945" y="1291771"/>
                    </a:cubicBezTo>
                    <a:cubicBezTo>
                      <a:pt x="908891" y="2111052"/>
                      <a:pt x="636035" y="2375519"/>
                      <a:pt x="405904" y="2375519"/>
                    </a:cubicBezTo>
                    <a:cubicBezTo>
                      <a:pt x="175773" y="2375519"/>
                      <a:pt x="-52233" y="1930591"/>
                      <a:pt x="10567" y="1291771"/>
                    </a:cubicBezTo>
                    <a:close/>
                  </a:path>
                </a:pathLst>
              </a:custGeom>
              <a:solidFill>
                <a:srgbClr val="779F6D"/>
              </a:solidFill>
              <a:ln>
                <a:noFill/>
              </a:ln>
              <a:effectLst>
                <a:outerShdw blurRad="50800" dist="38100" dir="3300000" sx="105999" sy="105999" algn="tr" rotWithShape="0">
                  <a:srgbClr val="000000">
                    <a:alpha val="26666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 rot="-5660817">
                <a:off x="2642542" y="145020"/>
                <a:ext cx="138190" cy="384540"/>
              </a:xfrm>
              <a:custGeom>
                <a:avLst/>
                <a:gdLst/>
                <a:ahLst/>
                <a:cxnLst/>
                <a:rect l="l" t="t" r="r" b="b"/>
                <a:pathLst>
                  <a:path w="853678" h="2375519" extrusionOk="0">
                    <a:moveTo>
                      <a:pt x="10567" y="1291771"/>
                    </a:moveTo>
                    <a:cubicBezTo>
                      <a:pt x="73367" y="652951"/>
                      <a:pt x="189527" y="346632"/>
                      <a:pt x="427256" y="0"/>
                    </a:cubicBezTo>
                    <a:cubicBezTo>
                      <a:pt x="572103" y="320587"/>
                      <a:pt x="691252" y="594892"/>
                      <a:pt x="843945" y="1291771"/>
                    </a:cubicBezTo>
                    <a:cubicBezTo>
                      <a:pt x="908891" y="2111052"/>
                      <a:pt x="636035" y="2375519"/>
                      <a:pt x="405904" y="2375519"/>
                    </a:cubicBezTo>
                    <a:cubicBezTo>
                      <a:pt x="175773" y="2375519"/>
                      <a:pt x="-52233" y="1930591"/>
                      <a:pt x="10567" y="1291771"/>
                    </a:cubicBezTo>
                    <a:close/>
                  </a:path>
                </a:pathLst>
              </a:custGeom>
              <a:solidFill>
                <a:srgbClr val="779F6D"/>
              </a:solidFill>
              <a:ln>
                <a:noFill/>
              </a:ln>
              <a:effectLst>
                <a:outerShdw blurRad="50800" dist="38100" dir="3300000" sx="105999" sy="105999" algn="tr" rotWithShape="0">
                  <a:srgbClr val="000000">
                    <a:alpha val="26666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 rot="-2178704">
                <a:off x="2452689" y="270605"/>
                <a:ext cx="138190" cy="384540"/>
              </a:xfrm>
              <a:custGeom>
                <a:avLst/>
                <a:gdLst/>
                <a:ahLst/>
                <a:cxnLst/>
                <a:rect l="l" t="t" r="r" b="b"/>
                <a:pathLst>
                  <a:path w="853678" h="2375519" extrusionOk="0">
                    <a:moveTo>
                      <a:pt x="10567" y="1291771"/>
                    </a:moveTo>
                    <a:cubicBezTo>
                      <a:pt x="73367" y="652951"/>
                      <a:pt x="189527" y="346632"/>
                      <a:pt x="427256" y="0"/>
                    </a:cubicBezTo>
                    <a:cubicBezTo>
                      <a:pt x="572103" y="320587"/>
                      <a:pt x="691252" y="594892"/>
                      <a:pt x="843945" y="1291771"/>
                    </a:cubicBezTo>
                    <a:cubicBezTo>
                      <a:pt x="908891" y="2111052"/>
                      <a:pt x="636035" y="2375519"/>
                      <a:pt x="405904" y="2375519"/>
                    </a:cubicBezTo>
                    <a:cubicBezTo>
                      <a:pt x="175773" y="2375519"/>
                      <a:pt x="-52233" y="1930591"/>
                      <a:pt x="10567" y="1291771"/>
                    </a:cubicBezTo>
                    <a:close/>
                  </a:path>
                </a:pathLst>
              </a:custGeom>
              <a:solidFill>
                <a:srgbClr val="779F6D"/>
              </a:solidFill>
              <a:ln>
                <a:noFill/>
              </a:ln>
              <a:effectLst>
                <a:outerShdw blurRad="50800" dist="38100" dir="3300000" sx="105999" sy="105999" algn="tr" rotWithShape="0">
                  <a:srgbClr val="000000">
                    <a:alpha val="26666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 rot="-2178704">
                <a:off x="2051469" y="135530"/>
                <a:ext cx="158802" cy="441897"/>
              </a:xfrm>
              <a:custGeom>
                <a:avLst/>
                <a:gdLst/>
                <a:ahLst/>
                <a:cxnLst/>
                <a:rect l="l" t="t" r="r" b="b"/>
                <a:pathLst>
                  <a:path w="853678" h="2375519" extrusionOk="0">
                    <a:moveTo>
                      <a:pt x="10567" y="1291771"/>
                    </a:moveTo>
                    <a:cubicBezTo>
                      <a:pt x="73367" y="652951"/>
                      <a:pt x="189527" y="346632"/>
                      <a:pt x="427256" y="0"/>
                    </a:cubicBezTo>
                    <a:cubicBezTo>
                      <a:pt x="572103" y="320587"/>
                      <a:pt x="691252" y="594892"/>
                      <a:pt x="843945" y="1291771"/>
                    </a:cubicBezTo>
                    <a:cubicBezTo>
                      <a:pt x="908891" y="2111052"/>
                      <a:pt x="636035" y="2375519"/>
                      <a:pt x="405904" y="2375519"/>
                    </a:cubicBezTo>
                    <a:cubicBezTo>
                      <a:pt x="175773" y="2375519"/>
                      <a:pt x="-52233" y="1930591"/>
                      <a:pt x="10567" y="1291771"/>
                    </a:cubicBezTo>
                    <a:close/>
                  </a:path>
                </a:pathLst>
              </a:custGeom>
              <a:solidFill>
                <a:srgbClr val="779F6D"/>
              </a:solidFill>
              <a:ln>
                <a:noFill/>
              </a:ln>
              <a:effectLst>
                <a:outerShdw blurRad="50800" dist="38100" dir="3300000" sx="105999" sy="105999" algn="tr" rotWithShape="0">
                  <a:srgbClr val="000000">
                    <a:alpha val="26666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 rot="-5660817">
                <a:off x="2221409" y="-27968"/>
                <a:ext cx="156019" cy="434153"/>
              </a:xfrm>
              <a:custGeom>
                <a:avLst/>
                <a:gdLst/>
                <a:ahLst/>
                <a:cxnLst/>
                <a:rect l="l" t="t" r="r" b="b"/>
                <a:pathLst>
                  <a:path w="853678" h="2375519" extrusionOk="0">
                    <a:moveTo>
                      <a:pt x="10567" y="1291771"/>
                    </a:moveTo>
                    <a:cubicBezTo>
                      <a:pt x="73367" y="652951"/>
                      <a:pt x="189527" y="346632"/>
                      <a:pt x="427256" y="0"/>
                    </a:cubicBezTo>
                    <a:cubicBezTo>
                      <a:pt x="572103" y="320587"/>
                      <a:pt x="691252" y="594892"/>
                      <a:pt x="843945" y="1291771"/>
                    </a:cubicBezTo>
                    <a:cubicBezTo>
                      <a:pt x="908891" y="2111052"/>
                      <a:pt x="636035" y="2375519"/>
                      <a:pt x="405904" y="2375519"/>
                    </a:cubicBezTo>
                    <a:cubicBezTo>
                      <a:pt x="175773" y="2375519"/>
                      <a:pt x="-52233" y="1930591"/>
                      <a:pt x="10567" y="1291771"/>
                    </a:cubicBezTo>
                    <a:close/>
                  </a:path>
                </a:pathLst>
              </a:custGeom>
              <a:solidFill>
                <a:srgbClr val="779F6D"/>
              </a:solidFill>
              <a:ln>
                <a:noFill/>
              </a:ln>
              <a:effectLst>
                <a:outerShdw blurRad="50800" dist="38100" dir="3300000" sx="105999" sy="105999" algn="tr" rotWithShape="0">
                  <a:srgbClr val="000000">
                    <a:alpha val="26666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 descr="Giáo án trò chơi ai nhanh nhất - trò chơi vận động mầm non - Phú Long Blog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5" descr="Giáo án trò chơi ai nhanh nhất - trò chơi vận động mầm non - Phú Long Blog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 descr="Cartoon style reading theme PowerPoint backgrounds_Best PowerPoint  templates and Google Slides for free download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 descr="Cartoon style reading theme PowerPoint backgrounds_Best PowerPoint  templates and Google Slides for free download"/>
          <p:cNvSpPr/>
          <p:nvPr/>
        </p:nvSpPr>
        <p:spPr>
          <a:xfrm>
            <a:off x="612775" y="3127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 descr="/uploads/190823/1-1ZR31P300921.jpg"/>
          <p:cNvSpPr/>
          <p:nvPr/>
        </p:nvSpPr>
        <p:spPr>
          <a:xfrm>
            <a:off x="765175" y="4651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 descr="/uploads/190823/1-1ZR31P300921.jpg"/>
          <p:cNvSpPr/>
          <p:nvPr/>
        </p:nvSpPr>
        <p:spPr>
          <a:xfrm>
            <a:off x="917575" y="6175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7936"/>
            <a:ext cx="12192001" cy="6860033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/>
          <p:nvPr/>
        </p:nvSpPr>
        <p:spPr>
          <a:xfrm>
            <a:off x="1806717" y="1649545"/>
            <a:ext cx="7938862" cy="160426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C00000"/>
                </a:solidFill>
                <a:latin typeface="Cambria"/>
              </a:rPr>
              <a:t>Ai nhanh ai 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0" name="Google Shape;210;p6"/>
          <p:cNvCxnSpPr/>
          <p:nvPr/>
        </p:nvCxnSpPr>
        <p:spPr>
          <a:xfrm>
            <a:off x="2184400" y="1096647"/>
            <a:ext cx="9232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1" name="Google Shape;211;p6"/>
          <p:cNvSpPr/>
          <p:nvPr/>
        </p:nvSpPr>
        <p:spPr>
          <a:xfrm>
            <a:off x="1390247" y="3709207"/>
            <a:ext cx="2480295" cy="845299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A. </a:t>
            </a:r>
            <a:endParaRPr/>
          </a:p>
        </p:txBody>
      </p:sp>
      <p:sp>
        <p:nvSpPr>
          <p:cNvPr id="212" name="Google Shape;212;p6"/>
          <p:cNvSpPr/>
          <p:nvPr/>
        </p:nvSpPr>
        <p:spPr>
          <a:xfrm>
            <a:off x="5017377" y="5827446"/>
            <a:ext cx="5609771" cy="845299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C. </a:t>
            </a:r>
            <a:endParaRPr/>
          </a:p>
        </p:txBody>
      </p:sp>
      <p:sp>
        <p:nvSpPr>
          <p:cNvPr id="213" name="Google Shape;213;p6"/>
          <p:cNvSpPr/>
          <p:nvPr/>
        </p:nvSpPr>
        <p:spPr>
          <a:xfrm>
            <a:off x="3525475" y="4785076"/>
            <a:ext cx="5609771" cy="845299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B. </a:t>
            </a:r>
            <a:endParaRPr/>
          </a:p>
        </p:txBody>
      </p:sp>
      <p:grpSp>
        <p:nvGrpSpPr>
          <p:cNvPr id="214" name="Google Shape;214;p6"/>
          <p:cNvGrpSpPr/>
          <p:nvPr/>
        </p:nvGrpSpPr>
        <p:grpSpPr>
          <a:xfrm>
            <a:off x="1488874" y="868355"/>
            <a:ext cx="9888639" cy="2285079"/>
            <a:chOff x="1428728" y="1252296"/>
            <a:chExt cx="10411471" cy="1754640"/>
          </a:xfrm>
        </p:grpSpPr>
        <p:sp>
          <p:nvSpPr>
            <p:cNvPr id="215" name="Google Shape;215;p6"/>
            <p:cNvSpPr/>
            <p:nvPr/>
          </p:nvSpPr>
          <p:spPr>
            <a:xfrm>
              <a:off x="1428728" y="1252296"/>
              <a:ext cx="10411471" cy="1754640"/>
            </a:xfrm>
            <a:prstGeom prst="roundRect">
              <a:avLst>
                <a:gd name="adj" fmla="val 16667"/>
              </a:avLst>
            </a:prstGeom>
            <a:solidFill>
              <a:srgbClr val="4472C4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1541928" y="1386438"/>
              <a:ext cx="10237694" cy="156202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222222"/>
                  </a:solidFill>
                  <a:latin typeface="Cambria"/>
                  <a:ea typeface="Cambria"/>
                  <a:cs typeface="Cambria"/>
                  <a:sym typeface="Cambria"/>
                </a:rPr>
                <a:t>    Câu 1. </a:t>
              </a:r>
              <a:r>
                <a:rPr lang="en-US" sz="2800" b="1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Phân số chỉ số phần tô màu của hình bên là: </a:t>
              </a:r>
              <a:endParaRPr sz="6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17" name="Google Shape;217;p6"/>
          <p:cNvSpPr/>
          <p:nvPr/>
        </p:nvSpPr>
        <p:spPr>
          <a:xfrm flipH="1">
            <a:off x="4701623" y="5922378"/>
            <a:ext cx="727995" cy="625605"/>
          </a:xfrm>
          <a:prstGeom prst="ellipse">
            <a:avLst/>
          </a:prstGeom>
          <a:solidFill>
            <a:srgbClr val="FFFF00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endParaRPr sz="32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8" name="Google Shape;218;p6" descr="Kết quả hình ảnh cho NUMBER 1, 2, 3&quot;"/>
          <p:cNvPicPr preferRelativeResize="0"/>
          <p:nvPr/>
        </p:nvPicPr>
        <p:blipFill rotWithShape="1">
          <a:blip r:embed="rId3">
            <a:alphaModFix/>
          </a:blip>
          <a:srcRect l="6508" r="64364"/>
          <a:stretch/>
        </p:blipFill>
        <p:spPr>
          <a:xfrm>
            <a:off x="1287874" y="60860"/>
            <a:ext cx="772790" cy="92874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9" name="Google Shape;219;p6"/>
          <p:cNvSpPr/>
          <p:nvPr/>
        </p:nvSpPr>
        <p:spPr>
          <a:xfrm flipH="1">
            <a:off x="2047652" y="212229"/>
            <a:ext cx="3568757" cy="578882"/>
          </a:xfrm>
          <a:prstGeom prst="roundRect">
            <a:avLst>
              <a:gd name="adj" fmla="val 16667"/>
            </a:avLst>
          </a:prstGeom>
          <a:solidFill>
            <a:srgbClr val="6AE02A"/>
          </a:solidFill>
          <a:ln w="19050" cap="flat" cmpd="sng">
            <a:solidFill>
              <a:srgbClr val="33CC3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AI NHANH AI ĐÚNG</a:t>
            </a:r>
            <a:endParaRPr sz="2800" b="1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20" name="Google Shape;220;p6"/>
          <p:cNvGrpSpPr/>
          <p:nvPr/>
        </p:nvGrpSpPr>
        <p:grpSpPr>
          <a:xfrm>
            <a:off x="8263" y="5251281"/>
            <a:ext cx="2961223" cy="1639144"/>
            <a:chOff x="-11676" y="5965197"/>
            <a:chExt cx="1969733" cy="910818"/>
          </a:xfrm>
        </p:grpSpPr>
        <p:pic>
          <p:nvPicPr>
            <p:cNvPr id="221" name="Google Shape;221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052" y="5983213"/>
              <a:ext cx="1555175" cy="8747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6"/>
            <p:cNvSpPr/>
            <p:nvPr/>
          </p:nvSpPr>
          <p:spPr>
            <a:xfrm>
              <a:off x="-11676" y="5965197"/>
              <a:ext cx="1969733" cy="910818"/>
            </a:xfrm>
            <a:custGeom>
              <a:avLst/>
              <a:gdLst/>
              <a:ahLst/>
              <a:cxnLst/>
              <a:rect l="l" t="t" r="r" b="b"/>
              <a:pathLst>
                <a:path w="2848621" h="1360584" extrusionOk="0">
                  <a:moveTo>
                    <a:pt x="591614" y="153708"/>
                  </a:moveTo>
                  <a:cubicBezTo>
                    <a:pt x="404817" y="153708"/>
                    <a:pt x="253388" y="305137"/>
                    <a:pt x="253388" y="491934"/>
                  </a:cubicBezTo>
                  <a:lnTo>
                    <a:pt x="253388" y="917698"/>
                  </a:lnTo>
                  <a:cubicBezTo>
                    <a:pt x="253388" y="1104495"/>
                    <a:pt x="404817" y="1255924"/>
                    <a:pt x="591614" y="1255924"/>
                  </a:cubicBezTo>
                  <a:lnTo>
                    <a:pt x="1709428" y="1255924"/>
                  </a:lnTo>
                  <a:cubicBezTo>
                    <a:pt x="1896225" y="1255924"/>
                    <a:pt x="2047654" y="1104495"/>
                    <a:pt x="2047654" y="917698"/>
                  </a:cubicBezTo>
                  <a:lnTo>
                    <a:pt x="2047654" y="491934"/>
                  </a:lnTo>
                  <a:cubicBezTo>
                    <a:pt x="2047654" y="305137"/>
                    <a:pt x="1896225" y="153708"/>
                    <a:pt x="1709428" y="153708"/>
                  </a:cubicBezTo>
                  <a:close/>
                  <a:moveTo>
                    <a:pt x="0" y="0"/>
                  </a:moveTo>
                  <a:lnTo>
                    <a:pt x="1784733" y="0"/>
                  </a:lnTo>
                  <a:lnTo>
                    <a:pt x="1850834" y="0"/>
                  </a:lnTo>
                  <a:lnTo>
                    <a:pt x="2316677" y="0"/>
                  </a:lnTo>
                  <a:cubicBezTo>
                    <a:pt x="2610462" y="0"/>
                    <a:pt x="2848621" y="304577"/>
                    <a:pt x="2848621" y="680292"/>
                  </a:cubicBezTo>
                  <a:cubicBezTo>
                    <a:pt x="2848621" y="1056007"/>
                    <a:pt x="2610462" y="1360584"/>
                    <a:pt x="2316677" y="1360584"/>
                  </a:cubicBezTo>
                  <a:lnTo>
                    <a:pt x="1784733" y="1360583"/>
                  </a:lnTo>
                  <a:lnTo>
                    <a:pt x="0" y="1360583"/>
                  </a:lnTo>
                  <a:close/>
                </a:path>
              </a:pathLst>
            </a:custGeom>
            <a:solidFill>
              <a:srgbClr val="FFA4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3" name="Google Shape;22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030921">
            <a:off x="-720684" y="965692"/>
            <a:ext cx="3219079" cy="164029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4" name="Google Shape;224;p6"/>
          <p:cNvGraphicFramePr/>
          <p:nvPr/>
        </p:nvGraphicFramePr>
        <p:xfrm>
          <a:off x="10061998" y="1522695"/>
          <a:ext cx="1130300" cy="1262050"/>
        </p:xfrm>
        <a:graphic>
          <a:graphicData uri="http://schemas.openxmlformats.org/drawingml/2006/table">
            <a:tbl>
              <a:tblPr>
                <a:noFill/>
                <a:tableStyleId>{BFA0372F-C3A8-4B24-A94E-332985CEE201}</a:tableStyleId>
              </a:tblPr>
              <a:tblGrid>
                <a:gridCol w="565150"/>
                <a:gridCol w="565150"/>
              </a:tblGrid>
              <a:tr h="63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50" marB="4575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</a:tr>
              <a:tr h="6310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50" marB="4575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Calibri"/>
                        <a:buNone/>
                      </a:pPr>
                      <a:endParaRPr sz="28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75" marR="91475" marT="45750" marB="4575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25" name="Google Shape;225;p6"/>
          <p:cNvSpPr txBox="1"/>
          <p:nvPr/>
        </p:nvSpPr>
        <p:spPr>
          <a:xfrm>
            <a:off x="2116942" y="3725725"/>
            <a:ext cx="296555" cy="80663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6" name="Google Shape;226;p6"/>
          <p:cNvSpPr txBox="1"/>
          <p:nvPr/>
        </p:nvSpPr>
        <p:spPr>
          <a:xfrm>
            <a:off x="4308997" y="4785076"/>
            <a:ext cx="296556" cy="80945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27" name="Google Shape;227;p6"/>
          <p:cNvSpPr txBox="1"/>
          <p:nvPr/>
        </p:nvSpPr>
        <p:spPr>
          <a:xfrm>
            <a:off x="6033804" y="5827446"/>
            <a:ext cx="296556" cy="80663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Google Shape;233;p7"/>
          <p:cNvCxnSpPr/>
          <p:nvPr/>
        </p:nvCxnSpPr>
        <p:spPr>
          <a:xfrm>
            <a:off x="2184400" y="1096647"/>
            <a:ext cx="9232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4" name="Google Shape;234;p7"/>
          <p:cNvSpPr/>
          <p:nvPr/>
        </p:nvSpPr>
        <p:spPr>
          <a:xfrm>
            <a:off x="1390247" y="3709207"/>
            <a:ext cx="5173391" cy="845299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A. Bốn mươi phần một trăm 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5" name="Google Shape;235;p7"/>
          <p:cNvSpPr/>
          <p:nvPr/>
        </p:nvSpPr>
        <p:spPr>
          <a:xfrm>
            <a:off x="5017377" y="5827446"/>
            <a:ext cx="5609771" cy="845299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C. Bốn mươi phần trăm 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6" name="Google Shape;236;p7"/>
          <p:cNvSpPr/>
          <p:nvPr/>
        </p:nvSpPr>
        <p:spPr>
          <a:xfrm>
            <a:off x="3525475" y="4785076"/>
            <a:ext cx="5609771" cy="845299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B. Bốn mươi trên một trăm 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37" name="Google Shape;237;p7"/>
          <p:cNvGrpSpPr/>
          <p:nvPr/>
        </p:nvGrpSpPr>
        <p:grpSpPr>
          <a:xfrm>
            <a:off x="1488874" y="868355"/>
            <a:ext cx="9888639" cy="2733804"/>
            <a:chOff x="1428728" y="1252296"/>
            <a:chExt cx="10411471" cy="1754640"/>
          </a:xfrm>
        </p:grpSpPr>
        <p:sp>
          <p:nvSpPr>
            <p:cNvPr id="238" name="Google Shape;238;p7"/>
            <p:cNvSpPr/>
            <p:nvPr/>
          </p:nvSpPr>
          <p:spPr>
            <a:xfrm>
              <a:off x="1428728" y="1252296"/>
              <a:ext cx="10411471" cy="1754640"/>
            </a:xfrm>
            <a:prstGeom prst="roundRect">
              <a:avLst>
                <a:gd name="adj" fmla="val 16667"/>
              </a:avLst>
            </a:prstGeom>
            <a:solidFill>
              <a:srgbClr val="4472C4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1541928" y="1386438"/>
              <a:ext cx="10237694" cy="156202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222222"/>
                  </a:solidFill>
                  <a:latin typeface="Cambria"/>
                  <a:ea typeface="Cambria"/>
                  <a:cs typeface="Cambria"/>
                  <a:sym typeface="Cambria"/>
                </a:rPr>
                <a:t>    Câu 2. </a:t>
              </a:r>
              <a:r>
                <a:rPr lang="en-US" sz="2800" b="1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Cách đọc phân số           nào sau đây</a:t>
              </a:r>
              <a:endParaRPr sz="2800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00206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cách đọc sai: </a:t>
              </a:r>
              <a:endParaRPr sz="6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0" name="Google Shape;240;p7"/>
          <p:cNvSpPr/>
          <p:nvPr/>
        </p:nvSpPr>
        <p:spPr>
          <a:xfrm flipH="1">
            <a:off x="2769717" y="4928912"/>
            <a:ext cx="727995" cy="625605"/>
          </a:xfrm>
          <a:prstGeom prst="ellipse">
            <a:avLst/>
          </a:prstGeom>
          <a:solidFill>
            <a:srgbClr val="FFFF00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</a:t>
            </a:r>
            <a:endParaRPr sz="32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1" name="Google Shape;241;p7" descr="Kết quả hình ảnh cho NUMBER 1, 2, 3&quot;"/>
          <p:cNvPicPr preferRelativeResize="0"/>
          <p:nvPr/>
        </p:nvPicPr>
        <p:blipFill rotWithShape="1">
          <a:blip r:embed="rId3">
            <a:alphaModFix/>
          </a:blip>
          <a:srcRect l="6508" r="64364"/>
          <a:stretch/>
        </p:blipFill>
        <p:spPr>
          <a:xfrm>
            <a:off x="1287874" y="60860"/>
            <a:ext cx="772790" cy="92874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2" name="Google Shape;242;p7"/>
          <p:cNvSpPr/>
          <p:nvPr/>
        </p:nvSpPr>
        <p:spPr>
          <a:xfrm flipH="1">
            <a:off x="2047652" y="212229"/>
            <a:ext cx="3568757" cy="578882"/>
          </a:xfrm>
          <a:prstGeom prst="roundRect">
            <a:avLst>
              <a:gd name="adj" fmla="val 16667"/>
            </a:avLst>
          </a:prstGeom>
          <a:solidFill>
            <a:srgbClr val="6AE02A"/>
          </a:solidFill>
          <a:ln w="19050" cap="flat" cmpd="sng">
            <a:solidFill>
              <a:srgbClr val="33CC3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AI NHANH AI ĐÚNG</a:t>
            </a:r>
            <a:endParaRPr sz="2800" b="1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43" name="Google Shape;243;p7"/>
          <p:cNvGrpSpPr/>
          <p:nvPr/>
        </p:nvGrpSpPr>
        <p:grpSpPr>
          <a:xfrm>
            <a:off x="8263" y="5251281"/>
            <a:ext cx="2961223" cy="1639144"/>
            <a:chOff x="-11676" y="5965197"/>
            <a:chExt cx="1969733" cy="910818"/>
          </a:xfrm>
        </p:grpSpPr>
        <p:pic>
          <p:nvPicPr>
            <p:cNvPr id="244" name="Google Shape;244;p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052" y="5983213"/>
              <a:ext cx="1555175" cy="8747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5" name="Google Shape;245;p7"/>
            <p:cNvSpPr/>
            <p:nvPr/>
          </p:nvSpPr>
          <p:spPr>
            <a:xfrm>
              <a:off x="-11676" y="5965197"/>
              <a:ext cx="1969733" cy="910818"/>
            </a:xfrm>
            <a:custGeom>
              <a:avLst/>
              <a:gdLst/>
              <a:ahLst/>
              <a:cxnLst/>
              <a:rect l="l" t="t" r="r" b="b"/>
              <a:pathLst>
                <a:path w="2848621" h="1360584" extrusionOk="0">
                  <a:moveTo>
                    <a:pt x="591614" y="153708"/>
                  </a:moveTo>
                  <a:cubicBezTo>
                    <a:pt x="404817" y="153708"/>
                    <a:pt x="253388" y="305137"/>
                    <a:pt x="253388" y="491934"/>
                  </a:cubicBezTo>
                  <a:lnTo>
                    <a:pt x="253388" y="917698"/>
                  </a:lnTo>
                  <a:cubicBezTo>
                    <a:pt x="253388" y="1104495"/>
                    <a:pt x="404817" y="1255924"/>
                    <a:pt x="591614" y="1255924"/>
                  </a:cubicBezTo>
                  <a:lnTo>
                    <a:pt x="1709428" y="1255924"/>
                  </a:lnTo>
                  <a:cubicBezTo>
                    <a:pt x="1896225" y="1255924"/>
                    <a:pt x="2047654" y="1104495"/>
                    <a:pt x="2047654" y="917698"/>
                  </a:cubicBezTo>
                  <a:lnTo>
                    <a:pt x="2047654" y="491934"/>
                  </a:lnTo>
                  <a:cubicBezTo>
                    <a:pt x="2047654" y="305137"/>
                    <a:pt x="1896225" y="153708"/>
                    <a:pt x="1709428" y="153708"/>
                  </a:cubicBezTo>
                  <a:close/>
                  <a:moveTo>
                    <a:pt x="0" y="0"/>
                  </a:moveTo>
                  <a:lnTo>
                    <a:pt x="1784733" y="0"/>
                  </a:lnTo>
                  <a:lnTo>
                    <a:pt x="1850834" y="0"/>
                  </a:lnTo>
                  <a:lnTo>
                    <a:pt x="2316677" y="0"/>
                  </a:lnTo>
                  <a:cubicBezTo>
                    <a:pt x="2610462" y="0"/>
                    <a:pt x="2848621" y="304577"/>
                    <a:pt x="2848621" y="680292"/>
                  </a:cubicBezTo>
                  <a:cubicBezTo>
                    <a:pt x="2848621" y="1056007"/>
                    <a:pt x="2610462" y="1360584"/>
                    <a:pt x="2316677" y="1360584"/>
                  </a:cubicBezTo>
                  <a:lnTo>
                    <a:pt x="1784733" y="1360583"/>
                  </a:lnTo>
                  <a:lnTo>
                    <a:pt x="0" y="1360583"/>
                  </a:lnTo>
                  <a:close/>
                </a:path>
              </a:pathLst>
            </a:custGeom>
            <a:solidFill>
              <a:srgbClr val="FFA4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6" name="Google Shape;24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030921">
            <a:off x="-720684" y="965692"/>
            <a:ext cx="3219079" cy="1640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69607" y="1336381"/>
            <a:ext cx="1800444" cy="179775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7"/>
          <p:cNvSpPr txBox="1"/>
          <p:nvPr/>
        </p:nvSpPr>
        <p:spPr>
          <a:xfrm>
            <a:off x="5967279" y="1666026"/>
            <a:ext cx="726161" cy="80945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Google Shape;254;p8"/>
          <p:cNvCxnSpPr/>
          <p:nvPr/>
        </p:nvCxnSpPr>
        <p:spPr>
          <a:xfrm>
            <a:off x="2184400" y="1096647"/>
            <a:ext cx="9232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5" name="Google Shape;255;p8"/>
          <p:cNvSpPr/>
          <p:nvPr/>
        </p:nvSpPr>
        <p:spPr>
          <a:xfrm>
            <a:off x="1287874" y="3142459"/>
            <a:ext cx="2795611" cy="1066286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A. 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7472479" y="5599134"/>
            <a:ext cx="3086963" cy="1111189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C. 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7" name="Google Shape;257;p8"/>
          <p:cNvSpPr/>
          <p:nvPr/>
        </p:nvSpPr>
        <p:spPr>
          <a:xfrm>
            <a:off x="4277036" y="4343734"/>
            <a:ext cx="3013111" cy="1161382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B. 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58" name="Google Shape;258;p8"/>
          <p:cNvGrpSpPr/>
          <p:nvPr/>
        </p:nvGrpSpPr>
        <p:grpSpPr>
          <a:xfrm>
            <a:off x="1488874" y="1105707"/>
            <a:ext cx="9888639" cy="1349394"/>
            <a:chOff x="1428728" y="1252296"/>
            <a:chExt cx="10411471" cy="1754640"/>
          </a:xfrm>
        </p:grpSpPr>
        <p:sp>
          <p:nvSpPr>
            <p:cNvPr id="259" name="Google Shape;259;p8"/>
            <p:cNvSpPr/>
            <p:nvPr/>
          </p:nvSpPr>
          <p:spPr>
            <a:xfrm>
              <a:off x="1428728" y="1252296"/>
              <a:ext cx="10411471" cy="1754640"/>
            </a:xfrm>
            <a:prstGeom prst="roundRect">
              <a:avLst>
                <a:gd name="adj" fmla="val 16667"/>
              </a:avLst>
            </a:prstGeom>
            <a:solidFill>
              <a:srgbClr val="4472C4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1541928" y="1386438"/>
              <a:ext cx="10237694" cy="156202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   Câu 3. </a:t>
              </a:r>
              <a:r>
                <a:rPr lang="en-US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15 : 13 được viết dưới dạng phân số là:</a:t>
              </a:r>
              <a:endParaRPr sz="6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61" name="Google Shape;261;p8"/>
          <p:cNvSpPr/>
          <p:nvPr/>
        </p:nvSpPr>
        <p:spPr>
          <a:xfrm flipH="1">
            <a:off x="516506" y="3209661"/>
            <a:ext cx="727995" cy="625605"/>
          </a:xfrm>
          <a:prstGeom prst="ellipse">
            <a:avLst/>
          </a:prstGeom>
          <a:solidFill>
            <a:srgbClr val="FFFF00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  <a:endParaRPr sz="32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2" name="Google Shape;262;p8" descr="Kết quả hình ảnh cho NUMBER 1, 2, 3&quot;"/>
          <p:cNvPicPr preferRelativeResize="0"/>
          <p:nvPr/>
        </p:nvPicPr>
        <p:blipFill rotWithShape="1">
          <a:blip r:embed="rId3">
            <a:alphaModFix/>
          </a:blip>
          <a:srcRect l="6508" r="64364"/>
          <a:stretch/>
        </p:blipFill>
        <p:spPr>
          <a:xfrm>
            <a:off x="1287874" y="60860"/>
            <a:ext cx="772790" cy="92874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63" name="Google Shape;263;p8"/>
          <p:cNvSpPr/>
          <p:nvPr/>
        </p:nvSpPr>
        <p:spPr>
          <a:xfrm flipH="1">
            <a:off x="2047652" y="212229"/>
            <a:ext cx="3568757" cy="578882"/>
          </a:xfrm>
          <a:prstGeom prst="roundRect">
            <a:avLst>
              <a:gd name="adj" fmla="val 16667"/>
            </a:avLst>
          </a:prstGeom>
          <a:solidFill>
            <a:srgbClr val="6AE02A"/>
          </a:solidFill>
          <a:ln w="19050" cap="flat" cmpd="sng">
            <a:solidFill>
              <a:srgbClr val="33CC3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AI NHANH AI ĐÚNG</a:t>
            </a:r>
            <a:endParaRPr sz="2800" b="1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64" name="Google Shape;264;p8"/>
          <p:cNvGrpSpPr/>
          <p:nvPr/>
        </p:nvGrpSpPr>
        <p:grpSpPr>
          <a:xfrm>
            <a:off x="8263" y="5251281"/>
            <a:ext cx="2961223" cy="1639144"/>
            <a:chOff x="-11676" y="5965197"/>
            <a:chExt cx="1969733" cy="910818"/>
          </a:xfrm>
        </p:grpSpPr>
        <p:pic>
          <p:nvPicPr>
            <p:cNvPr id="265" name="Google Shape;265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052" y="5983213"/>
              <a:ext cx="1555175" cy="8747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8"/>
            <p:cNvSpPr/>
            <p:nvPr/>
          </p:nvSpPr>
          <p:spPr>
            <a:xfrm>
              <a:off x="-11676" y="5965197"/>
              <a:ext cx="1969733" cy="910818"/>
            </a:xfrm>
            <a:custGeom>
              <a:avLst/>
              <a:gdLst/>
              <a:ahLst/>
              <a:cxnLst/>
              <a:rect l="l" t="t" r="r" b="b"/>
              <a:pathLst>
                <a:path w="2848621" h="1360584" extrusionOk="0">
                  <a:moveTo>
                    <a:pt x="591614" y="153708"/>
                  </a:moveTo>
                  <a:cubicBezTo>
                    <a:pt x="404817" y="153708"/>
                    <a:pt x="253388" y="305137"/>
                    <a:pt x="253388" y="491934"/>
                  </a:cubicBezTo>
                  <a:lnTo>
                    <a:pt x="253388" y="917698"/>
                  </a:lnTo>
                  <a:cubicBezTo>
                    <a:pt x="253388" y="1104495"/>
                    <a:pt x="404817" y="1255924"/>
                    <a:pt x="591614" y="1255924"/>
                  </a:cubicBezTo>
                  <a:lnTo>
                    <a:pt x="1709428" y="1255924"/>
                  </a:lnTo>
                  <a:cubicBezTo>
                    <a:pt x="1896225" y="1255924"/>
                    <a:pt x="2047654" y="1104495"/>
                    <a:pt x="2047654" y="917698"/>
                  </a:cubicBezTo>
                  <a:lnTo>
                    <a:pt x="2047654" y="491934"/>
                  </a:lnTo>
                  <a:cubicBezTo>
                    <a:pt x="2047654" y="305137"/>
                    <a:pt x="1896225" y="153708"/>
                    <a:pt x="1709428" y="153708"/>
                  </a:cubicBezTo>
                  <a:close/>
                  <a:moveTo>
                    <a:pt x="0" y="0"/>
                  </a:moveTo>
                  <a:lnTo>
                    <a:pt x="1784733" y="0"/>
                  </a:lnTo>
                  <a:lnTo>
                    <a:pt x="1850834" y="0"/>
                  </a:lnTo>
                  <a:lnTo>
                    <a:pt x="2316677" y="0"/>
                  </a:lnTo>
                  <a:cubicBezTo>
                    <a:pt x="2610462" y="0"/>
                    <a:pt x="2848621" y="304577"/>
                    <a:pt x="2848621" y="680292"/>
                  </a:cubicBezTo>
                  <a:cubicBezTo>
                    <a:pt x="2848621" y="1056007"/>
                    <a:pt x="2610462" y="1360584"/>
                    <a:pt x="2316677" y="1360584"/>
                  </a:cubicBezTo>
                  <a:lnTo>
                    <a:pt x="1784733" y="1360583"/>
                  </a:lnTo>
                  <a:lnTo>
                    <a:pt x="0" y="1360583"/>
                  </a:lnTo>
                  <a:close/>
                </a:path>
              </a:pathLst>
            </a:custGeom>
            <a:solidFill>
              <a:srgbClr val="FFA4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7" name="Google Shape;267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030921">
            <a:off x="-720684" y="965692"/>
            <a:ext cx="3219079" cy="164029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8"/>
          <p:cNvSpPr txBox="1"/>
          <p:nvPr/>
        </p:nvSpPr>
        <p:spPr>
          <a:xfrm>
            <a:off x="2139167" y="3272286"/>
            <a:ext cx="511358" cy="81823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69" name="Google Shape;269;p8"/>
          <p:cNvSpPr txBox="1"/>
          <p:nvPr/>
        </p:nvSpPr>
        <p:spPr>
          <a:xfrm>
            <a:off x="5065852" y="4521109"/>
            <a:ext cx="511358" cy="807209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70" name="Google Shape;270;p8"/>
          <p:cNvSpPr txBox="1"/>
          <p:nvPr/>
        </p:nvSpPr>
        <p:spPr>
          <a:xfrm>
            <a:off x="8285041" y="5751123"/>
            <a:ext cx="1095364" cy="81823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71" name="Google Shape;271;p8"/>
          <p:cNvGrpSpPr/>
          <p:nvPr/>
        </p:nvGrpSpPr>
        <p:grpSpPr>
          <a:xfrm>
            <a:off x="5887495" y="2726963"/>
            <a:ext cx="6126612" cy="1552740"/>
            <a:chOff x="5887495" y="2726963"/>
            <a:chExt cx="6126612" cy="1552740"/>
          </a:xfrm>
        </p:grpSpPr>
        <p:sp>
          <p:nvSpPr>
            <p:cNvPr id="272" name="Google Shape;272;p8"/>
            <p:cNvSpPr/>
            <p:nvPr/>
          </p:nvSpPr>
          <p:spPr>
            <a:xfrm>
              <a:off x="5887495" y="2726963"/>
              <a:ext cx="6126612" cy="1552740"/>
            </a:xfrm>
            <a:prstGeom prst="roundRect">
              <a:avLst>
                <a:gd name="adj" fmla="val 16667"/>
              </a:avLst>
            </a:prstGeom>
            <a:noFill/>
            <a:ln w="5715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6147372" y="2878588"/>
              <a:ext cx="5727302" cy="13234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Times New Roman"/>
                <a:buNone/>
              </a:pPr>
              <a:r>
                <a:rPr lang="en-US" sz="2000" b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Có thể dùng phân số để ghi kết quả của phép chia một số tự nhiên cho một số tự nhiên khác 0.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000"/>
                <a:buFont typeface="Times New Roman"/>
                <a:buNone/>
              </a:pPr>
              <a:r>
                <a:rPr lang="en-US" sz="2000" b="1">
                  <a:solidFill>
                    <a:srgbClr val="FF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Phân số đó cũng được gọi là thương của phép chia đã cho.</a:t>
              </a: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9" name="Google Shape;279;p9"/>
          <p:cNvCxnSpPr/>
          <p:nvPr/>
        </p:nvCxnSpPr>
        <p:spPr>
          <a:xfrm>
            <a:off x="2184400" y="1096647"/>
            <a:ext cx="9232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0" name="Google Shape;280;p9"/>
          <p:cNvSpPr/>
          <p:nvPr/>
        </p:nvSpPr>
        <p:spPr>
          <a:xfrm>
            <a:off x="1164779" y="3303073"/>
            <a:ext cx="2368505" cy="975325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A.  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1" name="Google Shape;281;p9"/>
          <p:cNvSpPr/>
          <p:nvPr/>
        </p:nvSpPr>
        <p:spPr>
          <a:xfrm>
            <a:off x="7169637" y="5541239"/>
            <a:ext cx="3014024" cy="1059225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C. 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2" name="Google Shape;282;p9"/>
          <p:cNvSpPr/>
          <p:nvPr/>
        </p:nvSpPr>
        <p:spPr>
          <a:xfrm>
            <a:off x="4261279" y="4278398"/>
            <a:ext cx="2742256" cy="1017181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B. 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3" name="Google Shape;283;p9"/>
          <p:cNvGrpSpPr/>
          <p:nvPr/>
        </p:nvGrpSpPr>
        <p:grpSpPr>
          <a:xfrm>
            <a:off x="1488874" y="868355"/>
            <a:ext cx="9888639" cy="1774637"/>
            <a:chOff x="1428728" y="1252296"/>
            <a:chExt cx="10411471" cy="1139017"/>
          </a:xfrm>
        </p:grpSpPr>
        <p:sp>
          <p:nvSpPr>
            <p:cNvPr id="284" name="Google Shape;284;p9"/>
            <p:cNvSpPr/>
            <p:nvPr/>
          </p:nvSpPr>
          <p:spPr>
            <a:xfrm>
              <a:off x="1428728" y="1252296"/>
              <a:ext cx="10411471" cy="1139017"/>
            </a:xfrm>
            <a:prstGeom prst="roundRect">
              <a:avLst>
                <a:gd name="adj" fmla="val 16667"/>
              </a:avLst>
            </a:prstGeom>
            <a:solidFill>
              <a:srgbClr val="4472C4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1541928" y="1386438"/>
              <a:ext cx="10237694" cy="83177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   Câu 4. 28</a:t>
              </a:r>
              <a:r>
                <a:rPr lang="en-US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có thể viết thành phân số nào? </a:t>
              </a:r>
              <a:endParaRPr sz="6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6" name="Google Shape;286;p9"/>
          <p:cNvSpPr/>
          <p:nvPr/>
        </p:nvSpPr>
        <p:spPr>
          <a:xfrm flipH="1">
            <a:off x="436784" y="3392134"/>
            <a:ext cx="727995" cy="625605"/>
          </a:xfrm>
          <a:prstGeom prst="ellipse">
            <a:avLst/>
          </a:prstGeom>
          <a:solidFill>
            <a:srgbClr val="FFFF00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  <a:endParaRPr sz="32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87" name="Google Shape;287;p9" descr="Kết quả hình ảnh cho NUMBER 1, 2, 3&quot;"/>
          <p:cNvPicPr preferRelativeResize="0"/>
          <p:nvPr/>
        </p:nvPicPr>
        <p:blipFill rotWithShape="1">
          <a:blip r:embed="rId3">
            <a:alphaModFix/>
          </a:blip>
          <a:srcRect l="6508" r="64364"/>
          <a:stretch/>
        </p:blipFill>
        <p:spPr>
          <a:xfrm>
            <a:off x="1287874" y="60860"/>
            <a:ext cx="772790" cy="92874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88" name="Google Shape;288;p9"/>
          <p:cNvSpPr/>
          <p:nvPr/>
        </p:nvSpPr>
        <p:spPr>
          <a:xfrm flipH="1">
            <a:off x="2047652" y="212229"/>
            <a:ext cx="3568757" cy="578882"/>
          </a:xfrm>
          <a:prstGeom prst="roundRect">
            <a:avLst>
              <a:gd name="adj" fmla="val 16667"/>
            </a:avLst>
          </a:prstGeom>
          <a:solidFill>
            <a:srgbClr val="6AE02A"/>
          </a:solidFill>
          <a:ln w="19050" cap="flat" cmpd="sng">
            <a:solidFill>
              <a:srgbClr val="33CC3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AI NHANH AI ĐÚNG</a:t>
            </a:r>
            <a:endParaRPr sz="2800" b="1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9" name="Google Shape;289;p9"/>
          <p:cNvGrpSpPr/>
          <p:nvPr/>
        </p:nvGrpSpPr>
        <p:grpSpPr>
          <a:xfrm>
            <a:off x="8263" y="5251281"/>
            <a:ext cx="2961223" cy="1639144"/>
            <a:chOff x="-11676" y="5965197"/>
            <a:chExt cx="1969733" cy="910818"/>
          </a:xfrm>
        </p:grpSpPr>
        <p:pic>
          <p:nvPicPr>
            <p:cNvPr id="290" name="Google Shape;290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052" y="5983213"/>
              <a:ext cx="1555175" cy="8747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1" name="Google Shape;291;p9"/>
            <p:cNvSpPr/>
            <p:nvPr/>
          </p:nvSpPr>
          <p:spPr>
            <a:xfrm>
              <a:off x="-11676" y="5965197"/>
              <a:ext cx="1969733" cy="910818"/>
            </a:xfrm>
            <a:custGeom>
              <a:avLst/>
              <a:gdLst/>
              <a:ahLst/>
              <a:cxnLst/>
              <a:rect l="l" t="t" r="r" b="b"/>
              <a:pathLst>
                <a:path w="2848621" h="1360584" extrusionOk="0">
                  <a:moveTo>
                    <a:pt x="591614" y="153708"/>
                  </a:moveTo>
                  <a:cubicBezTo>
                    <a:pt x="404817" y="153708"/>
                    <a:pt x="253388" y="305137"/>
                    <a:pt x="253388" y="491934"/>
                  </a:cubicBezTo>
                  <a:lnTo>
                    <a:pt x="253388" y="917698"/>
                  </a:lnTo>
                  <a:cubicBezTo>
                    <a:pt x="253388" y="1104495"/>
                    <a:pt x="404817" y="1255924"/>
                    <a:pt x="591614" y="1255924"/>
                  </a:cubicBezTo>
                  <a:lnTo>
                    <a:pt x="1709428" y="1255924"/>
                  </a:lnTo>
                  <a:cubicBezTo>
                    <a:pt x="1896225" y="1255924"/>
                    <a:pt x="2047654" y="1104495"/>
                    <a:pt x="2047654" y="917698"/>
                  </a:cubicBezTo>
                  <a:lnTo>
                    <a:pt x="2047654" y="491934"/>
                  </a:lnTo>
                  <a:cubicBezTo>
                    <a:pt x="2047654" y="305137"/>
                    <a:pt x="1896225" y="153708"/>
                    <a:pt x="1709428" y="153708"/>
                  </a:cubicBezTo>
                  <a:close/>
                  <a:moveTo>
                    <a:pt x="0" y="0"/>
                  </a:moveTo>
                  <a:lnTo>
                    <a:pt x="1784733" y="0"/>
                  </a:lnTo>
                  <a:lnTo>
                    <a:pt x="1850834" y="0"/>
                  </a:lnTo>
                  <a:lnTo>
                    <a:pt x="2316677" y="0"/>
                  </a:lnTo>
                  <a:cubicBezTo>
                    <a:pt x="2610462" y="0"/>
                    <a:pt x="2848621" y="304577"/>
                    <a:pt x="2848621" y="680292"/>
                  </a:cubicBezTo>
                  <a:cubicBezTo>
                    <a:pt x="2848621" y="1056007"/>
                    <a:pt x="2610462" y="1360584"/>
                    <a:pt x="2316677" y="1360584"/>
                  </a:cubicBezTo>
                  <a:lnTo>
                    <a:pt x="1784733" y="1360583"/>
                  </a:lnTo>
                  <a:lnTo>
                    <a:pt x="0" y="1360583"/>
                  </a:lnTo>
                  <a:close/>
                </a:path>
              </a:pathLst>
            </a:custGeom>
            <a:solidFill>
              <a:srgbClr val="FFA4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2" name="Google Shape;292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030921">
            <a:off x="-720684" y="965692"/>
            <a:ext cx="3219079" cy="1640295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9"/>
          <p:cNvSpPr txBox="1"/>
          <p:nvPr/>
        </p:nvSpPr>
        <p:spPr>
          <a:xfrm>
            <a:off x="1899374" y="3374163"/>
            <a:ext cx="511358" cy="806631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4" name="Google Shape;294;p9"/>
          <p:cNvSpPr txBox="1"/>
          <p:nvPr/>
        </p:nvSpPr>
        <p:spPr>
          <a:xfrm>
            <a:off x="5095598" y="4379280"/>
            <a:ext cx="511358" cy="809452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5" name="Google Shape;295;p9"/>
          <p:cNvSpPr txBox="1"/>
          <p:nvPr/>
        </p:nvSpPr>
        <p:spPr>
          <a:xfrm>
            <a:off x="7917701" y="5666125"/>
            <a:ext cx="511358" cy="809645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96" name="Google Shape;296;p9"/>
          <p:cNvGrpSpPr/>
          <p:nvPr/>
        </p:nvGrpSpPr>
        <p:grpSpPr>
          <a:xfrm>
            <a:off x="5887495" y="2726963"/>
            <a:ext cx="6126612" cy="1156105"/>
            <a:chOff x="5887495" y="2726963"/>
            <a:chExt cx="6126612" cy="1552740"/>
          </a:xfrm>
        </p:grpSpPr>
        <p:sp>
          <p:nvSpPr>
            <p:cNvPr id="297" name="Google Shape;297;p9"/>
            <p:cNvSpPr/>
            <p:nvPr/>
          </p:nvSpPr>
          <p:spPr>
            <a:xfrm>
              <a:off x="5887495" y="2726963"/>
              <a:ext cx="6126612" cy="1552740"/>
            </a:xfrm>
            <a:prstGeom prst="roundRect">
              <a:avLst>
                <a:gd name="adj" fmla="val 16667"/>
              </a:avLst>
            </a:prstGeom>
            <a:noFill/>
            <a:ln w="5715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98" name="Google Shape;298;p9"/>
            <p:cNvSpPr/>
            <p:nvPr/>
          </p:nvSpPr>
          <p:spPr>
            <a:xfrm>
              <a:off x="6147372" y="2878587"/>
              <a:ext cx="5727302" cy="11160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400"/>
                <a:buFont typeface="Times New Roman"/>
                <a:buNone/>
              </a:pPr>
              <a:r>
                <a:rPr lang="en-US" sz="2400" b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Mọi số tự nhiên đều có thể viết thành phân số có mẫu số là 1.</a:t>
              </a:r>
              <a:endParaRPr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4" name="Google Shape;304;p10"/>
          <p:cNvCxnSpPr/>
          <p:nvPr/>
        </p:nvCxnSpPr>
        <p:spPr>
          <a:xfrm>
            <a:off x="2184400" y="1096647"/>
            <a:ext cx="9232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5" name="Google Shape;305;p10"/>
          <p:cNvSpPr/>
          <p:nvPr/>
        </p:nvSpPr>
        <p:spPr>
          <a:xfrm>
            <a:off x="1164779" y="3303073"/>
            <a:ext cx="2368505" cy="975325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A.  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6" name="Google Shape;306;p10"/>
          <p:cNvSpPr/>
          <p:nvPr/>
        </p:nvSpPr>
        <p:spPr>
          <a:xfrm>
            <a:off x="7169637" y="5541239"/>
            <a:ext cx="3014024" cy="1059225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C. 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7" name="Google Shape;307;p10"/>
          <p:cNvSpPr/>
          <p:nvPr/>
        </p:nvSpPr>
        <p:spPr>
          <a:xfrm>
            <a:off x="4261279" y="4278398"/>
            <a:ext cx="2742256" cy="1017181"/>
          </a:xfrm>
          <a:prstGeom prst="roundRect">
            <a:avLst>
              <a:gd name="adj" fmla="val 16667"/>
            </a:avLst>
          </a:prstGeom>
          <a:solidFill>
            <a:srgbClr val="FFD966"/>
          </a:solidFill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B. </a:t>
            </a:r>
            <a:endParaRPr sz="28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08" name="Google Shape;308;p10"/>
          <p:cNvGrpSpPr/>
          <p:nvPr/>
        </p:nvGrpSpPr>
        <p:grpSpPr>
          <a:xfrm>
            <a:off x="1488874" y="868355"/>
            <a:ext cx="9888639" cy="1774637"/>
            <a:chOff x="1428728" y="1252296"/>
            <a:chExt cx="10411471" cy="1139017"/>
          </a:xfrm>
        </p:grpSpPr>
        <p:sp>
          <p:nvSpPr>
            <p:cNvPr id="309" name="Google Shape;309;p10"/>
            <p:cNvSpPr/>
            <p:nvPr/>
          </p:nvSpPr>
          <p:spPr>
            <a:xfrm>
              <a:off x="1428728" y="1252296"/>
              <a:ext cx="10411471" cy="1139017"/>
            </a:xfrm>
            <a:prstGeom prst="roundRect">
              <a:avLst>
                <a:gd name="adj" fmla="val 16667"/>
              </a:avLst>
            </a:prstGeom>
            <a:solidFill>
              <a:srgbClr val="4472C4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1541928" y="1386438"/>
              <a:ext cx="10237694" cy="831778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   Câu 5. </a:t>
              </a:r>
              <a:r>
                <a:rPr lang="en-US" sz="2800" b="1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Phân số nào có giá trị bằng 1? </a:t>
              </a:r>
              <a:endParaRPr sz="60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311" name="Google Shape;311;p10"/>
          <p:cNvSpPr/>
          <p:nvPr/>
        </p:nvSpPr>
        <p:spPr>
          <a:xfrm flipH="1">
            <a:off x="3480122" y="4514787"/>
            <a:ext cx="727995" cy="625605"/>
          </a:xfrm>
          <a:prstGeom prst="ellipse">
            <a:avLst/>
          </a:prstGeom>
          <a:solidFill>
            <a:srgbClr val="FFFF00"/>
          </a:solidFill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</a:t>
            </a:r>
            <a:endParaRPr sz="32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12" name="Google Shape;312;p10" descr="Kết quả hình ảnh cho NUMBER 1, 2, 3&quot;"/>
          <p:cNvPicPr preferRelativeResize="0"/>
          <p:nvPr/>
        </p:nvPicPr>
        <p:blipFill rotWithShape="1">
          <a:blip r:embed="rId3">
            <a:alphaModFix/>
          </a:blip>
          <a:srcRect l="6508" r="64364"/>
          <a:stretch/>
        </p:blipFill>
        <p:spPr>
          <a:xfrm>
            <a:off x="1287874" y="60860"/>
            <a:ext cx="772790" cy="92874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3" name="Google Shape;313;p10"/>
          <p:cNvSpPr/>
          <p:nvPr/>
        </p:nvSpPr>
        <p:spPr>
          <a:xfrm flipH="1">
            <a:off x="2047652" y="212229"/>
            <a:ext cx="3568757" cy="578882"/>
          </a:xfrm>
          <a:prstGeom prst="roundRect">
            <a:avLst>
              <a:gd name="adj" fmla="val 16667"/>
            </a:avLst>
          </a:prstGeom>
          <a:solidFill>
            <a:srgbClr val="6AE02A"/>
          </a:solidFill>
          <a:ln w="19050" cap="flat" cmpd="sng">
            <a:solidFill>
              <a:srgbClr val="33CC3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2060"/>
                </a:solidFill>
                <a:latin typeface="Cambria"/>
                <a:ea typeface="Cambria"/>
                <a:cs typeface="Cambria"/>
                <a:sym typeface="Cambria"/>
              </a:rPr>
              <a:t>AI NHANH AI ĐÚNG</a:t>
            </a:r>
            <a:endParaRPr sz="2800" b="1">
              <a:solidFill>
                <a:srgbClr val="00206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14" name="Google Shape;314;p10"/>
          <p:cNvGrpSpPr/>
          <p:nvPr/>
        </p:nvGrpSpPr>
        <p:grpSpPr>
          <a:xfrm>
            <a:off x="8263" y="5251281"/>
            <a:ext cx="2961223" cy="1639144"/>
            <a:chOff x="-11676" y="5965197"/>
            <a:chExt cx="1969733" cy="910818"/>
          </a:xfrm>
        </p:grpSpPr>
        <p:pic>
          <p:nvPicPr>
            <p:cNvPr id="315" name="Google Shape;315;p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052" y="5983213"/>
              <a:ext cx="1555175" cy="8747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Google Shape;316;p10"/>
            <p:cNvSpPr/>
            <p:nvPr/>
          </p:nvSpPr>
          <p:spPr>
            <a:xfrm>
              <a:off x="-11676" y="5965197"/>
              <a:ext cx="1969733" cy="910818"/>
            </a:xfrm>
            <a:custGeom>
              <a:avLst/>
              <a:gdLst/>
              <a:ahLst/>
              <a:cxnLst/>
              <a:rect l="l" t="t" r="r" b="b"/>
              <a:pathLst>
                <a:path w="2848621" h="1360584" extrusionOk="0">
                  <a:moveTo>
                    <a:pt x="591614" y="153708"/>
                  </a:moveTo>
                  <a:cubicBezTo>
                    <a:pt x="404817" y="153708"/>
                    <a:pt x="253388" y="305137"/>
                    <a:pt x="253388" y="491934"/>
                  </a:cubicBezTo>
                  <a:lnTo>
                    <a:pt x="253388" y="917698"/>
                  </a:lnTo>
                  <a:cubicBezTo>
                    <a:pt x="253388" y="1104495"/>
                    <a:pt x="404817" y="1255924"/>
                    <a:pt x="591614" y="1255924"/>
                  </a:cubicBezTo>
                  <a:lnTo>
                    <a:pt x="1709428" y="1255924"/>
                  </a:lnTo>
                  <a:cubicBezTo>
                    <a:pt x="1896225" y="1255924"/>
                    <a:pt x="2047654" y="1104495"/>
                    <a:pt x="2047654" y="917698"/>
                  </a:cubicBezTo>
                  <a:lnTo>
                    <a:pt x="2047654" y="491934"/>
                  </a:lnTo>
                  <a:cubicBezTo>
                    <a:pt x="2047654" y="305137"/>
                    <a:pt x="1896225" y="153708"/>
                    <a:pt x="1709428" y="153708"/>
                  </a:cubicBezTo>
                  <a:close/>
                  <a:moveTo>
                    <a:pt x="0" y="0"/>
                  </a:moveTo>
                  <a:lnTo>
                    <a:pt x="1784733" y="0"/>
                  </a:lnTo>
                  <a:lnTo>
                    <a:pt x="1850834" y="0"/>
                  </a:lnTo>
                  <a:lnTo>
                    <a:pt x="2316677" y="0"/>
                  </a:lnTo>
                  <a:cubicBezTo>
                    <a:pt x="2610462" y="0"/>
                    <a:pt x="2848621" y="304577"/>
                    <a:pt x="2848621" y="680292"/>
                  </a:cubicBezTo>
                  <a:cubicBezTo>
                    <a:pt x="2848621" y="1056007"/>
                    <a:pt x="2610462" y="1360584"/>
                    <a:pt x="2316677" y="1360584"/>
                  </a:cubicBezTo>
                  <a:lnTo>
                    <a:pt x="1784733" y="1360583"/>
                  </a:lnTo>
                  <a:lnTo>
                    <a:pt x="0" y="1360583"/>
                  </a:lnTo>
                  <a:close/>
                </a:path>
              </a:pathLst>
            </a:custGeom>
            <a:solidFill>
              <a:srgbClr val="FFA4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7" name="Google Shape;317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030921">
            <a:off x="-720684" y="965692"/>
            <a:ext cx="3219079" cy="1640295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0"/>
          <p:cNvSpPr txBox="1"/>
          <p:nvPr/>
        </p:nvSpPr>
        <p:spPr>
          <a:xfrm>
            <a:off x="1899374" y="3374163"/>
            <a:ext cx="296556" cy="809452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9" name="Google Shape;319;p10"/>
          <p:cNvSpPr txBox="1"/>
          <p:nvPr/>
        </p:nvSpPr>
        <p:spPr>
          <a:xfrm>
            <a:off x="5095598" y="4379280"/>
            <a:ext cx="296556" cy="80964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20" name="Google Shape;320;p10"/>
          <p:cNvSpPr txBox="1"/>
          <p:nvPr/>
        </p:nvSpPr>
        <p:spPr>
          <a:xfrm>
            <a:off x="7917701" y="5666125"/>
            <a:ext cx="296556" cy="806631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21" name="Google Shape;321;p10"/>
          <p:cNvGrpSpPr/>
          <p:nvPr/>
        </p:nvGrpSpPr>
        <p:grpSpPr>
          <a:xfrm>
            <a:off x="5887495" y="2726963"/>
            <a:ext cx="6126612" cy="1156105"/>
            <a:chOff x="5887495" y="2726963"/>
            <a:chExt cx="6126612" cy="1552740"/>
          </a:xfrm>
        </p:grpSpPr>
        <p:sp>
          <p:nvSpPr>
            <p:cNvPr id="322" name="Google Shape;322;p10"/>
            <p:cNvSpPr/>
            <p:nvPr/>
          </p:nvSpPr>
          <p:spPr>
            <a:xfrm>
              <a:off x="5887495" y="2726963"/>
              <a:ext cx="6126612" cy="1552740"/>
            </a:xfrm>
            <a:prstGeom prst="roundRect">
              <a:avLst>
                <a:gd name="adj" fmla="val 16667"/>
              </a:avLst>
            </a:prstGeom>
            <a:noFill/>
            <a:ln w="57150" cap="flat" cmpd="sng">
              <a:solidFill>
                <a:schemeClr val="dk1"/>
              </a:solidFill>
              <a:prstDash val="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3" name="Google Shape;323;p10"/>
            <p:cNvSpPr/>
            <p:nvPr/>
          </p:nvSpPr>
          <p:spPr>
            <a:xfrm>
              <a:off x="6147372" y="2878587"/>
              <a:ext cx="5727302" cy="11160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2400"/>
                <a:buFont typeface="Times New Roman"/>
                <a:buNone/>
              </a:pPr>
              <a:r>
                <a:rPr lang="en-US" sz="2400" b="1">
                  <a:solidFill>
                    <a:srgbClr val="C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Số 1 có thể viết thành phân số có tử số và mẫu số bằng nhau và khác 0.</a:t>
              </a:r>
              <a:endParaRPr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1137</Words>
  <Application>Microsoft Office PowerPoint</Application>
  <PresentationFormat>Widescreen</PresentationFormat>
  <Paragraphs>149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Verdana</vt:lpstr>
      <vt:lpstr>Times New Roman</vt:lpstr>
      <vt:lpstr>Arial</vt:lpstr>
      <vt:lpstr>微软雅黑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anbinh</dc:creator>
  <cp:lastModifiedBy>Hiền Đồng</cp:lastModifiedBy>
  <cp:revision>4</cp:revision>
  <dcterms:created xsi:type="dcterms:W3CDTF">2021-08-09T04:20:02Z</dcterms:created>
  <dcterms:modified xsi:type="dcterms:W3CDTF">2022-08-04T15:57:32Z</dcterms:modified>
</cp:coreProperties>
</file>