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x-wav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1" r:id="rId14"/>
    <p:sldId id="286" r:id="rId15"/>
    <p:sldId id="287" r:id="rId16"/>
    <p:sldId id="288" r:id="rId17"/>
    <p:sldId id="289" r:id="rId18"/>
    <p:sldId id="290" r:id="rId19"/>
    <p:sldId id="268" r:id="rId20"/>
  </p:sldIdLst>
  <p:sldSz cx="12192000" cy="6858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Lora" pitchFamily="2" charset="0"/>
      <p:regular r:id="rId23"/>
      <p:bold r:id="rId24"/>
      <p:italic r:id="rId25"/>
      <p:boldItalic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UyCDvkjYgTB90duhT+N5LWOO3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Có</a:t>
            </a:r>
            <a:r>
              <a:rPr lang="en-US" baseline="0" dirty="0"/>
              <a:t> 3 câu hỏi, nếu trả lời đúng mỗi câu sẽ được đi đến trả lời câu tiếp theo. Người chơi trả lời hết 3 câu là về đến đích sẽ nhận được 1 phần thưởng.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0AC54-6E2D-4C2A-8EE7-5D3712BE85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92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bấm vào start để xe đi. Rồi bấm vào số 1 để hiện câu hỏi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AC54-6E2D-4C2A-8EE7-5D3712BE85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755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Nếu HS trả lời đúng thì xe vượt chướng ngại vật đi tiếp để câu 2. bấm vào Số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AC54-6E2D-4C2A-8EE7-5D3712BE85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128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chọn đáp án đúng thì xe đi tiếp. GV bấm câu hỏi 3 vào số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0AC54-6E2D-4C2A-8EE7-5D3712BE85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074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AC54-6E2D-4C2A-8EE7-5D3712BE85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542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5" descr="图片包含 文字, 自然&#10;&#10;已生成极高可信度的说明"/>
          <p:cNvPicPr preferRelativeResize="0"/>
          <p:nvPr/>
        </p:nvPicPr>
        <p:blipFill rotWithShape="1">
          <a:blip r:embed="rId2">
            <a:alphaModFix/>
          </a:blip>
          <a:srcRect l="2170" r="3153" b="147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30333"/>
            <a:ext cx="12192000" cy="352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 descr="图片包含 文字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6721" y="4102100"/>
            <a:ext cx="3605279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546" y="4365867"/>
            <a:ext cx="2899731" cy="249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4546-BBB7-4C99-A854-314C28C058B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A9-9490-40DC-8054-C19641FEE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6" descr="图片包含 文字, 自然&#10;&#10;已生成极高可信度的说明"/>
          <p:cNvPicPr preferRelativeResize="0"/>
          <p:nvPr/>
        </p:nvPicPr>
        <p:blipFill rotWithShape="1">
          <a:blip r:embed="rId2">
            <a:alphaModFix/>
          </a:blip>
          <a:srcRect l="2170" r="3153" b="147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6"/>
          <p:cNvPicPr preferRelativeResize="0"/>
          <p:nvPr/>
        </p:nvPicPr>
        <p:blipFill rotWithShape="1">
          <a:blip r:embed="rId3">
            <a:alphaModFix/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6" descr="图片包含 文字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4426" y="4216400"/>
            <a:ext cx="3605279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6236" y="4965700"/>
            <a:ext cx="2467781" cy="21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17" descr="图片包含 文字, 自然&#10;&#10;已生成极高可信度的说明"/>
          <p:cNvPicPr preferRelativeResize="0"/>
          <p:nvPr/>
        </p:nvPicPr>
        <p:blipFill rotWithShape="1">
          <a:blip r:embed="rId2">
            <a:alphaModFix/>
          </a:blip>
          <a:srcRect l="2170" r="3153" b="147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A472493-9922-3B43-1B4B-766E619AC6BD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4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39.png"/><Relationship Id="rId10" Type="http://schemas.openxmlformats.org/officeDocument/2006/relationships/image" Target="NULL"/><Relationship Id="rId4" Type="http://schemas.openxmlformats.org/officeDocument/2006/relationships/audio" Target="../media/audio3.wav"/><Relationship Id="rId9" Type="http://schemas.openxmlformats.org/officeDocument/2006/relationships/image" Target="NULL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slide" Target="slide17.xml"/><Relationship Id="rId10" Type="http://schemas.openxmlformats.org/officeDocument/2006/relationships/image" Target="NULL"/><Relationship Id="rId4" Type="http://schemas.openxmlformats.org/officeDocument/2006/relationships/audio" Target="../media/audio3.wav"/><Relationship Id="rId9" Type="http://schemas.openxmlformats.org/officeDocument/2006/relationships/image" Target="NULL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NULL"/><Relationship Id="rId4" Type="http://schemas.openxmlformats.org/officeDocument/2006/relationships/audio" Target="../media/audio3.wav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 descr="图片包含 监视器, 计算机, 就坐, 电子产品&#10;&#10;已生成极高可信度的说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5503" y="-193139"/>
            <a:ext cx="8315369" cy="56468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95" name="Google Shape;95;p1" descr="图片包含 玩具, 玩偶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1767" y="0"/>
            <a:ext cx="2301606" cy="202053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 rot="-162066">
            <a:off x="3066461" y="2674527"/>
            <a:ext cx="5931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Toán lớp 5</a:t>
            </a:r>
            <a:endParaRPr sz="5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9580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r 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90133" y="-100154"/>
            <a:ext cx="3224996" cy="1931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0"/>
          <p:cNvGrpSpPr/>
          <p:nvPr/>
        </p:nvGrpSpPr>
        <p:grpSpPr>
          <a:xfrm>
            <a:off x="69316" y="17996"/>
            <a:ext cx="2540397" cy="1252018"/>
            <a:chOff x="3608219" y="3464262"/>
            <a:chExt cx="1242186" cy="1242186"/>
          </a:xfrm>
        </p:grpSpPr>
        <p:sp>
          <p:nvSpPr>
            <p:cNvPr id="265" name="Google Shape;265;p10"/>
            <p:cNvSpPr/>
            <p:nvPr/>
          </p:nvSpPr>
          <p:spPr>
            <a:xfrm>
              <a:off x="3759624" y="3615667"/>
              <a:ext cx="939376" cy="93937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 txBox="1"/>
            <p:nvPr/>
          </p:nvSpPr>
          <p:spPr>
            <a:xfrm>
              <a:off x="3909043" y="3731412"/>
              <a:ext cx="640543" cy="702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3</a:t>
              </a:r>
              <a:endParaRPr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3608219" y="3464262"/>
              <a:ext cx="1242186" cy="1242186"/>
            </a:xfrm>
            <a:prstGeom prst="ellipse">
              <a:avLst/>
            </a:prstGeom>
            <a:noFill/>
            <a:ln w="9525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10"/>
          <p:cNvSpPr txBox="1"/>
          <p:nvPr/>
        </p:nvSpPr>
        <p:spPr>
          <a:xfrm>
            <a:off x="2605652" y="322033"/>
            <a:ext cx="88026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số nào lớn hơn?</a:t>
            </a:r>
            <a:endParaRPr/>
          </a:p>
        </p:txBody>
      </p:sp>
      <p:sp>
        <p:nvSpPr>
          <p:cNvPr id="269" name="Google Shape;269;p10"/>
          <p:cNvSpPr txBox="1"/>
          <p:nvPr/>
        </p:nvSpPr>
        <p:spPr>
          <a:xfrm>
            <a:off x="684532" y="1319839"/>
            <a:ext cx="11347047" cy="10641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147" b="-1264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70" name="Google Shape;270;p10"/>
          <p:cNvSpPr txBox="1"/>
          <p:nvPr/>
        </p:nvSpPr>
        <p:spPr>
          <a:xfrm>
            <a:off x="2749254" y="1973179"/>
            <a:ext cx="7662072" cy="485113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46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71" name="Google Shape;271;p10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69316" y="17996"/>
            <a:ext cx="2540397" cy="1252018"/>
            <a:chOff x="3608219" y="3464262"/>
            <a:chExt cx="1242186" cy="1242186"/>
          </a:xfrm>
        </p:grpSpPr>
        <p:sp>
          <p:nvSpPr>
            <p:cNvPr id="277" name="Google Shape;277;p11"/>
            <p:cNvSpPr/>
            <p:nvPr/>
          </p:nvSpPr>
          <p:spPr>
            <a:xfrm>
              <a:off x="3759624" y="3615667"/>
              <a:ext cx="939376" cy="93937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 txBox="1"/>
            <p:nvPr/>
          </p:nvSpPr>
          <p:spPr>
            <a:xfrm>
              <a:off x="3909044" y="3731412"/>
              <a:ext cx="640543" cy="702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4</a:t>
              </a:r>
              <a:endParaRPr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3608219" y="3464262"/>
              <a:ext cx="1242186" cy="1242186"/>
            </a:xfrm>
            <a:prstGeom prst="ellipse">
              <a:avLst/>
            </a:prstGeom>
            <a:noFill/>
            <a:ln w="9525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p11"/>
          <p:cNvSpPr txBox="1"/>
          <p:nvPr/>
        </p:nvSpPr>
        <p:spPr>
          <a:xfrm>
            <a:off x="2605654" y="170599"/>
            <a:ext cx="9272337" cy="221836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970" r="-2036" b="-9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1581778" y="2756481"/>
            <a:ext cx="10729347" cy="90082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532" b="-878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82" name="Google Shape;282;p11"/>
          <p:cNvSpPr/>
          <p:nvPr/>
        </p:nvSpPr>
        <p:spPr>
          <a:xfrm>
            <a:off x="1581778" y="3703375"/>
            <a:ext cx="10898977" cy="89255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509" b="-95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83" name="Google Shape;283;p11"/>
          <p:cNvSpPr txBox="1"/>
          <p:nvPr/>
        </p:nvSpPr>
        <p:spPr>
          <a:xfrm>
            <a:off x="5204475" y="2271874"/>
            <a:ext cx="40746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rgbClr val="FBE4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giải</a:t>
            </a:r>
            <a:endParaRPr sz="4000" b="1" u="sng">
              <a:solidFill>
                <a:srgbClr val="FBE4D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11"/>
          <p:cNvSpPr txBox="1"/>
          <p:nvPr/>
        </p:nvSpPr>
        <p:spPr>
          <a:xfrm>
            <a:off x="2095123" y="4640661"/>
            <a:ext cx="5159504" cy="88716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3663" b="-1027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85" name="Google Shape;285;p11"/>
          <p:cNvSpPr txBox="1"/>
          <p:nvPr/>
        </p:nvSpPr>
        <p:spPr>
          <a:xfrm>
            <a:off x="2095123" y="5572561"/>
            <a:ext cx="83739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 em được mẹ cho nhiều quýt hơn.</a:t>
            </a: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2"/>
          <p:cNvGrpSpPr/>
          <p:nvPr/>
        </p:nvGrpSpPr>
        <p:grpSpPr>
          <a:xfrm>
            <a:off x="69316" y="17996"/>
            <a:ext cx="2540397" cy="1252018"/>
            <a:chOff x="3608219" y="3464262"/>
            <a:chExt cx="1242186" cy="1242186"/>
          </a:xfrm>
        </p:grpSpPr>
        <p:sp>
          <p:nvSpPr>
            <p:cNvPr id="292" name="Google Shape;292;p12"/>
            <p:cNvSpPr/>
            <p:nvPr/>
          </p:nvSpPr>
          <p:spPr>
            <a:xfrm>
              <a:off x="3759624" y="3615667"/>
              <a:ext cx="939376" cy="93937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2"/>
            <p:cNvSpPr txBox="1"/>
            <p:nvPr/>
          </p:nvSpPr>
          <p:spPr>
            <a:xfrm>
              <a:off x="3909044" y="3731412"/>
              <a:ext cx="640543" cy="702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4</a:t>
              </a:r>
              <a:endParaRPr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4" name="Google Shape;294;p12"/>
            <p:cNvSpPr/>
            <p:nvPr/>
          </p:nvSpPr>
          <p:spPr>
            <a:xfrm>
              <a:off x="3608219" y="3464262"/>
              <a:ext cx="1242186" cy="1242186"/>
            </a:xfrm>
            <a:prstGeom prst="ellipse">
              <a:avLst/>
            </a:prstGeom>
            <a:noFill/>
            <a:ln w="9525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2"/>
          <p:cNvSpPr txBox="1"/>
          <p:nvPr/>
        </p:nvSpPr>
        <p:spPr>
          <a:xfrm>
            <a:off x="2605654" y="170599"/>
            <a:ext cx="9272337" cy="221836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970" r="-2036" b="-9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96" name="Google Shape;296;p12"/>
          <p:cNvSpPr txBox="1"/>
          <p:nvPr/>
        </p:nvSpPr>
        <p:spPr>
          <a:xfrm>
            <a:off x="5204475" y="2271874"/>
            <a:ext cx="40746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rgbClr val="FBE4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giải</a:t>
            </a:r>
            <a:endParaRPr sz="4000" b="1" u="sng">
              <a:solidFill>
                <a:srgbClr val="FBE4D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7" name="Google Shape;297;p12"/>
          <p:cNvSpPr txBox="1"/>
          <p:nvPr/>
        </p:nvSpPr>
        <p:spPr>
          <a:xfrm>
            <a:off x="2492978" y="2879004"/>
            <a:ext cx="9856245" cy="237751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916" b="-33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98" name="Google Shape;298;p12"/>
          <p:cNvSpPr txBox="1"/>
          <p:nvPr/>
        </p:nvSpPr>
        <p:spPr>
          <a:xfrm>
            <a:off x="2492978" y="5464569"/>
            <a:ext cx="83739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 em được mẹ cho nhiều quýt hơn.</a:t>
            </a:r>
            <a:endParaRPr/>
          </a:p>
        </p:txBody>
      </p:sp>
      <p:sp>
        <p:nvSpPr>
          <p:cNvPr id="299" name="Google Shape;299;p12"/>
          <p:cNvSpPr txBox="1"/>
          <p:nvPr/>
        </p:nvSpPr>
        <p:spPr>
          <a:xfrm>
            <a:off x="357636" y="2803106"/>
            <a:ext cx="19211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 2:</a:t>
            </a:r>
            <a:endParaRPr/>
          </a:p>
        </p:txBody>
      </p:sp>
      <p:sp>
        <p:nvSpPr>
          <p:cNvPr id="300" name="Google Shape;300;p12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ngdu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3432176"/>
            <a:ext cx="4318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0451" y="1541463"/>
            <a:ext cx="10847916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1200" y="1868489"/>
            <a:ext cx="1148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  <a:endParaRPr lang="en-US" sz="7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68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6350"/>
            <a:ext cx="24384000" cy="6851650"/>
            <a:chOff x="-19812000" y="181103"/>
            <a:chExt cx="24384000" cy="6851394"/>
          </a:xfrm>
        </p:grpSpPr>
        <p:pic>
          <p:nvPicPr>
            <p:cNvPr id="18439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5" name="ngdu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4308475"/>
            <a:ext cx="303953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4891" y="2225994"/>
            <a:ext cx="2082219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AUD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385" y="4752975"/>
            <a:ext cx="3524249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944">
            <a:off x="19712517" y="5037139"/>
            <a:ext cx="1024467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4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6350"/>
            <a:ext cx="24384000" cy="6851650"/>
            <a:chOff x="-19812000" y="181103"/>
            <a:chExt cx="24384000" cy="6851394"/>
          </a:xfrm>
        </p:grpSpPr>
        <p:pic>
          <p:nvPicPr>
            <p:cNvPr id="19471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59" name="ngdu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2" y="4308475"/>
            <a:ext cx="3041649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18" y="4884738"/>
            <a:ext cx="3524249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19667" y="552450"/>
            <a:ext cx="10500784" cy="20145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78985" y="4424362"/>
                <a:ext cx="4627033" cy="922337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B.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en-US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85" y="4424362"/>
                <a:ext cx="4627033" cy="92233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55185" y="5764213"/>
                <a:ext cx="4713815" cy="78263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C.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85" y="5764213"/>
                <a:ext cx="4713815" cy="782638"/>
              </a:xfrm>
              <a:prstGeom prst="rect">
                <a:avLst/>
              </a:prstGeom>
              <a:blipFill rotWithShape="1">
                <a:blip r:embed="rId9"/>
                <a:stretch>
                  <a:fillRect b="-38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200151" y="3094037"/>
                <a:ext cx="4682067" cy="804863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vi-VN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1" y="3094037"/>
                <a:ext cx="4682067" cy="804863"/>
              </a:xfrm>
              <a:prstGeom prst="rect">
                <a:avLst/>
              </a:prstGeom>
              <a:blipFill rotWithShape="1">
                <a:blip r:embed="rId10"/>
                <a:stretch>
                  <a:fillRect b="-89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81651" y="2792414"/>
            <a:ext cx="10922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422900" y="5438776"/>
            <a:ext cx="109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5446184" y="4051301"/>
            <a:ext cx="133773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19667" y="633414"/>
            <a:ext cx="1050078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Trong các phân số sau, phân số lớn hơn 1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" name="CAUD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034" y="3589339"/>
            <a:ext cx="4004733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2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00" y="4683126"/>
            <a:ext cx="1286933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6350"/>
            <a:ext cx="24384000" cy="6851650"/>
            <a:chOff x="-19812000" y="181103"/>
            <a:chExt cx="24384000" cy="6851394"/>
          </a:xfrm>
        </p:grpSpPr>
        <p:pic>
          <p:nvPicPr>
            <p:cNvPr id="20495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3" name="ngdu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4308475"/>
            <a:ext cx="303953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34" y="3640138"/>
            <a:ext cx="400896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19667" y="552450"/>
            <a:ext cx="10500784" cy="28003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28650" y="3432175"/>
                <a:ext cx="4684184" cy="79533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432175"/>
                <a:ext cx="4684184" cy="795338"/>
              </a:xfrm>
              <a:prstGeom prst="rect">
                <a:avLst/>
              </a:prstGeom>
              <a:blipFill rotWithShape="1">
                <a:blip r:embed="rId8"/>
                <a:stretch>
                  <a:fillRect b="-984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60400" y="5709180"/>
                <a:ext cx="4684184" cy="78845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" y="5709180"/>
                <a:ext cx="4684184" cy="788457"/>
              </a:xfrm>
              <a:prstGeom prst="rect">
                <a:avLst/>
              </a:prstGeom>
              <a:blipFill rotWithShape="1">
                <a:blip r:embed="rId9"/>
                <a:stretch>
                  <a:fillRect b="-305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19667" y="4618038"/>
                <a:ext cx="4759325" cy="72866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67" y="4618038"/>
                <a:ext cx="4759325" cy="728662"/>
              </a:xfrm>
              <a:prstGeom prst="rect">
                <a:avLst/>
              </a:prstGeom>
              <a:blipFill rotWithShape="1">
                <a:blip r:embed="rId10"/>
                <a:stretch>
                  <a:fillRect t="-1653" b="-148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893733" y="4284664"/>
            <a:ext cx="10922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908551" y="5391150"/>
            <a:ext cx="1092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4718052" y="3154364"/>
            <a:ext cx="1339849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1220258" y="1120892"/>
                <a:ext cx="10485968" cy="1445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Câu 2:</a:t>
                </a:r>
                <a:r>
                  <a:rPr lang="vi-VN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Phân số </a:t>
                </a:r>
                <a:r>
                  <a:rPr lang="en-US" sz="3600" b="1" dirty="0" err="1"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trong ba phân số </a:t>
                </a:r>
              </a:p>
              <a:p>
                <a:pPr eaLnBrk="1" hangingPunct="1"/>
                <a:r>
                  <a:rPr lang="en-US" sz="3600" b="1" dirty="0"/>
                  <a:t>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/>
                          </a:rPr>
                          <m:t>𝟕</m:t>
                        </m:r>
                      </m:den>
                    </m:f>
                    <m:r>
                      <a:rPr lang="en-US" sz="3600" b="1" i="1">
                        <a:latin typeface="Cambria Math"/>
                      </a:rPr>
                      <m:t> </m:t>
                    </m:r>
                    <m:r>
                      <a:rPr lang="en-US" sz="3600" b="1" i="0" smtClean="0">
                        <a:latin typeface="Cambria Math"/>
                      </a:rPr>
                      <m:t>;</m:t>
                    </m:r>
                  </m:oMath>
                </a14:m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latin typeface="Cambria Math"/>
                      </a:rPr>
                      <m:t> </m:t>
                    </m:r>
                    <m:r>
                      <a:rPr lang="en-US" sz="3600" b="1" i="0" smtClean="0">
                        <a:latin typeface="Cambria Math"/>
                      </a:rPr>
                      <m:t>𝐯</m:t>
                    </m:r>
                    <m:r>
                      <a:rPr lang="en-US" sz="3600" b="1" i="0" smtClean="0">
                        <a:latin typeface="Cambria Math"/>
                      </a:rPr>
                      <m:t>à </m:t>
                    </m:r>
                    <m:f>
                      <m:fPr>
                        <m:ctrlPr>
                          <a:rPr lang="vi-VN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là</a:t>
                </a:r>
                <a:r>
                  <a:rPr lang="vi-VN" sz="3600" b="1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0258" y="1120892"/>
                <a:ext cx="10485968" cy="1445076"/>
              </a:xfrm>
              <a:prstGeom prst="rect">
                <a:avLst/>
              </a:prstGeom>
              <a:blipFill>
                <a:blip r:embed="rId13"/>
                <a:stretch>
                  <a:fillRect l="-1744" t="-7173" b="-63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AUDI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585" y="3794125"/>
            <a:ext cx="216111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2 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300" y="4913314"/>
            <a:ext cx="128693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3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0"/>
          <p:cNvGrpSpPr>
            <a:grpSpLocks/>
          </p:cNvGrpSpPr>
          <p:nvPr/>
        </p:nvGrpSpPr>
        <p:grpSpPr bwMode="auto">
          <a:xfrm>
            <a:off x="0" y="6350"/>
            <a:ext cx="24384000" cy="6851650"/>
            <a:chOff x="-19812000" y="181103"/>
            <a:chExt cx="24384000" cy="6851394"/>
          </a:xfrm>
        </p:grpSpPr>
        <p:pic>
          <p:nvPicPr>
            <p:cNvPr id="21519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7" name="ngdu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4308475"/>
            <a:ext cx="303953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00488"/>
            <a:ext cx="216111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11200" y="552450"/>
            <a:ext cx="11023600" cy="15811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93751" y="5597526"/>
                <a:ext cx="4682067" cy="787399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noProof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3200" b="1" noProof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latin typeface="Cambria Math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latin typeface="Cambria Math"/>
                      </a:rPr>
                      <m:t>;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sz="3200" b="1">
                        <a:latin typeface="Cambria Math"/>
                      </a:rPr>
                      <m:t> </m:t>
                    </m:r>
                    <m:r>
                      <a:rPr lang="en-US" sz="3200" b="1">
                        <a:latin typeface="Cambria Math"/>
                      </a:rPr>
                      <m:t>𝐯</m:t>
                    </m:r>
                    <m:r>
                      <a:rPr lang="en-US" sz="3200" b="1">
                        <a:latin typeface="Cambria Math"/>
                      </a:rPr>
                      <m:t>à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𝟏𝟏</m:t>
                        </m:r>
                        <m:r>
                          <a:rPr lang="en-US" sz="3200" b="1" i="1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3200" b="1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51" y="5597526"/>
                <a:ext cx="4682067" cy="787399"/>
              </a:xfrm>
              <a:prstGeom prst="rect">
                <a:avLst/>
              </a:prstGeom>
              <a:blipFill rotWithShape="1">
                <a:blip r:embed="rId8"/>
                <a:stretch>
                  <a:fillRect b="-1145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6232" y="4403726"/>
                <a:ext cx="4766734" cy="842962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noProof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latin typeface="Cambria Math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latin typeface="Cambria Math"/>
                      </a:rPr>
                      <m:t>;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𝟏𝟏</m:t>
                        </m:r>
                      </m:num>
                      <m:den>
                        <m:r>
                          <a:rPr lang="en-US" sz="3200" b="1" i="1" smtClean="0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3200" b="1">
                        <a:latin typeface="Cambria Math"/>
                      </a:rPr>
                      <m:t> </m:t>
                    </m:r>
                    <m:r>
                      <a:rPr lang="en-US" sz="3200" b="1">
                        <a:latin typeface="Cambria Math"/>
                      </a:rPr>
                      <m:t>𝐯</m:t>
                    </m:r>
                    <m:r>
                      <a:rPr lang="en-US" sz="3200" b="1">
                        <a:latin typeface="Cambria Math"/>
                      </a:rPr>
                      <m:t>à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𝟖</m:t>
                        </m:r>
                        <m:r>
                          <a:rPr lang="en-US" sz="3200" b="1" i="1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3200" b="1" i="0" smtClean="0"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32" y="4403726"/>
                <a:ext cx="4766734" cy="842962"/>
              </a:xfrm>
              <a:prstGeom prst="rect">
                <a:avLst/>
              </a:prstGeom>
              <a:blipFill rotWithShape="1">
                <a:blip r:embed="rId9"/>
                <a:stretch>
                  <a:fillRect b="-638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66232" y="3221037"/>
                <a:ext cx="4711701" cy="790575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noProof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3200" b="1" noProof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3200" b="1"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sz="3200" b="1" i="1">
                        <a:latin typeface="Cambria Math"/>
                      </a:rPr>
                      <m:t>;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>
                            <a:latin typeface="Cambria Math"/>
                          </a:rPr>
                          <m:t>𝟏𝟖</m:t>
                        </m:r>
                      </m:den>
                    </m:f>
                    <m:r>
                      <a:rPr lang="en-US" sz="3200" b="1">
                        <a:latin typeface="Cambria Math"/>
                      </a:rPr>
                      <m:t> </m:t>
                    </m:r>
                    <m:r>
                      <a:rPr lang="en-US" sz="3200" b="1">
                        <a:latin typeface="Cambria Math"/>
                      </a:rPr>
                      <m:t>𝐯</m:t>
                    </m:r>
                    <m:r>
                      <a:rPr lang="en-US" sz="3200" b="1">
                        <a:latin typeface="Cambria Math"/>
                      </a:rPr>
                      <m:t>à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𝟏𝟏</m:t>
                        </m:r>
                        <m:r>
                          <a:rPr lang="en-US" sz="3200" b="1" i="1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3200" b="1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32" y="3221037"/>
                <a:ext cx="4711701" cy="790575"/>
              </a:xfrm>
              <a:prstGeom prst="rect">
                <a:avLst/>
              </a:prstGeom>
              <a:blipFill rotWithShape="1">
                <a:blip r:embed="rId10"/>
                <a:stretch>
                  <a:fillRect b="-1060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213351" y="2905125"/>
            <a:ext cx="1092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181600" y="4140200"/>
            <a:ext cx="1092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5082118" y="5318126"/>
            <a:ext cx="1339849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986366" y="633414"/>
                <a:ext cx="10780183" cy="1296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Câu 3:</a:t>
                </a:r>
                <a:r>
                  <a:rPr lang="vi-VN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Các phân số: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3200" b="1" i="0" smtClean="0"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sz="3200" b="1" i="1" smtClean="0">
                        <a:latin typeface="Cambria Math"/>
                      </a:rPr>
                      <m:t>;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0" smtClean="0">
                            <a:latin typeface="Cambria Math"/>
                          </a:rPr>
                          <m:t>𝟏𝟖</m:t>
                        </m:r>
                      </m:den>
                    </m:f>
                    <m:r>
                      <a:rPr lang="en-US" sz="3200" b="1" i="0" smtClean="0">
                        <a:latin typeface="Cambria Math"/>
                      </a:rPr>
                      <m:t> </m:t>
                    </m:r>
                    <m:r>
                      <a:rPr lang="en-US" sz="3200" b="1" i="0" smtClean="0">
                        <a:latin typeface="Cambria Math"/>
                      </a:rPr>
                      <m:t>𝐯</m:t>
                    </m:r>
                    <m:r>
                      <a:rPr lang="en-US" sz="3200" b="1" i="0" smtClean="0">
                        <a:latin typeface="Cambria Math"/>
                      </a:rPr>
                      <m:t>à 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𝟏𝟏</m:t>
                        </m:r>
                        <m:r>
                          <a:rPr lang="en-US" sz="3200" b="1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3200" b="1" i="0" smtClean="0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vi-VN" sz="3200" b="1" noProof="1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            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Xếp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theo thứ tự từ bé đến lớn là: 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6366" y="633414"/>
                <a:ext cx="10780183" cy="1296252"/>
              </a:xfrm>
              <a:prstGeom prst="rect">
                <a:avLst/>
              </a:prstGeom>
              <a:blipFill>
                <a:blip r:embed="rId13"/>
                <a:stretch>
                  <a:fillRect l="-1471" b="-140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3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gdu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717" y="3716339"/>
            <a:ext cx="4318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8764" y="2562878"/>
            <a:ext cx="2082219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Oval 6"/>
          <p:cNvSpPr/>
          <p:nvPr/>
        </p:nvSpPr>
        <p:spPr>
          <a:xfrm>
            <a:off x="9042400" y="2679700"/>
            <a:ext cx="2508251" cy="182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ĐÍCH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55818" y="4619626"/>
            <a:ext cx="112183" cy="11715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6.35838E-7 L 0.89869 0.01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00" y="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3"/>
          <p:cNvGrpSpPr/>
          <p:nvPr/>
        </p:nvGrpSpPr>
        <p:grpSpPr>
          <a:xfrm>
            <a:off x="3208636" y="-267701"/>
            <a:ext cx="5919891" cy="5537906"/>
            <a:chOff x="711366" y="1755080"/>
            <a:chExt cx="2508910" cy="2347021"/>
          </a:xfrm>
        </p:grpSpPr>
        <p:pic>
          <p:nvPicPr>
            <p:cNvPr id="307" name="Google Shape;307;p13" descr="图片包含 监视器, 计算机, 就坐, 电子产品&#10;&#10;已生成极高可信度的说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23187">
              <a:off x="780162" y="1829687"/>
              <a:ext cx="2371319" cy="21978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8" name="Google Shape;308;p13"/>
            <p:cNvSpPr/>
            <p:nvPr/>
          </p:nvSpPr>
          <p:spPr>
            <a:xfrm rot="197469">
              <a:off x="1281039" y="2774019"/>
              <a:ext cx="1254456" cy="7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THANK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YOU</a:t>
              </a:r>
              <a:endParaRPr sz="54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309" name="Google Shape;309;p13" descr="图片包含 玩具, 玩偶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8894" y="116003"/>
            <a:ext cx="2301606" cy="202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3"/>
          <p:cNvPicPr preferRelativeResize="0"/>
          <p:nvPr/>
        </p:nvPicPr>
        <p:blipFill rotWithShape="1">
          <a:blip r:embed="rId5">
            <a:alphaModFix/>
          </a:blip>
          <a:srcRect l="46042" t="14815" r="39687" b="65000"/>
          <a:stretch/>
        </p:blipFill>
        <p:spPr>
          <a:xfrm>
            <a:off x="2968003" y="388715"/>
            <a:ext cx="1087120" cy="86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 descr="r 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5623" y="-183141"/>
            <a:ext cx="3224996" cy="193173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3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" descr="图片包含 监视器, 计算机, 就坐, 电子产品&#10;&#10;已生成极高可信度的说明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77640">
            <a:off x="3650362" y="2298883"/>
            <a:ext cx="2371319" cy="21978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07" name="Google Shape;107;p2"/>
          <p:cNvSpPr txBox="1"/>
          <p:nvPr/>
        </p:nvSpPr>
        <p:spPr>
          <a:xfrm rot="254453">
            <a:off x="4546634" y="3136252"/>
            <a:ext cx="3483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5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2" descr="图片包含 监视器, 计算机, 就坐, 电子产品&#10;&#10;已生成极高可信度的说明">
            <a:hlinkClick r:id="rId5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2572">
            <a:off x="6283940" y="2037103"/>
            <a:ext cx="2371319" cy="21978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09" name="Google Shape;109;p2"/>
          <p:cNvSpPr txBox="1"/>
          <p:nvPr/>
        </p:nvSpPr>
        <p:spPr>
          <a:xfrm rot="-905759">
            <a:off x="7280833" y="2936121"/>
            <a:ext cx="3025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5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0" name="Google Shape;110;p2"/>
          <p:cNvGrpSpPr/>
          <p:nvPr/>
        </p:nvGrpSpPr>
        <p:grpSpPr>
          <a:xfrm>
            <a:off x="2278098" y="148293"/>
            <a:ext cx="6598692" cy="1676528"/>
            <a:chOff x="2422477" y="30848"/>
            <a:chExt cx="6598692" cy="1676528"/>
          </a:xfrm>
        </p:grpSpPr>
        <p:sp>
          <p:nvSpPr>
            <p:cNvPr id="111" name="Google Shape;111;p2"/>
            <p:cNvSpPr/>
            <p:nvPr/>
          </p:nvSpPr>
          <p:spPr>
            <a:xfrm>
              <a:off x="3258732" y="784046"/>
              <a:ext cx="5012911" cy="923330"/>
            </a:xfrm>
            <a:prstGeom prst="rect">
              <a:avLst/>
            </a:prstGeom>
            <a:gradFill>
              <a:gsLst>
                <a:gs pos="0">
                  <a:srgbClr val="B0CAE9"/>
                </a:gs>
                <a:gs pos="50000">
                  <a:srgbClr val="A1C1E4"/>
                </a:gs>
                <a:gs pos="100000">
                  <a:srgbClr val="90B8E4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Bảng con bí mật</a:t>
              </a:r>
              <a:endParaRPr sz="5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12" name="Google Shape;112;p2"/>
            <p:cNvPicPr preferRelativeResize="0"/>
            <p:nvPr/>
          </p:nvPicPr>
          <p:blipFill rotWithShape="1">
            <a:blip r:embed="rId6">
              <a:alphaModFix/>
            </a:blip>
            <a:srcRect l="46042" t="14815" r="39687" b="65000"/>
            <a:stretch/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"/>
            <p:cNvPicPr preferRelativeResize="0"/>
            <p:nvPr/>
          </p:nvPicPr>
          <p:blipFill rotWithShape="1">
            <a:blip r:embed="rId6">
              <a:alphaModFix/>
            </a:blip>
            <a:srcRect l="46042" t="14815" r="39687" b="65000"/>
            <a:stretch/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2">
            <a:hlinkClick r:id="rId7" action="ppaction://hlinksldjump"/>
          </p:cNvPr>
          <p:cNvSpPr/>
          <p:nvPr/>
        </p:nvSpPr>
        <p:spPr>
          <a:xfrm>
            <a:off x="320842" y="5951621"/>
            <a:ext cx="1155032" cy="78606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1260781" y="1497699"/>
            <a:ext cx="82842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E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 so sánh hai phân số: </a:t>
            </a:r>
            <a:endParaRPr sz="5400" b="1">
              <a:solidFill>
                <a:srgbClr val="FEE5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8446173" y="1277158"/>
            <a:ext cx="2775284" cy="136441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4235121" y="2597491"/>
            <a:ext cx="2775284" cy="13644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124" name="Google Shape;124;p3" descr="r 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5623" y="-183141"/>
            <a:ext cx="3224996" cy="193173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>
            <a:hlinkClick r:id="rId6" action="ppaction://hlinksldjump"/>
          </p:cNvPr>
          <p:cNvSpPr/>
          <p:nvPr/>
        </p:nvSpPr>
        <p:spPr>
          <a:xfrm flipH="1">
            <a:off x="97978" y="6121210"/>
            <a:ext cx="2325605" cy="736790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QUAY VỀ</a:t>
            </a:r>
            <a:endParaRPr sz="3200" b="1" i="0" u="none" strike="noStrike" cap="none">
              <a:solidFill>
                <a:srgbClr val="2E75B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 descr="r 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9140" y="-336552"/>
            <a:ext cx="3412470" cy="20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/>
          <p:nvPr/>
        </p:nvSpPr>
        <p:spPr>
          <a:xfrm>
            <a:off x="2351645" y="649027"/>
            <a:ext cx="82842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E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 so sánh hai phân số: </a:t>
            </a:r>
            <a:endParaRPr sz="5400" b="1">
              <a:solidFill>
                <a:srgbClr val="FEE5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9442260" y="426645"/>
            <a:ext cx="2775284" cy="13644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5" name="Google Shape;135;p4"/>
          <p:cNvSpPr txBox="1"/>
          <p:nvPr/>
        </p:nvSpPr>
        <p:spPr>
          <a:xfrm>
            <a:off x="3570849" y="1775015"/>
            <a:ext cx="4908879" cy="105407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r="-3849" b="-1213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2351645" y="2829086"/>
            <a:ext cx="3882186" cy="135998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r="-9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6723120" y="2829086"/>
            <a:ext cx="4716377" cy="136441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8" name="Google Shape;138;p4"/>
          <p:cNvSpPr txBox="1"/>
          <p:nvPr/>
        </p:nvSpPr>
        <p:spPr>
          <a:xfrm>
            <a:off x="2351644" y="4317410"/>
            <a:ext cx="7770923" cy="1054071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3215" b="-1213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9" name="Google Shape;139;p4">
            <a:hlinkClick r:id="rId9" action="ppaction://hlinksldjump"/>
          </p:cNvPr>
          <p:cNvSpPr/>
          <p:nvPr/>
        </p:nvSpPr>
        <p:spPr>
          <a:xfrm flipH="1">
            <a:off x="-158696" y="6121210"/>
            <a:ext cx="2325605" cy="736790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QUAY VỀ</a:t>
            </a:r>
            <a:endParaRPr sz="3200" b="1" i="0" u="none" strike="noStrike" cap="none">
              <a:solidFill>
                <a:srgbClr val="2E75B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  <p:bldP spid="1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5" descr="图片包含 监视器, 计算机, 就坐, 电子产品&#10;&#10;已生成极高可信度的说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4935"/>
            <a:ext cx="12095746" cy="56468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46" name="Google Shape;146;p5" descr="图片包含 玩具, 玩偶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6398" y="311807"/>
            <a:ext cx="2301606" cy="202053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 rot="-162066">
            <a:off x="4516119" y="2010103"/>
            <a:ext cx="25868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Toán</a:t>
            </a:r>
            <a:endParaRPr sz="5400"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734784" y="3057412"/>
            <a:ext cx="1050468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7CAAC"/>
                </a:solidFill>
                <a:latin typeface="Lora"/>
                <a:ea typeface="Lora"/>
                <a:cs typeface="Lora"/>
                <a:sym typeface="Lora"/>
              </a:rPr>
              <a:t>Ôn tập: So sánh hai phân số</a:t>
            </a:r>
            <a:endParaRPr sz="5400" b="1">
              <a:solidFill>
                <a:srgbClr val="F7CAAC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7CAAC"/>
                </a:solidFill>
                <a:latin typeface="Lora"/>
                <a:ea typeface="Lora"/>
                <a:cs typeface="Lora"/>
                <a:sym typeface="Lora"/>
              </a:rPr>
              <a:t>(tiếp theo)</a:t>
            </a:r>
            <a:endParaRPr sz="5400"/>
          </a:p>
        </p:txBody>
      </p:sp>
      <p:grpSp>
        <p:nvGrpSpPr>
          <p:cNvPr id="149" name="Google Shape;149;p5"/>
          <p:cNvGrpSpPr/>
          <p:nvPr/>
        </p:nvGrpSpPr>
        <p:grpSpPr>
          <a:xfrm>
            <a:off x="4473" y="26218"/>
            <a:ext cx="864689" cy="958169"/>
            <a:chOff x="5726113" y="2754313"/>
            <a:chExt cx="234950" cy="260350"/>
          </a:xfrm>
        </p:grpSpPr>
        <p:sp>
          <p:nvSpPr>
            <p:cNvPr id="150" name="Google Shape;150;p5"/>
            <p:cNvSpPr/>
            <p:nvPr/>
          </p:nvSpPr>
          <p:spPr>
            <a:xfrm>
              <a:off x="5767388" y="2795588"/>
              <a:ext cx="150813" cy="219075"/>
            </a:xfrm>
            <a:custGeom>
              <a:avLst/>
              <a:gdLst/>
              <a:ahLst/>
              <a:cxnLst/>
              <a:rect l="l" t="t" r="r" b="b"/>
              <a:pathLst>
                <a:path w="99" h="143" extrusionOk="0">
                  <a:moveTo>
                    <a:pt x="52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2"/>
                    <a:pt x="0" y="24"/>
                    <a:pt x="0" y="50"/>
                  </a:cubicBezTo>
                  <a:cubicBezTo>
                    <a:pt x="0" y="68"/>
                    <a:pt x="8" y="83"/>
                    <a:pt x="22" y="92"/>
                  </a:cubicBezTo>
                  <a:cubicBezTo>
                    <a:pt x="22" y="106"/>
                    <a:pt x="22" y="106"/>
                    <a:pt x="22" y="106"/>
                  </a:cubicBezTo>
                  <a:cubicBezTo>
                    <a:pt x="22" y="110"/>
                    <a:pt x="23" y="112"/>
                    <a:pt x="26" y="113"/>
                  </a:cubicBezTo>
                  <a:cubicBezTo>
                    <a:pt x="26" y="114"/>
                    <a:pt x="27" y="114"/>
                    <a:pt x="27" y="115"/>
                  </a:cubicBezTo>
                  <a:cubicBezTo>
                    <a:pt x="27" y="116"/>
                    <a:pt x="27" y="117"/>
                    <a:pt x="26" y="117"/>
                  </a:cubicBezTo>
                  <a:cubicBezTo>
                    <a:pt x="22" y="117"/>
                    <a:pt x="22" y="121"/>
                    <a:pt x="22" y="121"/>
                  </a:cubicBezTo>
                  <a:cubicBezTo>
                    <a:pt x="22" y="123"/>
                    <a:pt x="22" y="130"/>
                    <a:pt x="22" y="130"/>
                  </a:cubicBezTo>
                  <a:cubicBezTo>
                    <a:pt x="22" y="133"/>
                    <a:pt x="24" y="134"/>
                    <a:pt x="26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30" y="134"/>
                    <a:pt x="32" y="136"/>
                    <a:pt x="32" y="136"/>
                  </a:cubicBezTo>
                  <a:cubicBezTo>
                    <a:pt x="32" y="136"/>
                    <a:pt x="41" y="143"/>
                    <a:pt x="49" y="143"/>
                  </a:cubicBezTo>
                  <a:cubicBezTo>
                    <a:pt x="58" y="143"/>
                    <a:pt x="67" y="136"/>
                    <a:pt x="67" y="136"/>
                  </a:cubicBezTo>
                  <a:cubicBezTo>
                    <a:pt x="67" y="136"/>
                    <a:pt x="68" y="134"/>
                    <a:pt x="70" y="134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75" y="134"/>
                    <a:pt x="77" y="133"/>
                    <a:pt x="77" y="130"/>
                  </a:cubicBezTo>
                  <a:cubicBezTo>
                    <a:pt x="77" y="130"/>
                    <a:pt x="77" y="123"/>
                    <a:pt x="77" y="121"/>
                  </a:cubicBezTo>
                  <a:cubicBezTo>
                    <a:pt x="77" y="121"/>
                    <a:pt x="77" y="117"/>
                    <a:pt x="73" y="117"/>
                  </a:cubicBezTo>
                  <a:cubicBezTo>
                    <a:pt x="72" y="117"/>
                    <a:pt x="72" y="116"/>
                    <a:pt x="72" y="115"/>
                  </a:cubicBezTo>
                  <a:cubicBezTo>
                    <a:pt x="72" y="114"/>
                    <a:pt x="72" y="114"/>
                    <a:pt x="73" y="113"/>
                  </a:cubicBezTo>
                  <a:cubicBezTo>
                    <a:pt x="76" y="112"/>
                    <a:pt x="77" y="110"/>
                    <a:pt x="77" y="106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91" y="83"/>
                    <a:pt x="99" y="68"/>
                    <a:pt x="99" y="50"/>
                  </a:cubicBezTo>
                  <a:cubicBezTo>
                    <a:pt x="99" y="24"/>
                    <a:pt x="78" y="2"/>
                    <a:pt x="52" y="0"/>
                  </a:cubicBezTo>
                  <a:close/>
                  <a:moveTo>
                    <a:pt x="67" y="81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98"/>
                    <a:pt x="62" y="100"/>
                    <a:pt x="60" y="100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53" y="102"/>
                    <a:pt x="48" y="102"/>
                    <a:pt x="44" y="101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6" y="100"/>
                    <a:pt x="35" y="98"/>
                    <a:pt x="35" y="96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18" y="74"/>
                    <a:pt x="15" y="61"/>
                    <a:pt x="15" y="51"/>
                  </a:cubicBezTo>
                  <a:cubicBezTo>
                    <a:pt x="15" y="32"/>
                    <a:pt x="30" y="17"/>
                    <a:pt x="49" y="16"/>
                  </a:cubicBezTo>
                  <a:cubicBezTo>
                    <a:pt x="68" y="17"/>
                    <a:pt x="84" y="32"/>
                    <a:pt x="84" y="51"/>
                  </a:cubicBezTo>
                  <a:cubicBezTo>
                    <a:pt x="84" y="61"/>
                    <a:pt x="81" y="74"/>
                    <a:pt x="67" y="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910263" y="2794000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7"/>
                  </a:moveTo>
                  <a:cubicBezTo>
                    <a:pt x="19" y="6"/>
                    <a:pt x="19" y="5"/>
                    <a:pt x="18" y="4"/>
                  </a:cubicBezTo>
                  <a:cubicBezTo>
                    <a:pt x="18" y="3"/>
                    <a:pt x="17" y="2"/>
                    <a:pt x="17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2" y="0"/>
                    <a:pt x="11" y="1"/>
                    <a:pt x="10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1"/>
                    <a:pt x="0" y="14"/>
                    <a:pt x="2" y="15"/>
                  </a:cubicBezTo>
                  <a:cubicBezTo>
                    <a:pt x="2" y="15"/>
                    <a:pt x="2" y="16"/>
                    <a:pt x="2" y="16"/>
                  </a:cubicBezTo>
                  <a:cubicBezTo>
                    <a:pt x="4" y="17"/>
                    <a:pt x="6" y="18"/>
                    <a:pt x="8" y="1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9"/>
                    <a:pt x="19" y="8"/>
                    <a:pt x="19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832475" y="2754313"/>
              <a:ext cx="19050" cy="30163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6" y="20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9" y="20"/>
                    <a:pt x="11" y="18"/>
                    <a:pt x="11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3"/>
                    <a:pt x="11" y="2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8"/>
                    <a:pt x="4" y="20"/>
                    <a:pt x="6" y="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726113" y="2889250"/>
              <a:ext cx="30163" cy="20638"/>
            </a:xfrm>
            <a:custGeom>
              <a:avLst/>
              <a:gdLst/>
              <a:ahLst/>
              <a:cxnLst/>
              <a:rect l="l" t="t" r="r" b="b"/>
              <a:pathLst>
                <a:path w="20" h="14" extrusionOk="0">
                  <a:moveTo>
                    <a:pt x="20" y="4"/>
                  </a:moveTo>
                  <a:cubicBezTo>
                    <a:pt x="19" y="2"/>
                    <a:pt x="17" y="0"/>
                    <a:pt x="1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1" y="3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" y="11"/>
                    <a:pt x="2" y="12"/>
                    <a:pt x="3" y="13"/>
                  </a:cubicBezTo>
                  <a:cubicBezTo>
                    <a:pt x="4" y="13"/>
                    <a:pt x="5" y="14"/>
                    <a:pt x="6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9"/>
                    <a:pt x="20" y="7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5746750" y="2797175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19" h="17" extrusionOk="0">
                  <a:moveTo>
                    <a:pt x="17" y="15"/>
                  </a:moveTo>
                  <a:cubicBezTo>
                    <a:pt x="18" y="15"/>
                    <a:pt x="18" y="15"/>
                    <a:pt x="18" y="14"/>
                  </a:cubicBezTo>
                  <a:cubicBezTo>
                    <a:pt x="19" y="13"/>
                    <a:pt x="19" y="10"/>
                    <a:pt x="17" y="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0" y="8"/>
                    <a:pt x="1" y="9"/>
                    <a:pt x="2" y="1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6" y="17"/>
                    <a:pt x="17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929313" y="2887663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21" h="13" extrusionOk="0">
                  <a:moveTo>
                    <a:pt x="20" y="4"/>
                  </a:moveTo>
                  <a:cubicBezTo>
                    <a:pt x="19" y="3"/>
                    <a:pt x="18" y="2"/>
                    <a:pt x="1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7"/>
                    <a:pt x="2" y="9"/>
                    <a:pt x="4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7" y="13"/>
                    <a:pt x="18" y="12"/>
                  </a:cubicBezTo>
                  <a:cubicBezTo>
                    <a:pt x="19" y="12"/>
                    <a:pt x="20" y="11"/>
                    <a:pt x="20" y="9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1" y="6"/>
                    <a:pt x="21" y="5"/>
                    <a:pt x="20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 rot="1865145">
            <a:off x="1030404" y="4529308"/>
            <a:ext cx="657861" cy="1071707"/>
          </a:xfrm>
          <a:custGeom>
            <a:avLst/>
            <a:gdLst/>
            <a:ahLst/>
            <a:cxnLst/>
            <a:rect l="l" t="t" r="r" b="b"/>
            <a:pathLst>
              <a:path w="702116" h="1143806" extrusionOk="0">
                <a:moveTo>
                  <a:pt x="262117" y="1042584"/>
                </a:moveTo>
                <a:lnTo>
                  <a:pt x="678511" y="791541"/>
                </a:lnTo>
                <a:lnTo>
                  <a:pt x="702116" y="830694"/>
                </a:lnTo>
                <a:lnTo>
                  <a:pt x="285723" y="1081738"/>
                </a:lnTo>
                <a:lnTo>
                  <a:pt x="262117" y="1042584"/>
                </a:lnTo>
                <a:close/>
                <a:moveTo>
                  <a:pt x="0" y="839161"/>
                </a:moveTo>
                <a:lnTo>
                  <a:pt x="353388" y="839161"/>
                </a:lnTo>
                <a:lnTo>
                  <a:pt x="176694" y="1143806"/>
                </a:lnTo>
                <a:lnTo>
                  <a:pt x="0" y="839161"/>
                </a:lnTo>
                <a:close/>
                <a:moveTo>
                  <a:pt x="211590" y="184135"/>
                </a:moveTo>
                <a:lnTo>
                  <a:pt x="351173" y="184135"/>
                </a:lnTo>
                <a:lnTo>
                  <a:pt x="351173" y="786777"/>
                </a:lnTo>
                <a:lnTo>
                  <a:pt x="211590" y="786777"/>
                </a:lnTo>
                <a:lnTo>
                  <a:pt x="211590" y="184135"/>
                </a:lnTo>
                <a:close/>
                <a:moveTo>
                  <a:pt x="2216" y="184135"/>
                </a:moveTo>
                <a:lnTo>
                  <a:pt x="141799" y="184135"/>
                </a:lnTo>
                <a:lnTo>
                  <a:pt x="141799" y="786777"/>
                </a:lnTo>
                <a:lnTo>
                  <a:pt x="2216" y="786777"/>
                </a:lnTo>
                <a:lnTo>
                  <a:pt x="2216" y="184135"/>
                </a:lnTo>
                <a:close/>
                <a:moveTo>
                  <a:pt x="8869" y="6654"/>
                </a:moveTo>
                <a:cubicBezTo>
                  <a:pt x="12980" y="2543"/>
                  <a:pt x="18660" y="0"/>
                  <a:pt x="24933" y="0"/>
                </a:cubicBezTo>
                <a:lnTo>
                  <a:pt x="328454" y="0"/>
                </a:lnTo>
                <a:cubicBezTo>
                  <a:pt x="341002" y="0"/>
                  <a:pt x="351172" y="10171"/>
                  <a:pt x="351173" y="22718"/>
                </a:cubicBezTo>
                <a:lnTo>
                  <a:pt x="351172" y="105485"/>
                </a:lnTo>
                <a:cubicBezTo>
                  <a:pt x="351172" y="118032"/>
                  <a:pt x="341001" y="128203"/>
                  <a:pt x="328454" y="128203"/>
                </a:cubicBezTo>
                <a:lnTo>
                  <a:pt x="24933" y="128203"/>
                </a:lnTo>
                <a:cubicBezTo>
                  <a:pt x="12386" y="128203"/>
                  <a:pt x="2215" y="118032"/>
                  <a:pt x="2215" y="105485"/>
                </a:cubicBezTo>
                <a:lnTo>
                  <a:pt x="2215" y="22718"/>
                </a:lnTo>
                <a:cubicBezTo>
                  <a:pt x="2215" y="16444"/>
                  <a:pt x="4758" y="10765"/>
                  <a:pt x="8869" y="665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/>
          <p:nvPr/>
        </p:nvSpPr>
        <p:spPr>
          <a:xfrm>
            <a:off x="3422061" y="712846"/>
            <a:ext cx="685800" cy="1714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/>
          </a:p>
        </p:txBody>
      </p:sp>
      <p:sp>
        <p:nvSpPr>
          <p:cNvPr id="163" name="Google Shape;163;p6"/>
          <p:cNvSpPr/>
          <p:nvPr/>
        </p:nvSpPr>
        <p:spPr>
          <a:xfrm>
            <a:off x="346869" y="3315141"/>
            <a:ext cx="11334486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Times New Roman"/>
              <a:buNone/>
            </a:pPr>
            <a:r>
              <a:rPr lang="en-US" sz="40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Nêu đặc điểm của phân số lớn hơn 1, bé hơn 1,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Times New Roman"/>
              <a:buNone/>
            </a:pPr>
            <a:r>
              <a:rPr lang="en-US" sz="40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 1.</a:t>
            </a:r>
            <a:endParaRPr/>
          </a:p>
        </p:txBody>
      </p:sp>
      <p:sp>
        <p:nvSpPr>
          <p:cNvPr id="164" name="Google Shape;164;p6"/>
          <p:cNvSpPr/>
          <p:nvPr/>
        </p:nvSpPr>
        <p:spPr>
          <a:xfrm>
            <a:off x="69315" y="4554839"/>
            <a:ext cx="12122685" cy="1754326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•"/>
            </a:pPr>
            <a:r>
              <a:rPr lang="en-US" sz="36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số có tử số lớn hơn mẫu số thì phân số đó lớn hơn 1.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•"/>
            </a:pPr>
            <a:r>
              <a:rPr lang="en-US" sz="36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số có tử số bé hơn mẫu số thì phân số đó bé hơn 1.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•"/>
            </a:pPr>
            <a:r>
              <a:rPr lang="en-US" sz="36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số có tử số bằng mẫu số thì phân số đó bằng 1.</a:t>
            </a:r>
            <a:endParaRPr/>
          </a:p>
        </p:txBody>
      </p:sp>
      <p:grpSp>
        <p:nvGrpSpPr>
          <p:cNvPr id="165" name="Google Shape;165;p6"/>
          <p:cNvGrpSpPr/>
          <p:nvPr/>
        </p:nvGrpSpPr>
        <p:grpSpPr>
          <a:xfrm>
            <a:off x="0" y="17996"/>
            <a:ext cx="2679032" cy="1252018"/>
            <a:chOff x="3574326" y="3464262"/>
            <a:chExt cx="1309975" cy="1242186"/>
          </a:xfrm>
        </p:grpSpPr>
        <p:sp>
          <p:nvSpPr>
            <p:cNvPr id="166" name="Google Shape;166;p6"/>
            <p:cNvSpPr/>
            <p:nvPr/>
          </p:nvSpPr>
          <p:spPr>
            <a:xfrm>
              <a:off x="3759624" y="3615667"/>
              <a:ext cx="939376" cy="93937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 txBox="1"/>
            <p:nvPr/>
          </p:nvSpPr>
          <p:spPr>
            <a:xfrm>
              <a:off x="3574326" y="3731412"/>
              <a:ext cx="130997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1</a:t>
              </a:r>
              <a:endParaRPr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608219" y="3464262"/>
              <a:ext cx="1242186" cy="1242186"/>
            </a:xfrm>
            <a:prstGeom prst="ellipse">
              <a:avLst/>
            </a:prstGeom>
            <a:noFill/>
            <a:ln w="9525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6"/>
          <p:cNvSpPr txBox="1"/>
          <p:nvPr/>
        </p:nvSpPr>
        <p:spPr>
          <a:xfrm>
            <a:off x="2828965" y="646691"/>
            <a:ext cx="7860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</a:t>
            </a:r>
            <a:endParaRPr/>
          </a:p>
        </p:txBody>
      </p:sp>
      <p:sp>
        <p:nvSpPr>
          <p:cNvPr id="170" name="Google Shape;170;p6"/>
          <p:cNvSpPr txBox="1"/>
          <p:nvPr/>
        </p:nvSpPr>
        <p:spPr>
          <a:xfrm>
            <a:off x="5743701" y="2014473"/>
            <a:ext cx="5961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</a:t>
            </a:r>
            <a:endParaRPr/>
          </a:p>
        </p:txBody>
      </p:sp>
      <p:sp>
        <p:nvSpPr>
          <p:cNvPr id="171" name="Google Shape;171;p6"/>
          <p:cNvSpPr txBox="1"/>
          <p:nvPr/>
        </p:nvSpPr>
        <p:spPr>
          <a:xfrm>
            <a:off x="8990927" y="665349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/>
          </a:p>
        </p:txBody>
      </p:sp>
      <p:sp>
        <p:nvSpPr>
          <p:cNvPr id="172" name="Google Shape;172;p6"/>
          <p:cNvSpPr txBox="1"/>
          <p:nvPr/>
        </p:nvSpPr>
        <p:spPr>
          <a:xfrm>
            <a:off x="5717507" y="652649"/>
            <a:ext cx="6029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</a:t>
            </a:r>
            <a:endParaRPr/>
          </a:p>
        </p:txBody>
      </p:sp>
      <p:sp>
        <p:nvSpPr>
          <p:cNvPr id="173" name="Google Shape;173;p6"/>
          <p:cNvSpPr txBox="1"/>
          <p:nvPr/>
        </p:nvSpPr>
        <p:spPr>
          <a:xfrm>
            <a:off x="5017163" y="506849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sp>
        <p:nvSpPr>
          <p:cNvPr id="174" name="Google Shape;174;p6"/>
          <p:cNvSpPr txBox="1"/>
          <p:nvPr/>
        </p:nvSpPr>
        <p:spPr>
          <a:xfrm>
            <a:off x="5017163" y="1008499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/>
          </a:p>
        </p:txBody>
      </p:sp>
      <p:cxnSp>
        <p:nvCxnSpPr>
          <p:cNvPr id="175" name="Google Shape;175;p6"/>
          <p:cNvCxnSpPr/>
          <p:nvPr/>
        </p:nvCxnSpPr>
        <p:spPr>
          <a:xfrm>
            <a:off x="4929849" y="1084698"/>
            <a:ext cx="593875" cy="3271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" name="Google Shape;176;p6"/>
          <p:cNvSpPr txBox="1"/>
          <p:nvPr/>
        </p:nvSpPr>
        <p:spPr>
          <a:xfrm>
            <a:off x="6328669" y="635656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77" name="Google Shape;177;p6"/>
          <p:cNvSpPr txBox="1"/>
          <p:nvPr/>
        </p:nvSpPr>
        <p:spPr>
          <a:xfrm>
            <a:off x="5630195" y="576449"/>
            <a:ext cx="8564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/>
          </a:p>
        </p:txBody>
      </p:sp>
      <p:sp>
        <p:nvSpPr>
          <p:cNvPr id="178" name="Google Shape;178;p6"/>
          <p:cNvSpPr txBox="1"/>
          <p:nvPr/>
        </p:nvSpPr>
        <p:spPr>
          <a:xfrm>
            <a:off x="8333790" y="454142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179" name="Google Shape;179;p6"/>
          <p:cNvSpPr txBox="1"/>
          <p:nvPr/>
        </p:nvSpPr>
        <p:spPr>
          <a:xfrm>
            <a:off x="8333790" y="955792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cxnSp>
        <p:nvCxnSpPr>
          <p:cNvPr id="180" name="Google Shape;180;p6"/>
          <p:cNvCxnSpPr/>
          <p:nvPr/>
        </p:nvCxnSpPr>
        <p:spPr>
          <a:xfrm>
            <a:off x="8246477" y="1031992"/>
            <a:ext cx="614363" cy="1905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6"/>
          <p:cNvSpPr txBox="1"/>
          <p:nvPr/>
        </p:nvSpPr>
        <p:spPr>
          <a:xfrm>
            <a:off x="9743402" y="633599"/>
            <a:ext cx="5961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82" name="Google Shape;182;p6"/>
          <p:cNvSpPr txBox="1"/>
          <p:nvPr/>
        </p:nvSpPr>
        <p:spPr>
          <a:xfrm>
            <a:off x="8990927" y="589149"/>
            <a:ext cx="8564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/>
          </a:p>
        </p:txBody>
      </p:sp>
      <p:sp>
        <p:nvSpPr>
          <p:cNvPr id="183" name="Google Shape;183;p6"/>
          <p:cNvSpPr txBox="1"/>
          <p:nvPr/>
        </p:nvSpPr>
        <p:spPr>
          <a:xfrm>
            <a:off x="6908255" y="633599"/>
            <a:ext cx="30289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</p:txBody>
      </p:sp>
      <p:sp>
        <p:nvSpPr>
          <p:cNvPr id="184" name="Google Shape;184;p6"/>
          <p:cNvSpPr txBox="1"/>
          <p:nvPr/>
        </p:nvSpPr>
        <p:spPr>
          <a:xfrm>
            <a:off x="5039036" y="1832942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5008093" y="2303641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/>
          </a:p>
        </p:txBody>
      </p:sp>
      <p:cxnSp>
        <p:nvCxnSpPr>
          <p:cNvPr id="186" name="Google Shape;186;p6"/>
          <p:cNvCxnSpPr/>
          <p:nvPr/>
        </p:nvCxnSpPr>
        <p:spPr>
          <a:xfrm>
            <a:off x="4951723" y="2410792"/>
            <a:ext cx="613360" cy="835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6"/>
          <p:cNvSpPr txBox="1"/>
          <p:nvPr/>
        </p:nvSpPr>
        <p:spPr>
          <a:xfrm>
            <a:off x="5604001" y="1984310"/>
            <a:ext cx="8564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9845007" y="1711260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9845007" y="2212910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/>
          </a:p>
        </p:txBody>
      </p:sp>
      <p:cxnSp>
        <p:nvCxnSpPr>
          <p:cNvPr id="190" name="Google Shape;190;p6"/>
          <p:cNvCxnSpPr/>
          <p:nvPr/>
        </p:nvCxnSpPr>
        <p:spPr>
          <a:xfrm>
            <a:off x="9757694" y="2320860"/>
            <a:ext cx="64691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6"/>
          <p:cNvSpPr txBox="1"/>
          <p:nvPr/>
        </p:nvSpPr>
        <p:spPr>
          <a:xfrm>
            <a:off x="7094662" y="1939860"/>
            <a:ext cx="4293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6305676" y="1984310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8328661" y="1996885"/>
            <a:ext cx="5961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94" name="Google Shape;194;p6"/>
          <p:cNvSpPr txBox="1"/>
          <p:nvPr/>
        </p:nvSpPr>
        <p:spPr>
          <a:xfrm>
            <a:off x="9070307" y="1970023"/>
            <a:ext cx="598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</a:t>
            </a:r>
            <a:endParaRPr/>
          </a:p>
        </p:txBody>
      </p:sp>
      <p:sp>
        <p:nvSpPr>
          <p:cNvPr id="195" name="Google Shape;195;p6"/>
          <p:cNvSpPr txBox="1"/>
          <p:nvPr/>
        </p:nvSpPr>
        <p:spPr>
          <a:xfrm>
            <a:off x="8932194" y="1939860"/>
            <a:ext cx="85649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/>
          <p:nvPr/>
        </p:nvSpPr>
        <p:spPr>
          <a:xfrm>
            <a:off x="9374684" y="2085806"/>
            <a:ext cx="4191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</a:t>
            </a:r>
            <a:endParaRPr/>
          </a:p>
        </p:txBody>
      </p:sp>
      <p:sp>
        <p:nvSpPr>
          <p:cNvPr id="202" name="Google Shape;202;p7"/>
          <p:cNvSpPr txBox="1"/>
          <p:nvPr/>
        </p:nvSpPr>
        <p:spPr>
          <a:xfrm>
            <a:off x="5869484" y="2085806"/>
            <a:ext cx="4191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</a:t>
            </a:r>
            <a:endParaRPr/>
          </a:p>
        </p:txBody>
      </p:sp>
      <p:sp>
        <p:nvSpPr>
          <p:cNvPr id="203" name="Google Shape;203;p7"/>
          <p:cNvSpPr txBox="1"/>
          <p:nvPr/>
        </p:nvSpPr>
        <p:spPr>
          <a:xfrm>
            <a:off x="2540496" y="2085806"/>
            <a:ext cx="41751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</a:t>
            </a:r>
            <a:endParaRPr/>
          </a:p>
        </p:txBody>
      </p:sp>
      <p:sp>
        <p:nvSpPr>
          <p:cNvPr id="204" name="Google Shape;204;p7"/>
          <p:cNvSpPr txBox="1"/>
          <p:nvPr/>
        </p:nvSpPr>
        <p:spPr>
          <a:xfrm>
            <a:off x="679152" y="1226230"/>
            <a:ext cx="88026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 So sánh các phân số sau:</a:t>
            </a:r>
            <a:endParaRPr/>
          </a:p>
        </p:txBody>
      </p:sp>
      <p:sp>
        <p:nvSpPr>
          <p:cNvPr id="205" name="Google Shape;205;p7"/>
          <p:cNvSpPr txBox="1"/>
          <p:nvPr/>
        </p:nvSpPr>
        <p:spPr>
          <a:xfrm>
            <a:off x="1784846" y="1857206"/>
            <a:ext cx="414338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206" name="Google Shape;206;p7"/>
          <p:cNvSpPr txBox="1"/>
          <p:nvPr/>
        </p:nvSpPr>
        <p:spPr>
          <a:xfrm>
            <a:off x="1784846" y="2358856"/>
            <a:ext cx="414338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/>
          </a:p>
        </p:txBody>
      </p:sp>
      <p:cxnSp>
        <p:nvCxnSpPr>
          <p:cNvPr id="207" name="Google Shape;207;p7"/>
          <p:cNvCxnSpPr/>
          <p:nvPr/>
        </p:nvCxnSpPr>
        <p:spPr>
          <a:xfrm>
            <a:off x="1751509" y="2435056"/>
            <a:ext cx="61277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7"/>
          <p:cNvSpPr txBox="1"/>
          <p:nvPr/>
        </p:nvSpPr>
        <p:spPr>
          <a:xfrm>
            <a:off x="3361234" y="1857206"/>
            <a:ext cx="4159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209" name="Google Shape;209;p7"/>
          <p:cNvSpPr txBox="1"/>
          <p:nvPr/>
        </p:nvSpPr>
        <p:spPr>
          <a:xfrm>
            <a:off x="3361234" y="2358856"/>
            <a:ext cx="4159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/>
          </a:p>
        </p:txBody>
      </p:sp>
      <p:cxnSp>
        <p:nvCxnSpPr>
          <p:cNvPr id="210" name="Google Shape;210;p7"/>
          <p:cNvCxnSpPr/>
          <p:nvPr/>
        </p:nvCxnSpPr>
        <p:spPr>
          <a:xfrm>
            <a:off x="3327896" y="2435056"/>
            <a:ext cx="61436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Google Shape;211;p7"/>
          <p:cNvSpPr txBox="1"/>
          <p:nvPr/>
        </p:nvSpPr>
        <p:spPr>
          <a:xfrm>
            <a:off x="2484934" y="2060406"/>
            <a:ext cx="59531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endParaRPr/>
          </a:p>
        </p:txBody>
      </p:sp>
      <p:sp>
        <p:nvSpPr>
          <p:cNvPr id="212" name="Google Shape;212;p7"/>
          <p:cNvSpPr txBox="1"/>
          <p:nvPr/>
        </p:nvSpPr>
        <p:spPr>
          <a:xfrm>
            <a:off x="5113834" y="1888956"/>
            <a:ext cx="4159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/>
          </a:p>
        </p:txBody>
      </p:sp>
      <p:sp>
        <p:nvSpPr>
          <p:cNvPr id="213" name="Google Shape;213;p7"/>
          <p:cNvSpPr txBox="1"/>
          <p:nvPr/>
        </p:nvSpPr>
        <p:spPr>
          <a:xfrm>
            <a:off x="5113834" y="2390606"/>
            <a:ext cx="4159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/>
          </a:p>
        </p:txBody>
      </p:sp>
      <p:cxnSp>
        <p:nvCxnSpPr>
          <p:cNvPr id="214" name="Google Shape;214;p7"/>
          <p:cNvCxnSpPr/>
          <p:nvPr/>
        </p:nvCxnSpPr>
        <p:spPr>
          <a:xfrm>
            <a:off x="5080496" y="2466806"/>
            <a:ext cx="61436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p7"/>
          <p:cNvSpPr txBox="1"/>
          <p:nvPr/>
        </p:nvSpPr>
        <p:spPr>
          <a:xfrm>
            <a:off x="6691809" y="1888956"/>
            <a:ext cx="414337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/>
          </a:p>
        </p:txBody>
      </p:sp>
      <p:sp>
        <p:nvSpPr>
          <p:cNvPr id="216" name="Google Shape;216;p7"/>
          <p:cNvSpPr txBox="1"/>
          <p:nvPr/>
        </p:nvSpPr>
        <p:spPr>
          <a:xfrm>
            <a:off x="6691809" y="2390606"/>
            <a:ext cx="414337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/>
          </a:p>
        </p:txBody>
      </p:sp>
      <p:cxnSp>
        <p:nvCxnSpPr>
          <p:cNvPr id="217" name="Google Shape;217;p7"/>
          <p:cNvCxnSpPr/>
          <p:nvPr/>
        </p:nvCxnSpPr>
        <p:spPr>
          <a:xfrm>
            <a:off x="6658471" y="2466806"/>
            <a:ext cx="61277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7"/>
          <p:cNvSpPr txBox="1"/>
          <p:nvPr/>
        </p:nvSpPr>
        <p:spPr>
          <a:xfrm>
            <a:off x="5815509" y="2092156"/>
            <a:ext cx="59531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endParaRPr/>
          </a:p>
        </p:txBody>
      </p:sp>
      <p:sp>
        <p:nvSpPr>
          <p:cNvPr id="219" name="Google Shape;219;p7"/>
          <p:cNvSpPr txBox="1"/>
          <p:nvPr/>
        </p:nvSpPr>
        <p:spPr>
          <a:xfrm>
            <a:off x="8498384" y="1857206"/>
            <a:ext cx="7587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/>
          </a:p>
        </p:txBody>
      </p:sp>
      <p:sp>
        <p:nvSpPr>
          <p:cNvPr id="220" name="Google Shape;220;p7"/>
          <p:cNvSpPr txBox="1"/>
          <p:nvPr/>
        </p:nvSpPr>
        <p:spPr>
          <a:xfrm>
            <a:off x="8585695" y="2358856"/>
            <a:ext cx="612775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cxnSp>
        <p:nvCxnSpPr>
          <p:cNvPr id="221" name="Google Shape;221;p7"/>
          <p:cNvCxnSpPr/>
          <p:nvPr/>
        </p:nvCxnSpPr>
        <p:spPr>
          <a:xfrm>
            <a:off x="8553946" y="2435056"/>
            <a:ext cx="61277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Google Shape;222;p7"/>
          <p:cNvSpPr txBox="1"/>
          <p:nvPr/>
        </p:nvSpPr>
        <p:spPr>
          <a:xfrm>
            <a:off x="10076359" y="1857206"/>
            <a:ext cx="7587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/>
          </a:p>
        </p:txBody>
      </p:sp>
      <p:sp>
        <p:nvSpPr>
          <p:cNvPr id="223" name="Google Shape;223;p7"/>
          <p:cNvSpPr txBox="1"/>
          <p:nvPr/>
        </p:nvSpPr>
        <p:spPr>
          <a:xfrm>
            <a:off x="10163671" y="2358856"/>
            <a:ext cx="41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cxnSp>
        <p:nvCxnSpPr>
          <p:cNvPr id="224" name="Google Shape;224;p7"/>
          <p:cNvCxnSpPr/>
          <p:nvPr/>
        </p:nvCxnSpPr>
        <p:spPr>
          <a:xfrm>
            <a:off x="10130334" y="2435056"/>
            <a:ext cx="61436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7"/>
          <p:cNvSpPr txBox="1"/>
          <p:nvPr/>
        </p:nvSpPr>
        <p:spPr>
          <a:xfrm>
            <a:off x="9287371" y="2060406"/>
            <a:ext cx="59531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endParaRPr/>
          </a:p>
        </p:txBody>
      </p:sp>
      <p:sp>
        <p:nvSpPr>
          <p:cNvPr id="226" name="Google Shape;226;p7"/>
          <p:cNvSpPr txBox="1"/>
          <p:nvPr/>
        </p:nvSpPr>
        <p:spPr>
          <a:xfrm>
            <a:off x="679152" y="3208290"/>
            <a:ext cx="10515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b) Nêu cách so sánh hai phân số có cùng tử số:</a:t>
            </a:r>
            <a:endParaRPr/>
          </a:p>
        </p:txBody>
      </p:sp>
      <p:grpSp>
        <p:nvGrpSpPr>
          <p:cNvPr id="227" name="Google Shape;227;p7"/>
          <p:cNvGrpSpPr/>
          <p:nvPr/>
        </p:nvGrpSpPr>
        <p:grpSpPr>
          <a:xfrm>
            <a:off x="69316" y="17996"/>
            <a:ext cx="2540397" cy="1252018"/>
            <a:chOff x="3608219" y="3464262"/>
            <a:chExt cx="1242186" cy="1242186"/>
          </a:xfrm>
        </p:grpSpPr>
        <p:sp>
          <p:nvSpPr>
            <p:cNvPr id="228" name="Google Shape;228;p7"/>
            <p:cNvSpPr/>
            <p:nvPr/>
          </p:nvSpPr>
          <p:spPr>
            <a:xfrm>
              <a:off x="3759624" y="3615667"/>
              <a:ext cx="939376" cy="93937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 txBox="1"/>
            <p:nvPr/>
          </p:nvSpPr>
          <p:spPr>
            <a:xfrm>
              <a:off x="3909042" y="3731412"/>
              <a:ext cx="640543" cy="702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2</a:t>
              </a:r>
              <a:endParaRPr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3608219" y="3464262"/>
              <a:ext cx="1242186" cy="1242186"/>
            </a:xfrm>
            <a:prstGeom prst="ellipse">
              <a:avLst/>
            </a:prstGeom>
            <a:noFill/>
            <a:ln w="9525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7"/>
          <p:cNvSpPr/>
          <p:nvPr/>
        </p:nvSpPr>
        <p:spPr>
          <a:xfrm>
            <a:off x="7700211" y="205370"/>
            <a:ext cx="3609325" cy="1267326"/>
          </a:xfrm>
          <a:prstGeom prst="cloud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Thảo luận nhóm đôi</a:t>
            </a:r>
            <a:endParaRPr sz="3200">
              <a:solidFill>
                <a:srgbClr val="FF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7"/>
          <p:cNvSpPr txBox="1"/>
          <p:nvPr/>
        </p:nvSpPr>
        <p:spPr>
          <a:xfrm>
            <a:off x="4089896" y="2029486"/>
            <a:ext cx="3385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</p:txBody>
      </p:sp>
      <p:sp>
        <p:nvSpPr>
          <p:cNvPr id="233" name="Google Shape;233;p7"/>
          <p:cNvSpPr txBox="1"/>
          <p:nvPr/>
        </p:nvSpPr>
        <p:spPr>
          <a:xfrm>
            <a:off x="7405767" y="2054740"/>
            <a:ext cx="3385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</p:txBody>
      </p:sp>
      <p:sp>
        <p:nvSpPr>
          <p:cNvPr id="234" name="Google Shape;234;p7"/>
          <p:cNvSpPr/>
          <p:nvPr/>
        </p:nvSpPr>
        <p:spPr>
          <a:xfrm>
            <a:off x="190500" y="4117975"/>
            <a:ext cx="11680658" cy="175432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 hai phân số có cùng tử số: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•"/>
            </a:pPr>
            <a:r>
              <a:rPr lang="en-US" sz="36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số nào có mẫu số lớn hơn thì phân số đó bé hơn;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•"/>
            </a:pPr>
            <a:r>
              <a:rPr lang="en-US" sz="36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số nào có mẫu số bé hơn thì phân số đó lớn hơn.</a:t>
            </a:r>
            <a:endParaRPr/>
          </a:p>
        </p:txBody>
      </p:sp>
      <p:sp>
        <p:nvSpPr>
          <p:cNvPr id="235" name="Google Shape;235;p7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8"/>
          <p:cNvGrpSpPr/>
          <p:nvPr/>
        </p:nvGrpSpPr>
        <p:grpSpPr>
          <a:xfrm>
            <a:off x="69316" y="17996"/>
            <a:ext cx="2540397" cy="1252018"/>
            <a:chOff x="3608219" y="3464262"/>
            <a:chExt cx="1242186" cy="1242186"/>
          </a:xfrm>
        </p:grpSpPr>
        <p:sp>
          <p:nvSpPr>
            <p:cNvPr id="241" name="Google Shape;241;p8"/>
            <p:cNvSpPr/>
            <p:nvPr/>
          </p:nvSpPr>
          <p:spPr>
            <a:xfrm>
              <a:off x="3759624" y="3615667"/>
              <a:ext cx="939376" cy="93937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 txBox="1"/>
            <p:nvPr/>
          </p:nvSpPr>
          <p:spPr>
            <a:xfrm>
              <a:off x="3909043" y="3731412"/>
              <a:ext cx="640543" cy="702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3</a:t>
              </a:r>
              <a:endParaRPr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3608219" y="3464262"/>
              <a:ext cx="1242186" cy="1242186"/>
            </a:xfrm>
            <a:prstGeom prst="ellipse">
              <a:avLst/>
            </a:prstGeom>
            <a:noFill/>
            <a:ln w="9525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p8"/>
          <p:cNvSpPr txBox="1"/>
          <p:nvPr/>
        </p:nvSpPr>
        <p:spPr>
          <a:xfrm>
            <a:off x="2605652" y="322033"/>
            <a:ext cx="88026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số nào lớn hơn?</a:t>
            </a:r>
            <a:endParaRPr/>
          </a:p>
        </p:txBody>
      </p:sp>
      <p:sp>
        <p:nvSpPr>
          <p:cNvPr id="245" name="Google Shape;245;p8"/>
          <p:cNvSpPr txBox="1"/>
          <p:nvPr/>
        </p:nvSpPr>
        <p:spPr>
          <a:xfrm>
            <a:off x="684532" y="1319839"/>
            <a:ext cx="11347047" cy="10641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147" b="-1264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46" name="Google Shape;246;p8"/>
          <p:cNvSpPr txBox="1"/>
          <p:nvPr/>
        </p:nvSpPr>
        <p:spPr>
          <a:xfrm>
            <a:off x="1577507" y="2383976"/>
            <a:ext cx="9336506" cy="40396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02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47" name="Google Shape;247;p8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69316" y="17996"/>
            <a:ext cx="2540397" cy="1252018"/>
            <a:chOff x="3608219" y="3464262"/>
            <a:chExt cx="1242186" cy="1242186"/>
          </a:xfrm>
        </p:grpSpPr>
        <p:sp>
          <p:nvSpPr>
            <p:cNvPr id="253" name="Google Shape;253;p9"/>
            <p:cNvSpPr/>
            <p:nvPr/>
          </p:nvSpPr>
          <p:spPr>
            <a:xfrm>
              <a:off x="3759624" y="3615667"/>
              <a:ext cx="939376" cy="93937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 txBox="1"/>
            <p:nvPr/>
          </p:nvSpPr>
          <p:spPr>
            <a:xfrm>
              <a:off x="3909043" y="3731412"/>
              <a:ext cx="640543" cy="702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3</a:t>
              </a:r>
              <a:endParaRPr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3608219" y="3464262"/>
              <a:ext cx="1242186" cy="1242186"/>
            </a:xfrm>
            <a:prstGeom prst="ellipse">
              <a:avLst/>
            </a:prstGeom>
            <a:noFill/>
            <a:ln w="9525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" name="Google Shape;256;p9"/>
          <p:cNvSpPr txBox="1"/>
          <p:nvPr/>
        </p:nvSpPr>
        <p:spPr>
          <a:xfrm>
            <a:off x="2605652" y="322033"/>
            <a:ext cx="88026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số nào lớn hơn?</a:t>
            </a:r>
            <a:endParaRPr/>
          </a:p>
        </p:txBody>
      </p:sp>
      <p:sp>
        <p:nvSpPr>
          <p:cNvPr id="257" name="Google Shape;257;p9"/>
          <p:cNvSpPr txBox="1"/>
          <p:nvPr/>
        </p:nvSpPr>
        <p:spPr>
          <a:xfrm>
            <a:off x="684532" y="1319839"/>
            <a:ext cx="11347047" cy="10641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147" b="-1264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58" name="Google Shape;258;p9"/>
          <p:cNvSpPr txBox="1"/>
          <p:nvPr/>
        </p:nvSpPr>
        <p:spPr>
          <a:xfrm>
            <a:off x="2264340" y="2433801"/>
            <a:ext cx="9144000" cy="362471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9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59" name="Google Shape;259;p9"/>
          <p:cNvSpPr/>
          <p:nvPr/>
        </p:nvSpPr>
        <p:spPr>
          <a:xfrm>
            <a:off x="0" y="0"/>
            <a:ext cx="527901" cy="52790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</TotalTime>
  <Words>518</Words>
  <Application>Microsoft Office PowerPoint</Application>
  <PresentationFormat>Widescreen</PresentationFormat>
  <Paragraphs>137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Lora</vt:lpstr>
      <vt:lpstr>Tahoma</vt:lpstr>
      <vt:lpstr>Microsoft Yahei</vt:lpstr>
      <vt:lpstr>Cambria Math</vt:lpstr>
      <vt:lpstr>Times New Roman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thuydo150698@gmail.com</cp:lastModifiedBy>
  <cp:revision>4</cp:revision>
  <dcterms:created xsi:type="dcterms:W3CDTF">2017-06-19T04:09:40Z</dcterms:created>
  <dcterms:modified xsi:type="dcterms:W3CDTF">2022-08-03T16:25:03Z</dcterms:modified>
  <cp:category>9Slide.vn</cp:category>
</cp:coreProperties>
</file>