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5" r:id="rId4"/>
    <p:sldId id="266" r:id="rId5"/>
    <p:sldId id="257" r:id="rId6"/>
    <p:sldId id="258" r:id="rId7"/>
    <p:sldId id="259" r:id="rId8"/>
    <p:sldId id="269" r:id="rId9"/>
    <p:sldId id="270" r:id="rId10"/>
    <p:sldId id="268" r:id="rId11"/>
    <p:sldId id="271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257"/>
    <a:srgbClr val="FF0000"/>
    <a:srgbClr val="008E40"/>
    <a:srgbClr val="E6E6E6"/>
    <a:srgbClr val="00642D"/>
    <a:srgbClr val="A02057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914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07750-29B3-4607-8A5C-39F9DDF80A5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658B5-9545-49C0-B34A-F5FD55B44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9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8B5-9545-49C0-B34A-F5FD55B447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40000" t="-70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6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1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314450" y="4693287"/>
            <a:ext cx="7289800" cy="205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716476CF-D749-4731-B225-169AE7D02038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74FE-6DD6-4425-A993-ECFD2765D22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te-doodle-label-frames-vector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8277" b="48656"/>
          <a:stretch>
            <a:fillRect/>
          </a:stretch>
        </p:blipFill>
        <p:spPr>
          <a:xfrm>
            <a:off x="-457200" y="-228600"/>
            <a:ext cx="10210800" cy="5257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359" b="100000" l="0" r="57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44" r="48140"/>
          <a:stretch>
            <a:fillRect/>
          </a:stretch>
        </p:blipFill>
        <p:spPr>
          <a:xfrm rot="21292355">
            <a:off x="400416" y="306633"/>
            <a:ext cx="1066799" cy="108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838200" y="1439943"/>
            <a:ext cx="76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lgerian" panose="04020705040A02060702" pitchFamily="82" charset="0"/>
              </a:rPr>
              <a:t>Toán</a:t>
            </a:r>
            <a:endParaRPr lang="en-US" sz="4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encil" panose="040409050D0802020404" pitchFamily="82" charset="0"/>
                <a:cs typeface="UTM Alba Matter" panose="02040603050506020204" charset="0"/>
              </a:rPr>
              <a:t>ÔN TẬP: SO SÁNH HAI PHÂN SỐ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Script" panose="020B0504020000000003" pitchFamily="34" charset="0"/>
                <a:cs typeface="UTM Alba Matter" panose="02040603050506020204" charset="0"/>
              </a:rPr>
              <a:t>Gv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Script" panose="020B0504020000000003" pitchFamily="34" charset="0"/>
                <a:cs typeface="UTM Alba Matter" panose="02040603050506020204" charset="0"/>
              </a:rPr>
              <a:t>: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Script" panose="020B0504020000000003" pitchFamily="34" charset="0"/>
                <a:cs typeface="UTM Alba Matter" panose="02040603050506020204" charset="0"/>
              </a:rPr>
              <a:t>EduFive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egoe Script" panose="020B0504020000000003" pitchFamily="34" charset="0"/>
              <a:cs typeface="UTM Alba Matter" panose="02040603050506020204" charset="0"/>
            </a:endParaRPr>
          </a:p>
          <a:p>
            <a:pPr algn="ctr"/>
            <a:endParaRPr lang="en-US" sz="4000" dirty="0" err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y2mate.com - Inspiring and Uplifting Background Music For Videos &amp; Presentations_SSqgaFE9i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62000" y="5457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1806 0.18079 C 0.26389 0.22153 0.3323 0.24445 0.40348 0.24445 C 0.48525 0.24445 0.55 0.22153 0.59584 0.18079 L 0.81459 -3.33333E-6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2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/>
      <p:bldP spid="2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82904" y="285456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400" b="1" dirty="0">
              <a:solidFill>
                <a:srgbClr val="008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5988050" y="4763871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2786121" y="4730861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943600" y="3087471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2743200" y="3124202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7854" y="1486812"/>
            <a:ext cx="85282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40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40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rgbClr val="0E0DD2"/>
                </a:solidFill>
                <a:latin typeface="Times New Roman" panose="02020603050405020304" pitchFamily="18" charset="0"/>
              </a:rPr>
              <a:t> &lt; , &gt;, = </a:t>
            </a:r>
            <a:r>
              <a:rPr lang="en-US" altLang="en-US" sz="40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40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40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4000" dirty="0">
                <a:solidFill>
                  <a:srgbClr val="0E0DD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17805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057400" y="33210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101850" y="33972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47345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321050" y="33210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3397250" y="339725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739908" y="315764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37845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5378450" y="33210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5302250" y="33972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6597650" y="28194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597650" y="33210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6673850" y="34290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5907029" y="3154362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3962402" y="2971800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2057400" y="45275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2057400" y="50292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>
            <a:off x="2101850" y="5105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321050" y="45275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3321050" y="50292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>
            <a:off x="3397250" y="51054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2667000" y="4830762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378450" y="45720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5378450" y="50736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5" name="Line 33"/>
          <p:cNvSpPr>
            <a:spLocks noChangeShapeType="1"/>
          </p:cNvSpPr>
          <p:nvPr/>
        </p:nvSpPr>
        <p:spPr bwMode="auto">
          <a:xfrm>
            <a:off x="5302250" y="518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6705600" y="45275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6705600" y="50292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8" name="Line 36"/>
          <p:cNvSpPr>
            <a:spLocks noChangeShapeType="1"/>
          </p:cNvSpPr>
          <p:nvPr/>
        </p:nvSpPr>
        <p:spPr bwMode="auto">
          <a:xfrm>
            <a:off x="6629400" y="513715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5943600" y="4876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3962402" y="4679950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3200" b="0">
              <a:latin typeface="VNI-Times" pitchFamily="2" charset="0"/>
            </a:endParaRPr>
          </a:p>
        </p:txBody>
      </p:sp>
      <p:pic>
        <p:nvPicPr>
          <p:cNvPr id="52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888379"/>
            <a:ext cx="2895600" cy="1157433"/>
          </a:xfrm>
          <a:prstGeom prst="rect">
            <a:avLst/>
          </a:prstGeom>
        </p:spPr>
      </p:pic>
      <p:pic>
        <p:nvPicPr>
          <p:cNvPr id="53" name="图片 10">
            <a:extLst>
              <a:ext uri="{FF2B5EF4-FFF2-40B4-BE49-F238E27FC236}">
                <a16:creationId xmlns:a16="http://schemas.microsoft.com/office/drawing/2014/main" id="{0702801E-1715-4A74-9C89-F457A8101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7338653" y="210758"/>
            <a:ext cx="828716" cy="687055"/>
          </a:xfrm>
          <a:prstGeom prst="rect">
            <a:avLst/>
          </a:prstGeom>
        </p:spPr>
      </p:pic>
      <p:pic>
        <p:nvPicPr>
          <p:cNvPr id="54" name="图片 12">
            <a:extLst>
              <a:ext uri="{FF2B5EF4-FFF2-40B4-BE49-F238E27FC236}">
                <a16:creationId xmlns:a16="http://schemas.microsoft.com/office/drawing/2014/main" id="{16BD68EE-80C0-45D2-95C3-957D1ED01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26" y="235398"/>
            <a:ext cx="900374" cy="11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28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7" grpId="0"/>
      <p:bldP spid="27" grpId="1"/>
      <p:bldP spid="28" grpId="0"/>
      <p:bldP spid="29" grpId="0"/>
      <p:bldP spid="31" grpId="0"/>
      <p:bldP spid="32" grpId="0"/>
      <p:bldP spid="34" grpId="0"/>
      <p:bldP spid="34" grpId="1"/>
      <p:bldP spid="35" grpId="0"/>
      <p:bldP spid="36" grpId="0"/>
      <p:bldP spid="37" grpId="0"/>
      <p:bldP spid="39" grpId="0"/>
      <p:bldP spid="40" grpId="0"/>
      <p:bldP spid="42" grpId="0"/>
      <p:bldP spid="42" grpId="1"/>
      <p:bldP spid="43" grpId="0"/>
      <p:bldP spid="44" grpId="0"/>
      <p:bldP spid="46" grpId="0"/>
      <p:bldP spid="47" grpId="0"/>
      <p:bldP spid="49" grpId="0"/>
      <p:bldP spid="49" grpId="1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2300" y="5888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C6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400" b="1" dirty="0">
              <a:solidFill>
                <a:srgbClr val="008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42900" y="1217336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ến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24000" y="2635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08125" y="31369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447800" y="32131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90800" y="2635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574925" y="31369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2514600" y="32131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429000" y="25908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429000" y="30924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3505200" y="32004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079750" y="28194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431925" y="4343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1431925" y="48450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1371600" y="492125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2606675" y="42672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606675" y="48450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>
            <a:off x="2530475" y="48768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2149475" y="28194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2149475" y="44958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3749675" y="42672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3749675" y="48450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7" name="Line 43"/>
          <p:cNvSpPr>
            <a:spLocks noChangeShapeType="1"/>
          </p:cNvSpPr>
          <p:nvPr/>
        </p:nvSpPr>
        <p:spPr bwMode="auto">
          <a:xfrm>
            <a:off x="3673475" y="48768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3292475" y="44958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4403727" y="2825752"/>
            <a:ext cx="6527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=&gt;</a:t>
            </a: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5410200" y="2635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5394325" y="31369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>
            <a:off x="5334000" y="321310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3" name="Text Box 49"/>
          <p:cNvSpPr txBox="1">
            <a:spLocks noChangeArrowheads="1"/>
          </p:cNvSpPr>
          <p:nvPr/>
        </p:nvSpPr>
        <p:spPr bwMode="auto">
          <a:xfrm>
            <a:off x="6477000" y="2635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6461125" y="31369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5" name="Line 51"/>
          <p:cNvSpPr>
            <a:spLocks noChangeShapeType="1"/>
          </p:cNvSpPr>
          <p:nvPr/>
        </p:nvSpPr>
        <p:spPr bwMode="auto">
          <a:xfrm>
            <a:off x="6400800" y="321310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7315200" y="25908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7" name="Text Box 53"/>
          <p:cNvSpPr txBox="1">
            <a:spLocks noChangeArrowheads="1"/>
          </p:cNvSpPr>
          <p:nvPr/>
        </p:nvSpPr>
        <p:spPr bwMode="auto">
          <a:xfrm>
            <a:off x="7315200" y="30924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38" name="Line 54"/>
          <p:cNvSpPr>
            <a:spLocks noChangeShapeType="1"/>
          </p:cNvSpPr>
          <p:nvPr/>
        </p:nvSpPr>
        <p:spPr bwMode="auto">
          <a:xfrm>
            <a:off x="7391400" y="320040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9" name="Text Box 55"/>
          <p:cNvSpPr txBox="1">
            <a:spLocks noChangeArrowheads="1"/>
          </p:cNvSpPr>
          <p:nvPr/>
        </p:nvSpPr>
        <p:spPr bwMode="auto">
          <a:xfrm>
            <a:off x="6902450" y="28194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0" name="Text Box 56"/>
          <p:cNvSpPr txBox="1">
            <a:spLocks noChangeArrowheads="1"/>
          </p:cNvSpPr>
          <p:nvPr/>
        </p:nvSpPr>
        <p:spPr bwMode="auto">
          <a:xfrm>
            <a:off x="5943600" y="28194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5454650" y="42672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5454650" y="47688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3" name="Line 59"/>
          <p:cNvSpPr>
            <a:spLocks noChangeShapeType="1"/>
          </p:cNvSpPr>
          <p:nvPr/>
        </p:nvSpPr>
        <p:spPr bwMode="auto">
          <a:xfrm>
            <a:off x="5394325" y="484505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4" name="Text Box 60"/>
          <p:cNvSpPr txBox="1">
            <a:spLocks noChangeArrowheads="1"/>
          </p:cNvSpPr>
          <p:nvPr/>
        </p:nvSpPr>
        <p:spPr bwMode="auto">
          <a:xfrm>
            <a:off x="6629400" y="41910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" name="Text Box 61"/>
          <p:cNvSpPr txBox="1">
            <a:spLocks noChangeArrowheads="1"/>
          </p:cNvSpPr>
          <p:nvPr/>
        </p:nvSpPr>
        <p:spPr bwMode="auto">
          <a:xfrm>
            <a:off x="6629400" y="47688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6" name="Line 62"/>
          <p:cNvSpPr>
            <a:spLocks noChangeShapeType="1"/>
          </p:cNvSpPr>
          <p:nvPr/>
        </p:nvSpPr>
        <p:spPr bwMode="auto">
          <a:xfrm>
            <a:off x="6553200" y="480060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6019800" y="4449765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7772400" y="41910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9" name="Text Box 65"/>
          <p:cNvSpPr txBox="1">
            <a:spLocks noChangeArrowheads="1"/>
          </p:cNvSpPr>
          <p:nvPr/>
        </p:nvSpPr>
        <p:spPr bwMode="auto">
          <a:xfrm>
            <a:off x="7772400" y="47688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0" name="Line 66"/>
          <p:cNvSpPr>
            <a:spLocks noChangeShapeType="1"/>
          </p:cNvSpPr>
          <p:nvPr/>
        </p:nvSpPr>
        <p:spPr bwMode="auto">
          <a:xfrm>
            <a:off x="7696200" y="480060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1" name="Text Box 67"/>
          <p:cNvSpPr txBox="1">
            <a:spLocks noChangeArrowheads="1"/>
          </p:cNvSpPr>
          <p:nvPr/>
        </p:nvSpPr>
        <p:spPr bwMode="auto">
          <a:xfrm>
            <a:off x="7239000" y="44196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52" name="Text Box 68"/>
          <p:cNvSpPr txBox="1">
            <a:spLocks noChangeArrowheads="1"/>
          </p:cNvSpPr>
          <p:nvPr/>
        </p:nvSpPr>
        <p:spPr bwMode="auto">
          <a:xfrm>
            <a:off x="4419602" y="4495802"/>
            <a:ext cx="6527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=&gt;</a:t>
            </a:r>
          </a:p>
        </p:txBody>
      </p:sp>
      <p:pic>
        <p:nvPicPr>
          <p:cNvPr id="5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888379"/>
            <a:ext cx="2895600" cy="1157433"/>
          </a:xfrm>
          <a:prstGeom prst="rect">
            <a:avLst/>
          </a:prstGeom>
        </p:spPr>
      </p:pic>
      <p:pic>
        <p:nvPicPr>
          <p:cNvPr id="54" name="图片 10">
            <a:extLst>
              <a:ext uri="{FF2B5EF4-FFF2-40B4-BE49-F238E27FC236}">
                <a16:creationId xmlns:a16="http://schemas.microsoft.com/office/drawing/2014/main" id="{0702801E-1715-4A74-9C89-F457A8101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7338653" y="210758"/>
            <a:ext cx="828716" cy="687055"/>
          </a:xfrm>
          <a:prstGeom prst="rect">
            <a:avLst/>
          </a:prstGeom>
        </p:spPr>
      </p:pic>
      <p:pic>
        <p:nvPicPr>
          <p:cNvPr id="55" name="图片 12">
            <a:extLst>
              <a:ext uri="{FF2B5EF4-FFF2-40B4-BE49-F238E27FC236}">
                <a16:creationId xmlns:a16="http://schemas.microsoft.com/office/drawing/2014/main" id="{16BD68EE-80C0-45D2-95C3-957D1ED01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26" y="235398"/>
            <a:ext cx="900374" cy="11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26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39" grpId="0"/>
      <p:bldP spid="40" grpId="0"/>
      <p:bldP spid="41" grpId="0"/>
      <p:bldP spid="42" grpId="0"/>
      <p:bldP spid="44" grpId="0"/>
      <p:bldP spid="45" grpId="0"/>
      <p:bldP spid="47" grpId="0"/>
      <p:bldP spid="48" grpId="0"/>
      <p:bldP spid="49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 rot="20517128">
            <a:off x="1113155" y="770255"/>
            <a:ext cx="859790" cy="826770"/>
            <a:chOff x="11050288" y="954351"/>
            <a:chExt cx="844941" cy="898707"/>
          </a:xfrm>
        </p:grpSpPr>
        <p:sp>
          <p:nvSpPr>
            <p:cNvPr id="9" name="Freeform 14"/>
            <p:cNvSpPr/>
            <p:nvPr/>
          </p:nvSpPr>
          <p:spPr bwMode="auto">
            <a:xfrm rot="1358535" flipH="1">
              <a:off x="11050288" y="954351"/>
              <a:ext cx="844941" cy="7234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4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12"/>
            <p:cNvGrpSpPr/>
            <p:nvPr/>
          </p:nvGrpSpPr>
          <p:grpSpPr>
            <a:xfrm>
              <a:off x="11099054" y="976235"/>
              <a:ext cx="443012" cy="876823"/>
              <a:chOff x="11099054" y="976235"/>
              <a:chExt cx="443012" cy="876823"/>
            </a:xfrm>
          </p:grpSpPr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7"/>
              <p:cNvSpPr/>
              <p:nvPr/>
            </p:nvSpPr>
            <p:spPr bwMode="auto">
              <a:xfrm rot="1358535" flipH="1">
                <a:off x="11121571" y="1623137"/>
                <a:ext cx="242921" cy="229921"/>
              </a:xfrm>
              <a:custGeom>
                <a:avLst/>
                <a:gdLst>
                  <a:gd name="T0" fmla="*/ 313 w 598"/>
                  <a:gd name="T1" fmla="*/ 0 h 566"/>
                  <a:gd name="T2" fmla="*/ 0 w 598"/>
                  <a:gd name="T3" fmla="*/ 248 h 566"/>
                  <a:gd name="T4" fmla="*/ 0 w 598"/>
                  <a:gd name="T5" fmla="*/ 566 h 566"/>
                  <a:gd name="T6" fmla="*/ 598 w 598"/>
                  <a:gd name="T7" fmla="*/ 566 h 566"/>
                  <a:gd name="T8" fmla="*/ 598 w 598"/>
                  <a:gd name="T9" fmla="*/ 248 h 566"/>
                  <a:gd name="T10" fmla="*/ 313 w 598"/>
                  <a:gd name="T11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8" h="566">
                    <a:moveTo>
                      <a:pt x="313" y="0"/>
                    </a:moveTo>
                    <a:lnTo>
                      <a:pt x="0" y="248"/>
                    </a:lnTo>
                    <a:lnTo>
                      <a:pt x="0" y="566"/>
                    </a:lnTo>
                    <a:lnTo>
                      <a:pt x="598" y="566"/>
                    </a:lnTo>
                    <a:lnTo>
                      <a:pt x="598" y="248"/>
                    </a:lnTo>
                    <a:lnTo>
                      <a:pt x="313" y="0"/>
                    </a:lnTo>
                    <a:close/>
                  </a:path>
                </a:pathLst>
              </a:custGeom>
              <a:noFill/>
              <a:ln w="15875" cap="flat">
                <a:solidFill>
                  <a:srgbClr val="B5E20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8"/>
              <p:cNvSpPr/>
              <p:nvPr/>
            </p:nvSpPr>
            <p:spPr bwMode="auto">
              <a:xfrm rot="1358535" flipH="1">
                <a:off x="11099054" y="1721403"/>
                <a:ext cx="245764" cy="127147"/>
              </a:xfrm>
              <a:custGeom>
                <a:avLst/>
                <a:gdLst>
                  <a:gd name="T0" fmla="*/ 0 w 605"/>
                  <a:gd name="T1" fmla="*/ 0 h 313"/>
                  <a:gd name="T2" fmla="*/ 185 w 605"/>
                  <a:gd name="T3" fmla="*/ 0 h 313"/>
                  <a:gd name="T4" fmla="*/ 600 w 605"/>
                  <a:gd name="T5" fmla="*/ 0 h 313"/>
                  <a:gd name="T6" fmla="*/ 605 w 605"/>
                  <a:gd name="T7" fmla="*/ 313 h 313"/>
                  <a:gd name="T8" fmla="*/ 0 w 605"/>
                  <a:gd name="T9" fmla="*/ 313 h 313"/>
                  <a:gd name="T10" fmla="*/ 0 w 605"/>
                  <a:gd name="T1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5" h="313">
                    <a:moveTo>
                      <a:pt x="0" y="0"/>
                    </a:moveTo>
                    <a:lnTo>
                      <a:pt x="185" y="0"/>
                    </a:lnTo>
                    <a:lnTo>
                      <a:pt x="600" y="0"/>
                    </a:lnTo>
                    <a:lnTo>
                      <a:pt x="605" y="313"/>
                    </a:lnTo>
                    <a:lnTo>
                      <a:pt x="0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E201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9"/>
              <p:cNvSpPr/>
              <p:nvPr/>
            </p:nvSpPr>
            <p:spPr bwMode="auto">
              <a:xfrm rot="1358535" flipH="1">
                <a:off x="11297114" y="976235"/>
                <a:ext cx="244952" cy="682452"/>
              </a:xfrm>
              <a:custGeom>
                <a:avLst/>
                <a:gdLst>
                  <a:gd name="T0" fmla="*/ 132 w 254"/>
                  <a:gd name="T1" fmla="*/ 0 h 709"/>
                  <a:gd name="T2" fmla="*/ 2 w 254"/>
                  <a:gd name="T3" fmla="*/ 300 h 709"/>
                  <a:gd name="T4" fmla="*/ 134 w 254"/>
                  <a:gd name="T5" fmla="*/ 709 h 709"/>
                  <a:gd name="T6" fmla="*/ 254 w 254"/>
                  <a:gd name="T7" fmla="*/ 318 h 709"/>
                  <a:gd name="T8" fmla="*/ 132 w 254"/>
                  <a:gd name="T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709">
                    <a:moveTo>
                      <a:pt x="132" y="0"/>
                    </a:moveTo>
                    <a:cubicBezTo>
                      <a:pt x="132" y="0"/>
                      <a:pt x="0" y="78"/>
                      <a:pt x="2" y="300"/>
                    </a:cubicBezTo>
                    <a:cubicBezTo>
                      <a:pt x="4" y="522"/>
                      <a:pt x="134" y="709"/>
                      <a:pt x="134" y="709"/>
                    </a:cubicBezTo>
                    <a:cubicBezTo>
                      <a:pt x="134" y="709"/>
                      <a:pt x="237" y="547"/>
                      <a:pt x="254" y="318"/>
                    </a:cubicBezTo>
                    <a:cubicBezTo>
                      <a:pt x="254" y="73"/>
                      <a:pt x="132" y="0"/>
                      <a:pt x="132" y="0"/>
                    </a:cubicBezTo>
                    <a:close/>
                  </a:path>
                </a:pathLst>
              </a:custGeom>
              <a:solidFill>
                <a:srgbClr val="B6E300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Group 13"/>
          <p:cNvGrpSpPr>
            <a:grpSpLocks noChangeAspect="1"/>
          </p:cNvGrpSpPr>
          <p:nvPr/>
        </p:nvGrpSpPr>
        <p:grpSpPr bwMode="auto">
          <a:xfrm rot="20814618" flipH="1">
            <a:off x="169117" y="-25765"/>
            <a:ext cx="1090507" cy="1231902"/>
            <a:chOff x="2678" y="933"/>
            <a:chExt cx="2080" cy="2350"/>
          </a:xfrm>
          <a:solidFill>
            <a:srgbClr val="206F6F"/>
          </a:solidFill>
        </p:grpSpPr>
        <p:sp>
          <p:nvSpPr>
            <p:cNvPr id="17" name="Freeform 14"/>
            <p:cNvSpPr/>
            <p:nvPr/>
          </p:nvSpPr>
          <p:spPr bwMode="auto">
            <a:xfrm>
              <a:off x="2678" y="933"/>
              <a:ext cx="2080" cy="17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2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 w="15875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541" y="2717"/>
              <a:ext cx="598" cy="566"/>
            </a:xfrm>
            <a:custGeom>
              <a:avLst/>
              <a:gdLst>
                <a:gd name="T0" fmla="*/ 313 w 598"/>
                <a:gd name="T1" fmla="*/ 0 h 566"/>
                <a:gd name="T2" fmla="*/ 0 w 598"/>
                <a:gd name="T3" fmla="*/ 248 h 566"/>
                <a:gd name="T4" fmla="*/ 0 w 598"/>
                <a:gd name="T5" fmla="*/ 566 h 566"/>
                <a:gd name="T6" fmla="*/ 598 w 598"/>
                <a:gd name="T7" fmla="*/ 566 h 566"/>
                <a:gd name="T8" fmla="*/ 598 w 598"/>
                <a:gd name="T9" fmla="*/ 248 h 566"/>
                <a:gd name="T10" fmla="*/ 313 w 598"/>
                <a:gd name="T11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" h="566">
                  <a:moveTo>
                    <a:pt x="313" y="0"/>
                  </a:moveTo>
                  <a:lnTo>
                    <a:pt x="0" y="248"/>
                  </a:lnTo>
                  <a:lnTo>
                    <a:pt x="0" y="566"/>
                  </a:lnTo>
                  <a:lnTo>
                    <a:pt x="598" y="566"/>
                  </a:lnTo>
                  <a:lnTo>
                    <a:pt x="598" y="248"/>
                  </a:lnTo>
                  <a:lnTo>
                    <a:pt x="313" y="0"/>
                  </a:lnTo>
                  <a:close/>
                </a:path>
              </a:pathLst>
            </a:custGeom>
            <a:noFill/>
            <a:ln w="15875" cap="flat">
              <a:solidFill>
                <a:srgbClr val="FFF70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3541" y="2970"/>
              <a:ext cx="605" cy="313"/>
            </a:xfrm>
            <a:custGeom>
              <a:avLst/>
              <a:gdLst>
                <a:gd name="T0" fmla="*/ 0 w 605"/>
                <a:gd name="T1" fmla="*/ 0 h 313"/>
                <a:gd name="T2" fmla="*/ 185 w 605"/>
                <a:gd name="T3" fmla="*/ 0 h 313"/>
                <a:gd name="T4" fmla="*/ 600 w 605"/>
                <a:gd name="T5" fmla="*/ 0 h 313"/>
                <a:gd name="T6" fmla="*/ 605 w 605"/>
                <a:gd name="T7" fmla="*/ 313 h 313"/>
                <a:gd name="T8" fmla="*/ 0 w 605"/>
                <a:gd name="T9" fmla="*/ 313 h 313"/>
                <a:gd name="T10" fmla="*/ 0 w 605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313">
                  <a:moveTo>
                    <a:pt x="0" y="0"/>
                  </a:moveTo>
                  <a:lnTo>
                    <a:pt x="185" y="0"/>
                  </a:lnTo>
                  <a:lnTo>
                    <a:pt x="600" y="0"/>
                  </a:lnTo>
                  <a:lnTo>
                    <a:pt x="605" y="313"/>
                  </a:lnTo>
                  <a:lnTo>
                    <a:pt x="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3536" y="1037"/>
              <a:ext cx="603" cy="1680"/>
            </a:xfrm>
            <a:custGeom>
              <a:avLst/>
              <a:gdLst>
                <a:gd name="T0" fmla="*/ 132 w 254"/>
                <a:gd name="T1" fmla="*/ 0 h 709"/>
                <a:gd name="T2" fmla="*/ 2 w 254"/>
                <a:gd name="T3" fmla="*/ 300 h 709"/>
                <a:gd name="T4" fmla="*/ 134 w 254"/>
                <a:gd name="T5" fmla="*/ 709 h 709"/>
                <a:gd name="T6" fmla="*/ 254 w 254"/>
                <a:gd name="T7" fmla="*/ 318 h 709"/>
                <a:gd name="T8" fmla="*/ 132 w 254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709">
                  <a:moveTo>
                    <a:pt x="132" y="0"/>
                  </a:moveTo>
                  <a:cubicBezTo>
                    <a:pt x="132" y="0"/>
                    <a:pt x="0" y="78"/>
                    <a:pt x="2" y="300"/>
                  </a:cubicBezTo>
                  <a:cubicBezTo>
                    <a:pt x="4" y="522"/>
                    <a:pt x="134" y="709"/>
                    <a:pt x="134" y="709"/>
                  </a:cubicBezTo>
                  <a:cubicBezTo>
                    <a:pt x="134" y="709"/>
                    <a:pt x="237" y="547"/>
                    <a:pt x="254" y="318"/>
                  </a:cubicBezTo>
                  <a:cubicBezTo>
                    <a:pt x="254" y="73"/>
                    <a:pt x="132" y="0"/>
                    <a:pt x="13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76450" y="3006804"/>
            <a:ext cx="49911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6600" b="1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  <a:endParaRPr lang="en-US" sz="6600" b="1" dirty="0" err="1"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2183" y="215467"/>
            <a:ext cx="7082436" cy="16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numCol="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ED34D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ED34D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405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13303" r="11017" b="16948"/>
          <a:stretch/>
        </p:blipFill>
        <p:spPr>
          <a:xfrm>
            <a:off x="4648200" y="3121262"/>
            <a:ext cx="2971800" cy="2687782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6667" r="27293" b="20000"/>
          <a:stretch/>
        </p:blipFill>
        <p:spPr>
          <a:xfrm>
            <a:off x="1447800" y="3244810"/>
            <a:ext cx="3124200" cy="2286000"/>
          </a:xfrm>
          <a:prstGeom prst="rect">
            <a:avLst/>
          </a:prstGeom>
        </p:spPr>
      </p:pic>
      <p:pic>
        <p:nvPicPr>
          <p:cNvPr id="6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46" y="5518112"/>
            <a:ext cx="3733054" cy="1339889"/>
          </a:xfrm>
          <a:prstGeom prst="rect">
            <a:avLst/>
          </a:prstGeom>
        </p:spPr>
      </p:pic>
      <p:pic>
        <p:nvPicPr>
          <p:cNvPr id="8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5518112"/>
            <a:ext cx="3885454" cy="1339889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6" t="37658" r="-1284" b="36473"/>
          <a:stretch/>
        </p:blipFill>
        <p:spPr>
          <a:xfrm>
            <a:off x="3810003" y="5903120"/>
            <a:ext cx="1676399" cy="106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749" y="6172200"/>
            <a:ext cx="9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Next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26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70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2">
            <a:extLst>
              <a:ext uri="{FF2B5EF4-FFF2-40B4-BE49-F238E27FC236}">
                <a16:creationId xmlns:a16="http://schemas.microsoft.com/office/drawing/2014/main" id="{8EC36CDF-813E-44DC-A3E1-629E998D5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46" y="5518112"/>
            <a:ext cx="3733054" cy="1339889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5BD46AA5-0EB2-46D4-9D04-0CD60852D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5518112"/>
            <a:ext cx="3885454" cy="1339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5" r="50394"/>
          <a:stretch/>
        </p:blipFill>
        <p:spPr>
          <a:xfrm>
            <a:off x="-762000" y="480790"/>
            <a:ext cx="9601200" cy="7153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6667" r="27293" b="20000"/>
          <a:stretch/>
        </p:blipFill>
        <p:spPr>
          <a:xfrm>
            <a:off x="5105400" y="55756"/>
            <a:ext cx="2110740" cy="1544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57400" y="2265703"/>
                <a:ext cx="5768340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265703"/>
                <a:ext cx="5768340" cy="900824"/>
              </a:xfrm>
              <a:prstGeom prst="rect">
                <a:avLst/>
              </a:prstGeom>
              <a:blipFill>
                <a:blip r:embed="rId6"/>
                <a:stretch>
                  <a:fillRect l="-3383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43202" y="3372302"/>
                <a:ext cx="4052455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4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 :5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35 :5 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2" y="3372302"/>
                <a:ext cx="4052455" cy="1151982"/>
              </a:xfrm>
              <a:prstGeom prst="rect">
                <a:avLst/>
              </a:prstGeom>
              <a:blipFill>
                <a:blip r:embed="rId7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5657" y="5882041"/>
            <a:ext cx="1447799" cy="86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09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940" r="49299" b="68473"/>
          <a:stretch/>
        </p:blipFill>
        <p:spPr>
          <a:xfrm>
            <a:off x="-914399" y="1225234"/>
            <a:ext cx="11429999" cy="566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13303" r="11017" b="16948"/>
          <a:stretch/>
        </p:blipFill>
        <p:spPr>
          <a:xfrm>
            <a:off x="4572000" y="-228600"/>
            <a:ext cx="2971800" cy="2687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2603122"/>
                <a:ext cx="7772400" cy="1454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603122"/>
                <a:ext cx="7772400" cy="1454822"/>
              </a:xfrm>
              <a:prstGeom prst="rect">
                <a:avLst/>
              </a:prstGeom>
              <a:blipFill>
                <a:blip r:embed="rId4"/>
                <a:stretch>
                  <a:fillRect l="-2510" t="-7531" r="-1882" b="-9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2086" y="4201886"/>
                <a:ext cx="7848600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4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 × </m:t>
                        </m:r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 ×</m:t>
                        </m:r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den>
                    </m:f>
                    <m:r>
                      <a:rPr lang="en-US" sz="4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;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4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 ×</m:t>
                        </m:r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 ×</m:t>
                        </m:r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4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6" y="4201886"/>
                <a:ext cx="7848600" cy="1152047"/>
              </a:xfrm>
              <a:prstGeom prst="rect">
                <a:avLst/>
              </a:prstGeom>
              <a:blipFill>
                <a:blip r:embed="rId5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9902" y="6172234"/>
            <a:ext cx="1447799" cy="86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73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66" y="5049366"/>
            <a:ext cx="4524734" cy="1808634"/>
          </a:xfrm>
          <a:prstGeom prst="rect">
            <a:avLst/>
          </a:prstGeom>
        </p:spPr>
      </p:pic>
      <p:pic>
        <p:nvPicPr>
          <p:cNvPr id="31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21" y="5049366"/>
            <a:ext cx="4524734" cy="18086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359" b="100000" l="0" r="57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44" r="48140"/>
          <a:stretch>
            <a:fillRect/>
          </a:stretch>
        </p:blipFill>
        <p:spPr>
          <a:xfrm rot="21292355">
            <a:off x="14888" y="45494"/>
            <a:ext cx="1066799" cy="108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34"/>
          <a:stretch/>
        </p:blipFill>
        <p:spPr>
          <a:xfrm>
            <a:off x="-76200" y="152400"/>
            <a:ext cx="9176644" cy="213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2" y="1701435"/>
            <a:ext cx="238485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726571"/>
            <a:ext cx="8792678" cy="2678867"/>
            <a:chOff x="46522" y="2299875"/>
            <a:chExt cx="8792678" cy="2678867"/>
          </a:xfrm>
        </p:grpSpPr>
        <p:pic>
          <p:nvPicPr>
            <p:cNvPr id="28" name="图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8108">
              <a:off x="438991" y="2299875"/>
              <a:ext cx="914438" cy="108117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6522" y="3409082"/>
              <a:ext cx="8792678" cy="1569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>
                      <a:lumMod val="100000"/>
                      <a:lumOff val="0"/>
                    </a:srgbClr>
                  </a:solidFill>
                  <a:latin typeface="Algerian" panose="04020705040A02060702" pitchFamily="82" charset="0"/>
                  <a:cs typeface="UTM Alba Matter" panose="02040603050506020204" charset="0"/>
                </a:rPr>
                <a:t>ÔN TẬP: </a:t>
              </a:r>
            </a:p>
            <a:p>
              <a:pPr algn="ctr"/>
              <a:r>
                <a:rPr lang="en-US" sz="4800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>
                      <a:lumMod val="100000"/>
                      <a:lumOff val="0"/>
                    </a:srgbClr>
                  </a:solidFill>
                  <a:latin typeface="Algerian" panose="04020705040A02060702" pitchFamily="82" charset="0"/>
                  <a:cs typeface="UTM Alba Matter" panose="02040603050506020204" charset="0"/>
                </a:rPr>
                <a:t>SO SÁNH HAI PHÂN SỐ</a:t>
              </a:r>
            </a:p>
          </p:txBody>
        </p:sp>
        <p:pic>
          <p:nvPicPr>
            <p:cNvPr id="27" name="图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8108">
              <a:off x="7601790" y="2368120"/>
              <a:ext cx="914438" cy="108117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21805 0.22407 C 0.26388 0.27454 0.33229 0.30301 0.40347 0.30301 C 0.48524 0.30301 0.55 0.27454 0.59583 0.22407 L 0.81458 3.7037E-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29" y="15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8" r="5935" b="61203"/>
          <a:stretch>
            <a:fillRect/>
          </a:stretch>
        </p:blipFill>
        <p:spPr>
          <a:xfrm>
            <a:off x="6337629" y="4876800"/>
            <a:ext cx="2703366" cy="198120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9581">
            <a:off x="-533399" y="1497220"/>
            <a:ext cx="5394791" cy="467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6667" r="27293" b="20000"/>
          <a:stretch/>
        </p:blipFill>
        <p:spPr>
          <a:xfrm>
            <a:off x="-16954" y="1978246"/>
            <a:ext cx="2110740" cy="154444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6954" y="-878002"/>
            <a:ext cx="9160954" cy="2033365"/>
            <a:chOff x="85572" y="2299875"/>
            <a:chExt cx="9160954" cy="2033365"/>
          </a:xfrm>
        </p:grpSpPr>
        <p:pic>
          <p:nvPicPr>
            <p:cNvPr id="14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8108">
              <a:off x="438991" y="2299875"/>
              <a:ext cx="914438" cy="1081179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85572" y="3194467"/>
              <a:ext cx="9160954" cy="1138773"/>
            </a:xfrm>
            <a:prstGeom prst="rect">
              <a:avLst/>
            </a:prstGeom>
            <a:solidFill>
              <a:schemeClr val="lt1">
                <a:alpha val="61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28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6E6E6"/>
                </a:solidFill>
                <a:latin typeface="Algerian" panose="04020705040A02060702" pitchFamily="82" charset="0"/>
                <a:cs typeface="UTM Alba Matter" panose="02040603050506020204" charset="0"/>
              </a:endParaRPr>
            </a:p>
            <a:p>
              <a:pPr algn="ctr"/>
              <a:r>
                <a:rPr lang="en-US" sz="4000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05257"/>
                  </a:solidFill>
                  <a:latin typeface="Algerian" panose="04020705040A02060702" pitchFamily="82" charset="0"/>
                  <a:cs typeface="UTM Alba Matter" panose="02040603050506020204" charset="0"/>
                </a:rPr>
                <a:t>ÔN TẬP: SO SÁNH HAI PHÂN SỐ</a:t>
              </a:r>
            </a:p>
          </p:txBody>
        </p:sp>
        <p:pic>
          <p:nvPicPr>
            <p:cNvPr id="16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8108">
              <a:off x="7601790" y="2368120"/>
              <a:ext cx="914438" cy="1081179"/>
            </a:xfrm>
            <a:prstGeom prst="rect">
              <a:avLst/>
            </a:prstGeom>
            <a:noFill/>
          </p:spPr>
        </p:pic>
      </p:grpSp>
      <p:sp>
        <p:nvSpPr>
          <p:cNvPr id="2" name="TextBox 1"/>
          <p:cNvSpPr txBox="1"/>
          <p:nvPr/>
        </p:nvSpPr>
        <p:spPr>
          <a:xfrm>
            <a:off x="659130" y="3657600"/>
            <a:ext cx="3303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9581">
            <a:off x="3885567" y="1286028"/>
            <a:ext cx="5394791" cy="46749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13303" r="11017" b="16948"/>
          <a:stretch/>
        </p:blipFill>
        <p:spPr>
          <a:xfrm>
            <a:off x="4428431" y="1613951"/>
            <a:ext cx="2110438" cy="19087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87234" y="3459540"/>
            <a:ext cx="3303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1155" y="282733"/>
                <a:ext cx="7039847" cy="1301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phân số sau: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55" y="282733"/>
                <a:ext cx="7039847" cy="1301510"/>
              </a:xfrm>
              <a:prstGeom prst="rect">
                <a:avLst/>
              </a:prstGeom>
              <a:blipFill>
                <a:blip r:embed="rId2"/>
                <a:stretch>
                  <a:fillRect t="-6542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69955" y="1623797"/>
                <a:ext cx="6629400" cy="1452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55" y="1623797"/>
                <a:ext cx="6629400" cy="1452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14"/>
          <p:cNvGrpSpPr/>
          <p:nvPr/>
        </p:nvGrpSpPr>
        <p:grpSpPr>
          <a:xfrm>
            <a:off x="762000" y="2778277"/>
            <a:ext cx="8153400" cy="4079725"/>
            <a:chOff x="2110311" y="1307322"/>
            <a:chExt cx="8901220" cy="109015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23" name="矩形 16"/>
            <p:cNvSpPr/>
            <p:nvPr/>
          </p:nvSpPr>
          <p:spPr>
            <a:xfrm>
              <a:off x="2852947" y="1307322"/>
              <a:ext cx="8158584" cy="179065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endParaRPr lang="zh-CN" altLang="en-US" sz="32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6667" r="27293" b="20000"/>
          <a:stretch/>
        </p:blipFill>
        <p:spPr>
          <a:xfrm>
            <a:off x="-457200" y="4047943"/>
            <a:ext cx="2306254" cy="16875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38699" y="2832113"/>
            <a:ext cx="646230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400" i="1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400" i="1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</a:pP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algn="just">
              <a:spcBef>
                <a:spcPct val="0"/>
              </a:spcBef>
            </a:pP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algn="just">
              <a:spcBef>
                <a:spcPct val="0"/>
              </a:spcBef>
            </a:pP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D3F05204-D9B6-4923-A3BC-A29F41448C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1" b="-7045"/>
          <a:stretch/>
        </p:blipFill>
        <p:spPr>
          <a:xfrm rot="386955">
            <a:off x="7944000" y="-25126"/>
            <a:ext cx="1332557" cy="1588633"/>
          </a:xfrm>
          <a:prstGeom prst="rect">
            <a:avLst/>
          </a:prstGeom>
        </p:spPr>
      </p:pic>
      <p:pic>
        <p:nvPicPr>
          <p:cNvPr id="14" name="图片 10">
            <a:extLst>
              <a:ext uri="{FF2B5EF4-FFF2-40B4-BE49-F238E27FC236}">
                <a16:creationId xmlns:a16="http://schemas.microsoft.com/office/drawing/2014/main" id="{0702801E-1715-4A74-9C89-F457A8101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38033" y="149452"/>
            <a:ext cx="828716" cy="687055"/>
          </a:xfrm>
          <a:prstGeom prst="rect">
            <a:avLst/>
          </a:prstGeom>
        </p:spPr>
      </p:pic>
      <p:pic>
        <p:nvPicPr>
          <p:cNvPr id="25" name="图片 12">
            <a:extLst>
              <a:ext uri="{FF2B5EF4-FFF2-40B4-BE49-F238E27FC236}">
                <a16:creationId xmlns:a16="http://schemas.microsoft.com/office/drawing/2014/main" id="{16BD68EE-80C0-45D2-95C3-957D1ED01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" y="1016419"/>
            <a:ext cx="900374" cy="11356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13303" r="11017" b="16948"/>
          <a:stretch/>
        </p:blipFill>
        <p:spPr>
          <a:xfrm>
            <a:off x="-191489" y="2830562"/>
            <a:ext cx="1826633" cy="165206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438400" y="1752602"/>
            <a:ext cx="5105400" cy="2876503"/>
          </a:xfrm>
          <a:prstGeom prst="cloudCallout">
            <a:avLst>
              <a:gd name="adj1" fmla="val -70054"/>
              <a:gd name="adj2" fmla="val -1008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组合 14"/>
          <p:cNvGrpSpPr/>
          <p:nvPr/>
        </p:nvGrpSpPr>
        <p:grpSpPr>
          <a:xfrm>
            <a:off x="913957" y="1742915"/>
            <a:ext cx="7942943" cy="3038452"/>
            <a:chOff x="2110311" y="1307322"/>
            <a:chExt cx="8901220" cy="1090159"/>
          </a:xfrm>
        </p:grpSpPr>
        <p:sp>
          <p:nvSpPr>
            <p:cNvPr id="8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9" name="矩形 16"/>
            <p:cNvSpPr/>
            <p:nvPr/>
          </p:nvSpPr>
          <p:spPr>
            <a:xfrm>
              <a:off x="2852947" y="1307322"/>
              <a:ext cx="8158584" cy="240431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endParaRPr lang="zh-CN" altLang="en-US" sz="32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660091" y="2465809"/>
            <a:ext cx="63138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8" r="5935" b="61203"/>
          <a:stretch>
            <a:fillRect/>
          </a:stretch>
        </p:blipFill>
        <p:spPr>
          <a:xfrm>
            <a:off x="6337629" y="4876800"/>
            <a:ext cx="2703366" cy="1981200"/>
          </a:xfrm>
          <a:prstGeom prst="rect">
            <a:avLst/>
          </a:prstGeom>
        </p:spPr>
      </p:pic>
      <p:pic>
        <p:nvPicPr>
          <p:cNvPr id="12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23" y="5414574"/>
            <a:ext cx="3611079" cy="1443426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D3F05204-D9B6-4923-A3BC-A29F41448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236">
            <a:off x="-183981" y="109103"/>
            <a:ext cx="1811617" cy="1545504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0702801E-1715-4A74-9C89-F457A8101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7274954" y="87304"/>
            <a:ext cx="828716" cy="687055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16BD68EE-80C0-45D2-95C3-957D1ED01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68" y="217149"/>
            <a:ext cx="1067029" cy="134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29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447800"/>
                <a:ext cx="7543800" cy="898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So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7543800" cy="898708"/>
              </a:xfrm>
              <a:prstGeom prst="rect">
                <a:avLst/>
              </a:prstGeom>
              <a:blipFill>
                <a:blip r:embed="rId3"/>
                <a:stretch>
                  <a:fillRect l="-2506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6"/>
              <p:cNvSpPr/>
              <p:nvPr/>
            </p:nvSpPr>
            <p:spPr>
              <a:xfrm>
                <a:off x="239486" y="2590800"/>
                <a:ext cx="8294914" cy="2939010"/>
              </a:xfrm>
              <a:prstGeom prst="rect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Quy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đồng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mẫu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hai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phân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𝟑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en-US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và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𝟓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𝟕</m:t>
                        </m:r>
                      </m:den>
                    </m:f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.黑体-日本语" panose="02000500000000000000" pitchFamily="2" charset="-122"/>
                        <a:cs typeface="Times New Roman" panose="02020603050405020304" pitchFamily="18" charset="0"/>
                        <a:sym typeface="+mn-lt"/>
                      </a:rPr>
                      <m:t> </m:t>
                    </m:r>
                  </m:oMath>
                </a14:m>
                <a:endParaRPr lang="en-US" altLang="zh-CN" sz="32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3200" b="1" kern="0" dirty="0">
                    <a:solidFill>
                      <a:srgbClr val="002060"/>
                    </a:solidFill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𝟑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</m:den>
                    </m:f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.黑体-日本语" panose="02000500000000000000" pitchFamily="2" charset="-122"/>
                        <a:cs typeface="Times New Roman" panose="02020603050405020304" pitchFamily="18" charset="0"/>
                        <a:sym typeface="+mn-lt"/>
                      </a:rPr>
                      <m:t>= </m:t>
                    </m:r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𝟑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 ×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𝟕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 ×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𝟕</m:t>
                        </m:r>
                      </m:den>
                    </m:f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.黑体-日本语" panose="02000500000000000000" pitchFamily="2" charset="-122"/>
                        <a:cs typeface="Times New Roman" panose="02020603050405020304" pitchFamily="18" charset="0"/>
                        <a:sym typeface="+mn-lt"/>
                      </a:rPr>
                      <m:t>= </m:t>
                    </m:r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𝟐𝟏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zh-CN" altLang="en-US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;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𝟓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𝟕</m:t>
                        </m:r>
                      </m:den>
                    </m:f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.黑体-日本语" panose="02000500000000000000" pitchFamily="2" charset="-122"/>
                        <a:cs typeface="Times New Roman" panose="02020603050405020304" pitchFamily="18" charset="0"/>
                        <a:sym typeface="+mn-lt"/>
                      </a:rPr>
                      <m:t>= </m:t>
                    </m:r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𝟓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 ×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𝟕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 ×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</m:den>
                    </m:f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.黑体-日本语" panose="02000500000000000000" pitchFamily="2" charset="-122"/>
                        <a:cs typeface="Times New Roman" panose="02020603050405020304" pitchFamily="18" charset="0"/>
                        <a:sym typeface="+mn-lt"/>
                      </a:rPr>
                      <m:t>= </m:t>
                    </m:r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𝟐𝟎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𝟐𝟖</m:t>
                        </m:r>
                      </m:den>
                    </m:f>
                  </m:oMath>
                </a14:m>
                <a:endParaRPr lang="en-US" altLang="zh-CN" sz="32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3200" b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Vì 21 &gt; 20 </a:t>
                </a:r>
                <a:r>
                  <a:rPr lang="en-US" altLang="zh-CN" sz="3200" b="1" kern="0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nên</a:t>
                </a:r>
                <a:r>
                  <a:rPr lang="en-US" altLang="zh-CN" sz="3200" b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𝟐𝟏</m:t>
                        </m:r>
                      </m:num>
                      <m:den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𝟐𝟖</m:t>
                        </m:r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 </m:t>
                        </m:r>
                      </m:den>
                    </m:f>
                    <m:r>
                      <a:rPr lang="en-US" altLang="zh-CN" sz="3600" b="1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.黑体-日本语" panose="02000500000000000000" pitchFamily="2" charset="-122"/>
                        <a:cs typeface="Times New Roman" panose="02020603050405020304" pitchFamily="18" charset="0"/>
                        <a:sym typeface="+mn-lt"/>
                      </a:rPr>
                      <m:t> </m:t>
                    </m:r>
                    <m:r>
                      <a:rPr lang="en-US" altLang="zh-CN" sz="3600" b="1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&gt; </m:t>
                    </m:r>
                    <m:f>
                      <m:fPr>
                        <m:ctrlP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𝟐𝟎</m:t>
                        </m:r>
                      </m:num>
                      <m:den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𝟐𝟖</m:t>
                        </m:r>
                      </m:den>
                    </m:f>
                    <m:r>
                      <a:rPr lang="en-US" altLang="zh-CN" sz="3600" b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   </m:t>
                    </m:r>
                  </m:oMath>
                </a14:m>
                <a:r>
                  <a:rPr lang="zh-CN" altLang="en-US" sz="3200" b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   </a:t>
                </a:r>
                <a:r>
                  <a:rPr lang="en-US" altLang="zh-CN" sz="3200" b="1" kern="0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Vậy</a:t>
                </a:r>
                <a:r>
                  <a:rPr lang="en-US" altLang="zh-CN" sz="3200" b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𝟑</m:t>
                        </m:r>
                      </m:num>
                      <m:den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en-US" sz="3600" b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b="1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&gt;</m:t>
                    </m:r>
                    <m:f>
                      <m:fPr>
                        <m:ctrlP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𝟓</m:t>
                        </m:r>
                      </m:num>
                      <m:den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𝟕</m:t>
                        </m:r>
                      </m:den>
                    </m:f>
                  </m:oMath>
                </a14:m>
                <a:endParaRPr lang="zh-CN" altLang="en-US" sz="32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8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2590800"/>
                <a:ext cx="8294914" cy="2939010"/>
              </a:xfrm>
              <a:prstGeom prst="rect">
                <a:avLst/>
              </a:prstGeom>
              <a:blipFill>
                <a:blip r:embed="rId4"/>
                <a:stretch>
                  <a:fillRect l="-1685" b="-1029"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035615"/>
            <a:ext cx="2057400" cy="822387"/>
          </a:xfrm>
          <a:prstGeom prst="rect">
            <a:avLst/>
          </a:prstGeom>
        </p:spPr>
      </p:pic>
      <p:pic>
        <p:nvPicPr>
          <p:cNvPr id="10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888378"/>
            <a:ext cx="2362200" cy="944222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D3F05204-D9B6-4923-A3BC-A29F41448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7283973" y="-6003"/>
            <a:ext cx="1811617" cy="154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70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556</TotalTime>
  <Words>379</Words>
  <Application>Microsoft Office PowerPoint</Application>
  <PresentationFormat>On-screen Show (4:3)</PresentationFormat>
  <Paragraphs>97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.黑体-日本语</vt:lpstr>
      <vt:lpstr>Algerian</vt:lpstr>
      <vt:lpstr>Arial</vt:lpstr>
      <vt:lpstr>Calibri</vt:lpstr>
      <vt:lpstr>Cambria Math</vt:lpstr>
      <vt:lpstr>Segoe Script</vt:lpstr>
      <vt:lpstr>Stencil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Nguyễn Thanh Bình</cp:lastModifiedBy>
  <cp:revision>74</cp:revision>
  <dcterms:created xsi:type="dcterms:W3CDTF">2020-05-01T09:13:00Z</dcterms:created>
  <dcterms:modified xsi:type="dcterms:W3CDTF">2021-09-05T08:33:36Z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