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60" r:id="rId5"/>
    <p:sldId id="287" r:id="rId6"/>
    <p:sldId id="263" r:id="rId7"/>
    <p:sldId id="278" r:id="rId8"/>
    <p:sldId id="293" r:id="rId9"/>
    <p:sldId id="291" r:id="rId10"/>
    <p:sldId id="294" r:id="rId11"/>
    <p:sldId id="266" r:id="rId12"/>
    <p:sldId id="267" r:id="rId13"/>
    <p:sldId id="282" r:id="rId14"/>
    <p:sldId id="284" r:id="rId15"/>
    <p:sldId id="289" r:id="rId16"/>
    <p:sldId id="271" r:id="rId17"/>
    <p:sldId id="292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AF"/>
    <a:srgbClr val="B9EDFF"/>
    <a:srgbClr val="AFEAFF"/>
    <a:srgbClr val="FFFF01"/>
    <a:srgbClr val="FFFF37"/>
    <a:srgbClr val="F3CEF6"/>
    <a:srgbClr val="ECB2F0"/>
    <a:srgbClr val="E496EA"/>
    <a:srgbClr val="D24CDC"/>
    <a:srgbClr val="DD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>
            <a:off x="3430776" y="3034312"/>
            <a:ext cx="2282448" cy="1955133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7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8024" y="5663685"/>
            <a:ext cx="1341530" cy="110787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6600" b="1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20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71600" y="5848350"/>
            <a:ext cx="7086600" cy="92320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 CHÀO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116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15200" y="5655998"/>
            <a:ext cx="99060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32" y="2108790"/>
            <a:ext cx="9937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972005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8853055" cy="9379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Viết những tiếng cùng vần với nhau ở cuối các dòng thơ ( SHS trang 68)</a:t>
            </a:r>
            <a:endParaRPr lang="vi-VN" sz="24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670" y="1059423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395" y="1328277"/>
            <a:ext cx="30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31" y="1312767"/>
            <a:ext cx="1674631" cy="8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326" y="1311857"/>
            <a:ext cx="1625010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694" y="1311857"/>
            <a:ext cx="1490940" cy="84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0230" y="1310947"/>
            <a:ext cx="1183763" cy="847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290" y="1310947"/>
            <a:ext cx="1702510" cy="847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02" y="1303760"/>
            <a:ext cx="1290088" cy="847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3829" y="1949748"/>
            <a:ext cx="1285941" cy="847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882" y="1942300"/>
            <a:ext cx="1313646" cy="847417"/>
          </a:xfrm>
          <a:prstGeom prst="rect">
            <a:avLst/>
          </a:prstGeom>
        </p:spPr>
      </p:pic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115" y="1328277"/>
            <a:ext cx="30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613" y="1327854"/>
            <a:ext cx="30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590" y="1965258"/>
            <a:ext cx="30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844" y="1276691"/>
            <a:ext cx="30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40" y="1270678"/>
            <a:ext cx="30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998" y="1278143"/>
            <a:ext cx="30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0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730" y="240285"/>
            <a:ext cx="31934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8" name="Oval 7"/>
          <p:cNvSpPr/>
          <p:nvPr/>
        </p:nvSpPr>
        <p:spPr>
          <a:xfrm>
            <a:off x="-1371600" y="238635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6769" y="387342"/>
            <a:ext cx="8207231" cy="4771507"/>
            <a:chOff x="1371600" y="743010"/>
            <a:chExt cx="6934200" cy="4771507"/>
          </a:xfrm>
        </p:grpSpPr>
        <p:sp>
          <p:nvSpPr>
            <p:cNvPr id="12" name="TextBox 11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</a:t>
              </a:r>
              <a:endParaRPr lang="en-US" sz="36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</a:t>
              </a:r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 đầu ngày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84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85750"/>
            <a:ext cx="3642531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</a:t>
            </a:r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692" y="10477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đến nơi nào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chào đi trước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chào dẫn bước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Chẳng sợ lạc nhà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146" y="3119711"/>
            <a:ext cx="699745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1. Khi gặp người khác, em nên:</a:t>
            </a:r>
            <a:endParaRPr lang="en-US" sz="32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7147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Im lặng và bỏ đi.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254" y="43243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E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 nên chào hỏi lịch sự.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372" y="2743947"/>
            <a:ext cx="7610274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chào được so sánh với những gì?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3350"/>
            <a:ext cx="4703183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2 và 3: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18" y="7429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chào kết bạn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Con đường bớt xa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chào là hoa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Nở từ lòng tốt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8155" y="7429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 cơn gió mát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Buổi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 đầu ngày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Như một bàn tay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Chân thành cởi mở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99546" y="2223408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39570" y="1717352"/>
            <a:ext cx="1172028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oa</a:t>
            </a:r>
            <a:endParaRPr lang="en-US" sz="32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982628" y="1235089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8727" y="743155"/>
            <a:ext cx="2895351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cơn gió mát</a:t>
            </a:r>
            <a:endParaRPr lang="en-US" sz="32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982628" y="2237409"/>
            <a:ext cx="3018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0505" y="1705430"/>
            <a:ext cx="2256723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bàn tay</a:t>
            </a:r>
            <a:endParaRPr lang="en-US" sz="32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698" y="4335234"/>
            <a:ext cx="1636902" cy="5846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1252" y="4335234"/>
            <a:ext cx="2529947" cy="5846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cơn gió mát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4335234"/>
            <a:ext cx="1779743" cy="5846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bàn tay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endCxn id="16" idx="0"/>
          </p:cNvCxnSpPr>
          <p:nvPr/>
        </p:nvCxnSpPr>
        <p:spPr>
          <a:xfrm flipH="1">
            <a:off x="1696149" y="3830936"/>
            <a:ext cx="2636642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0"/>
          </p:cNvCxnSpPr>
          <p:nvPr/>
        </p:nvCxnSpPr>
        <p:spPr>
          <a:xfrm flipH="1">
            <a:off x="4526226" y="3830936"/>
            <a:ext cx="16824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0"/>
          </p:cNvCxnSpPr>
          <p:nvPr/>
        </p:nvCxnSpPr>
        <p:spPr>
          <a:xfrm>
            <a:off x="4690509" y="3830936"/>
            <a:ext cx="2828763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9714" y="3362265"/>
            <a:ext cx="1964046" cy="483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chào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3" grpId="0"/>
      <p:bldP spid="16" grpId="0" animBg="1"/>
      <p:bldP spid="17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809750"/>
            <a:ext cx="4220028" cy="1077109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học hỏi được điều gì từ bài thơ này?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28625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996954"/>
            <a:ext cx="34710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Đi đến nơi nào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đi trước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dẫn bước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Chẳng sợ lạc nhà</a:t>
            </a:r>
          </a:p>
          <a:p>
            <a:pPr algn="just"/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kết bạn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Con đường bớt xa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là hoa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Nở từ lòng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54" y="1053790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66" y="1529753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73" y="189893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06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3228740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5" y="3689057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80" y="4038596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98" y="44712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đầu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18551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Hát một bài hát về lời chào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53911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205468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364"/>
            <a:ext cx="5943600" cy="403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3657600"/>
          </a:xfrm>
        </p:spPr>
        <p:txBody>
          <a:bodyPr>
            <a:normAutofit/>
          </a:bodyPr>
          <a:lstStyle/>
          <a:p>
            <a:pPr algn="l"/>
            <a:r>
              <a:rPr lang="en-US" smtClean="0">
                <a:latin typeface="Arial" pitchFamily="34" charset="0"/>
                <a:cs typeface="Arial" pitchFamily="34" charset="0"/>
              </a:rPr>
              <a:t>Các em cần nhớ: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- Chào hỏi khi gặp gỡ.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- Xưng hô phù hợp, lịch sự.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- Không quá thân thiết, cởi mở khi gặp người lạ.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Lời chào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68, 69).</a:t>
            </a: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 mẹ vắng nhà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70, 71).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3914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07" y="1276350"/>
            <a:ext cx="3899693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a)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Hai người trong tranh đang làm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914400" y="260747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" y="19089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3507" y="2484820"/>
            <a:ext cx="453390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b)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thường chào những ai? Em chào như thế nào?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986418"/>
            <a:ext cx="5421300" cy="29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682" y="274548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" y="165456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36769" y="285750"/>
            <a:ext cx="8207231" cy="4771507"/>
            <a:chOff x="1371600" y="743010"/>
            <a:chExt cx="6934200" cy="4771507"/>
          </a:xfrm>
        </p:grpSpPr>
        <p:sp>
          <p:nvSpPr>
            <p:cNvPr id="4" name="TextBox 3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</a:t>
              </a:r>
              <a:endParaRPr lang="en-US" sz="36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431638" y="-19050"/>
            <a:ext cx="8017162" cy="4590547"/>
            <a:chOff x="1483592" y="865914"/>
            <a:chExt cx="8017162" cy="4590547"/>
          </a:xfrm>
        </p:grpSpPr>
        <p:sp>
          <p:nvSpPr>
            <p:cNvPr id="20" name="TextBox 19"/>
            <p:cNvSpPr txBox="1"/>
            <p:nvPr/>
          </p:nvSpPr>
          <p:spPr>
            <a:xfrm>
              <a:off x="1496290" y="865914"/>
              <a:ext cx="5947064" cy="58465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2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</a:t>
              </a:r>
              <a:endParaRPr lang="en-US" sz="32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3592" y="3209813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</a:t>
              </a:r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 đầu ngày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86746" y="3209813"/>
              <a:ext cx="4714008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Hoàng Sơn)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0166" y="4552950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86542" y="1370694"/>
            <a:ext cx="6596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20284" y="1352550"/>
            <a:ext cx="770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94995" y="2264736"/>
            <a:ext cx="1105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71654" y="3201169"/>
            <a:ext cx="114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20572" y="1801971"/>
            <a:ext cx="697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44374" y="2234292"/>
            <a:ext cx="887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80166" y="4552950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5967" y="4552950"/>
            <a:ext cx="6058022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ươc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1012" y="4552950"/>
            <a:ext cx="6387933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ương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</a:t>
              </a:r>
              <a:endParaRPr lang="en-US" sz="36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</a:t>
              </a:r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 đầu ngày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8145" y="4454409"/>
            <a:ext cx="5478217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515" y="4415064"/>
            <a:ext cx="5486400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khổ thơ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37122"/>
            <a:ext cx="4419600" cy="707777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1200150"/>
            <a:ext cx="8458200" cy="1828800"/>
          </a:xfrm>
        </p:spPr>
        <p:txBody>
          <a:bodyPr>
            <a:normAutofit/>
          </a:bodyPr>
          <a:lstStyle/>
          <a:p>
            <a:pPr algn="l"/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 thành</a:t>
            </a:r>
            <a:r>
              <a:rPr lang="en-US" smtClean="0">
                <a:latin typeface="Arial" pitchFamily="34" charset="0"/>
                <a:cs typeface="Arial" pitchFamily="34" charset="0"/>
              </a:rPr>
              <a:t>: rất thành thật, xuất phát từ đáy lòng.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876550"/>
            <a:ext cx="8458200" cy="18288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Cởi mở</a:t>
            </a:r>
            <a:r>
              <a:rPr lang="en-US" smtClean="0">
                <a:latin typeface="Arial" pitchFamily="34" charset="0"/>
                <a:cs typeface="Arial" pitchFamily="34" charset="0"/>
              </a:rPr>
              <a:t>: dễ bày tỏ suy nghĩ, tình cảm.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</a:t>
              </a:r>
              <a:endParaRPr lang="en-US" sz="36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</a:t>
              </a:r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 đầu ngày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892" y="4426639"/>
            <a:ext cx="5234429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  <a:endParaRPr lang="en-US" sz="32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4521" y="67721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4521" y="262539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74092" y="74558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74092" y="262539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2604655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180" y="704567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12" y="1059423"/>
            <a:ext cx="1066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315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247" y="892104"/>
            <a:ext cx="1368353" cy="943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924" y="892104"/>
            <a:ext cx="1573476" cy="942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628" y="895350"/>
            <a:ext cx="1305572" cy="9392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956" y="892104"/>
            <a:ext cx="1548043" cy="941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2190750"/>
            <a:ext cx="1776795" cy="905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2189106"/>
            <a:ext cx="2059154" cy="9161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187462"/>
            <a:ext cx="1760064" cy="9145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2190750"/>
            <a:ext cx="2072980" cy="937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9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09600" y="104322"/>
            <a:ext cx="853440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</a:t>
            </a:r>
            <a:endParaRPr lang="en-US" sz="2400" b="1">
              <a:solidFill>
                <a:srgbClr val="C0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1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762000" y="496240"/>
            <a:ext cx="8218415" cy="4610361"/>
            <a:chOff x="1362151" y="904156"/>
            <a:chExt cx="6943649" cy="4610361"/>
          </a:xfrm>
        </p:grpSpPr>
        <p:sp>
          <p:nvSpPr>
            <p:cNvPr id="35" name="TextBox 34"/>
            <p:cNvSpPr txBox="1"/>
            <p:nvPr/>
          </p:nvSpPr>
          <p:spPr>
            <a:xfrm>
              <a:off x="1362151" y="904156"/>
              <a:ext cx="5947064" cy="58465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2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</a:t>
              </a:r>
              <a:endParaRPr lang="en-US" sz="32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</a:t>
              </a:r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 đầu ngày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  <a:endParaRPr lang="en-US" sz="28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775332" y="1394611"/>
            <a:ext cx="1204965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87487" y="1821252"/>
            <a:ext cx="1204965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3746" y="2243981"/>
            <a:ext cx="918745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58141" y="3274942"/>
            <a:ext cx="741103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96829" y="1383594"/>
            <a:ext cx="111364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93736" y="1815855"/>
            <a:ext cx="1097465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49341" y="962405"/>
            <a:ext cx="1097465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23340" y="3285958"/>
            <a:ext cx="1097465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bao</a:t>
            </a:r>
          </a:p>
        </p:txBody>
      </p:sp>
    </p:spTree>
    <p:extLst>
      <p:ext uri="{BB962C8B-B14F-4D97-AF65-F5344CB8AC3E}">
        <p14:creationId xmlns:p14="http://schemas.microsoft.com/office/powerpoint/2010/main" val="3773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858</Words>
  <Application>Microsoft Office PowerPoint</Application>
  <PresentationFormat>On-screen Show (16:9)</PresentationFormat>
  <Paragraphs>204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Chân thành: rất thành thật, xuất phát từ đáy lòng.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cần nhớ: - Chào hỏi khi gặp gỡ. - Xưng hô phù hợp, lịch sự. - Không quá thân thiết, cởi mở khi gặp người lạ.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191</cp:revision>
  <dcterms:created xsi:type="dcterms:W3CDTF">2020-12-08T15:48:47Z</dcterms:created>
  <dcterms:modified xsi:type="dcterms:W3CDTF">2022-03-13T03:56:10Z</dcterms:modified>
</cp:coreProperties>
</file>