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258" r:id="rId6"/>
    <p:sldId id="275" r:id="rId7"/>
    <p:sldId id="289" r:id="rId8"/>
    <p:sldId id="266" r:id="rId9"/>
    <p:sldId id="276" r:id="rId10"/>
    <p:sldId id="277" r:id="rId11"/>
    <p:sldId id="288" r:id="rId12"/>
    <p:sldId id="290" r:id="rId13"/>
    <p:sldId id="278" r:id="rId14"/>
    <p:sldId id="267" r:id="rId15"/>
    <p:sldId id="279" r:id="rId16"/>
    <p:sldId id="268" r:id="rId17"/>
    <p:sldId id="281" r:id="rId18"/>
    <p:sldId id="269" r:id="rId19"/>
    <p:sldId id="282" r:id="rId20"/>
    <p:sldId id="270" r:id="rId21"/>
    <p:sldId id="283" r:id="rId22"/>
    <p:sldId id="271" r:id="rId23"/>
    <p:sldId id="284" r:id="rId24"/>
    <p:sldId id="285" r:id="rId25"/>
    <p:sldId id="272" r:id="rId26"/>
    <p:sldId id="286" r:id="rId27"/>
    <p:sldId id="273" r:id="rId28"/>
    <p:sldId id="287" r:id="rId29"/>
    <p:sldId id="292" r:id="rId30"/>
    <p:sldId id="274" r:id="rId31"/>
  </p:sldIdLst>
  <p:sldSz cx="9144000" cy="5143500" type="screen16x9"/>
  <p:notesSz cx="6858000" cy="9144000"/>
  <p:embeddedFontLst>
    <p:embeddedFont>
      <p:font typeface="DFPOP1-W9" charset="-128"/>
      <p:regular r:id="rId33"/>
    </p:embeddedFont>
    <p:embeddedFont>
      <p:font typeface="微软雅黑" pitchFamily="34" charset="-122"/>
      <p:regular r:id="rId34"/>
      <p:bold r:id="rId35"/>
    </p:embeddedFont>
    <p:embeddedFont>
      <p:font typeface="宋体" pitchFamily="2" charset="-122"/>
      <p:regular r:id="rId36"/>
    </p:embeddedFont>
    <p:embeddedFont>
      <p:font typeface="Arial-Rounded" charset="-93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HL Hoctro" pitchFamily="2" charset="0"/>
      <p:regular r:id="rId42"/>
    </p:embeddedFont>
  </p:embeddedFontLst>
  <p:custDataLst>
    <p:tags r:id="rId4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89"/>
            <p14:sldId id="266"/>
            <p14:sldId id="276"/>
            <p14:sldId id="277"/>
            <p14:sldId id="288"/>
            <p14:sldId id="290"/>
            <p14:sldId id="278"/>
          </p14:sldIdLst>
        </p14:section>
        <p14:section name="Tiết 2" id="{47239A1A-9B72-4DA5-96A7-F8786F163078}">
          <p14:sldIdLst>
            <p14:sldId id="267"/>
            <p14:sldId id="279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92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64" autoAdjust="0"/>
  </p:normalViewPr>
  <p:slideViewPr>
    <p:cSldViewPr snapToGrid="0">
      <p:cViewPr varScale="1">
        <p:scale>
          <a:sx n="87" d="100"/>
          <a:sy n="87" d="100"/>
        </p:scale>
        <p:origin x="-2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2182907" y="287647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CẬU BÉ THÔNG MINH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7030A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75226" y="4073598"/>
            <a:ext cx="237116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sz="1400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 Thị Kim Sang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6042"/>
    </mc:Choice>
    <mc:Fallback xmlns="">
      <p:transition advTm="16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5" grpId="0"/>
      <p:bldP spid="92" grpId="0" animBg="1"/>
      <p:bldP spid="111" grpId="0" animBg="1"/>
      <p:bldP spid="112" grpId="0" animBg="1"/>
    </p:bldLst>
  </p:timing>
  <p:extLst mod="1">
    <p:ext uri="{E180D4A7-C9FB-4DFB-919C-405C955672EB}">
      <p14:showEvtLst xmlns:p14="http://schemas.microsoft.com/office/powerpoint/2010/main">
        <p14:playEvt time="1" objId="3"/>
        <p14:stopEvt time="1604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1450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</a:p>
          <a:p>
            <a:pPr algn="just"/>
            <a:r>
              <a:rPr lang="en-US" altLang="zh-CN" sz="24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hôm, cậu bé Vinh đem một quả bưởi ra bãi cỏ làm bóng để cùng vui chơi với các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bạn. Đang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chơi, bỗng quả bóng lăn xuống một cái hố gần đó.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 hẹp và rất sâu nên không thể với tay lấy quả bóng lên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được. Bọn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trẻ nhìn xuống cái hố đầy nuối tiếc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24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Suy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nghĩ một lát, cậu bé Vinh rủ bạn đi mượn mấy chiếc nón, rồi múc nước đổ đầy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hố. Các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không hiểu Vinh làm thế để làm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gì. Lát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sau, thấy Vinh cuối xuống cầm quả bóng lên. </a:t>
            </a:r>
            <a:r>
              <a:rPr lang="en-US" altLang="zh-CN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</a:t>
            </a:r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nhìn Vinh trầm trồ thán phục.</a:t>
            </a:r>
          </a:p>
          <a:p>
            <a:pPr algn="just"/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</a:t>
            </a: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Cậu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 Vinh ngày ấy chính là Lương Thế Vinh. </a:t>
            </a:r>
            <a:r>
              <a:rPr lang="en-US" altLang="zh-CN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 </a:t>
            </a:r>
            <a:r>
              <a:rPr lang="en-US" altLang="zh-CN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 ông trở thành nhà toán học xuất sắc của nước ta</a:t>
            </a:r>
            <a:r>
              <a:rPr lang="en-US" altLang="zh-CN" sz="24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  <a:p>
            <a:pPr algn="just"/>
            <a:endParaRPr lang="en-US" altLang="zh-CN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endParaRPr lang="en-US" altLang="zh-CN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81520" y="104347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32367" y="24986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170016" y="394399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ậu bé thông m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1045029" y="87826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Vinh và các bạn chơi trò chơi gì?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790754" y="339655"/>
            <a:ext cx="7291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</a:t>
            </a:r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Vinh làm thế nào để lấy được quả bóng ở dưới hồ lên?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666486" y="41123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c. Vì sao các bạn nhìn Vinh trầm trồ thán phục?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488450"/>
            <a:ext cx="6184490" cy="3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16076" y="454978"/>
            <a:ext cx="78658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 vở câu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cho câu hỏi a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 c </a:t>
            </a:r>
          </a:p>
          <a:p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383461" y="1327813"/>
            <a:ext cx="6990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Vinh và các bạn chơi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6212632" y="1380669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40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6230376" y="1335203"/>
            <a:ext cx="3226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á bóng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2183221"/>
            <a:ext cx="8367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nhìn Vinh trầm trồ thán phục vì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619057" y="2862472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405744" y="2766323"/>
            <a:ext cx="5316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ậu ấy rất thông minh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8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31161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22787" y="983890"/>
            <a:ext cx="854423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thông minh      xuất sắc       thán phục      nuối tiếc          vui mừng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1736408"/>
            <a:ext cx="8367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Chúng tôi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rất               vì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đội bóng yêu thích đã bị thua.</a:t>
            </a: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3133661" y="1761027"/>
            <a:ext cx="3226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32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2868390" y="1733003"/>
            <a:ext cx="5316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uối tiếc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419835" y="2557297"/>
            <a:ext cx="8367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b. Hoa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vẽ rất đẹp. Cả lớp ai cũng 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 ấy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 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5232620" y="2549683"/>
            <a:ext cx="3226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(…).</a:t>
            </a:r>
            <a:endParaRPr lang="zh-CN" altLang="en-US" sz="36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xmlns="" id="{40914BD5-55B4-4A73-8F34-EF6C6547B99C}"/>
              </a:ext>
            </a:extLst>
          </p:cNvPr>
          <p:cNvSpPr/>
          <p:nvPr/>
        </p:nvSpPr>
        <p:spPr>
          <a:xfrm>
            <a:off x="5118319" y="2560072"/>
            <a:ext cx="172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hán phục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0" grpId="1"/>
      <p:bldP spid="11" grpId="0"/>
      <p:bldP spid="15" grpId="0"/>
      <p:bldP spid="16" grpId="0"/>
      <p:bldP spid="16" grpId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55626" y="257397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sát tranh và </a:t>
            </a:r>
            <a:r>
              <a:rPr lang="en-US" altLang="zh-CN" sz="3200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 về các trò chơi trong tranh 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2" y="842172"/>
            <a:ext cx="7408718" cy="41558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23424" y="1103971"/>
            <a:ext cx="1694986" cy="2564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24507" y="1103971"/>
            <a:ext cx="1115122" cy="4795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52"/>
    </mc:Choice>
    <mc:Fallback xmlns="">
      <p:transition advTm="3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2" y="41559"/>
            <a:ext cx="8745170" cy="3354325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2896637" y="2524503"/>
            <a:ext cx="1322072" cy="4890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D1F74B1-A493-4F90-83D0-FFDCD4969EF8}"/>
              </a:ext>
            </a:extLst>
          </p:cNvPr>
          <p:cNvSpPr/>
          <p:nvPr/>
        </p:nvSpPr>
        <p:spPr>
          <a:xfrm>
            <a:off x="3249328" y="1330035"/>
            <a:ext cx="1135635" cy="3886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5" y="348773"/>
            <a:ext cx="8638284" cy="2749430"/>
          </a:xfrm>
          <a:prstGeom prst="rect">
            <a:avLst/>
          </a:prstGeom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370144" y="1462552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Thông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inh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E70D5203-C913-4D7A-BAE1-08A9F14E5A39}"/>
              </a:ext>
            </a:extLst>
          </p:cNvPr>
          <p:cNvSpPr/>
          <p:nvPr/>
        </p:nvSpPr>
        <p:spPr>
          <a:xfrm>
            <a:off x="5247412" y="1457843"/>
            <a:ext cx="1990226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uỳnh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huỵch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7168732" y="1462552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ình 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ĩnh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xmlns="" id="{112FC4F9-6254-446C-A408-9B87763FFC3D}"/>
              </a:ext>
            </a:extLst>
          </p:cNvPr>
          <p:cNvSpPr/>
          <p:nvPr/>
        </p:nvSpPr>
        <p:spPr>
          <a:xfrm>
            <a:off x="3401317" y="2217377"/>
            <a:ext cx="1893235" cy="609577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băn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kh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oăn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4">
            <a:extLst>
              <a:ext uri="{FF2B5EF4-FFF2-40B4-BE49-F238E27FC236}">
                <a16:creationId xmlns:a16="http://schemas.microsoft.com/office/drawing/2014/main" xmlns="" id="{E70D5203-C913-4D7A-BAE1-08A9F14E5A39}"/>
              </a:ext>
            </a:extLst>
          </p:cNvPr>
          <p:cNvSpPr/>
          <p:nvPr/>
        </p:nvSpPr>
        <p:spPr>
          <a:xfrm>
            <a:off x="5178768" y="2191886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hân 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oan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Hình chữ nhật: Góc Tròn 5">
            <a:extLst>
              <a:ext uri="{FF2B5EF4-FFF2-40B4-BE49-F238E27FC236}">
                <a16:creationId xmlns:a16="http://schemas.microsoft.com/office/drawing/2014/main" xmlns="" id="{B95B6E9E-E64A-4DCE-A748-3BFC97161753}"/>
              </a:ext>
            </a:extLst>
          </p:cNvPr>
          <p:cNvSpPr/>
          <p:nvPr/>
        </p:nvSpPr>
        <p:spPr>
          <a:xfrm>
            <a:off x="6986051" y="2196595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oàn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 thành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5775" y="2113456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 ô chữ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2.77778E-6 -3.82716E-6 L -2.77778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05"/>
            <a:ext cx="9144000" cy="412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4195763" y="1478756"/>
            <a:ext cx="559594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È</a:t>
            </a: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35116" y="147875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3624262" y="147875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186237" y="1878806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4735116" y="187880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Á</a:t>
            </a: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5283994" y="18788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5831681" y="1878806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Ố</a:t>
            </a: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343650" y="1874910"/>
            <a:ext cx="573341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4735116" y="2678906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5283994" y="26789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Ó</a:t>
            </a: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4183856" y="2664619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4183857" y="3071813"/>
            <a:ext cx="564356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4735116" y="3071813"/>
            <a:ext cx="548878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Ọ</a:t>
            </a: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5283994" y="307181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4743450" y="3468291"/>
            <a:ext cx="548879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5292329" y="3468291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À</a:t>
            </a: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5840016" y="347186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3664" name="AutoShape 112"/>
          <p:cNvSpPr>
            <a:spLocks noChangeArrowheads="1"/>
          </p:cNvSpPr>
          <p:nvPr/>
        </p:nvSpPr>
        <p:spPr bwMode="auto">
          <a:xfrm>
            <a:off x="620316" y="14787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 dirty="0">
                <a:solidFill>
                  <a:srgbClr val="FF3300"/>
                </a:solidFill>
                <a:latin typeface="Times New Roman"/>
              </a:rPr>
              <a:t>2</a:t>
            </a:r>
          </a:p>
        </p:txBody>
      </p:sp>
      <p:sp>
        <p:nvSpPr>
          <p:cNvPr id="23665" name="AutoShape 113"/>
          <p:cNvSpPr>
            <a:spLocks noChangeArrowheads="1"/>
          </p:cNvSpPr>
          <p:nvPr/>
        </p:nvSpPr>
        <p:spPr bwMode="auto">
          <a:xfrm>
            <a:off x="620316" y="10215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1</a:t>
            </a:r>
          </a:p>
        </p:txBody>
      </p:sp>
      <p:sp>
        <p:nvSpPr>
          <p:cNvPr id="23666" name="AutoShape 114"/>
          <p:cNvSpPr>
            <a:spLocks noChangeArrowheads="1"/>
          </p:cNvSpPr>
          <p:nvPr/>
        </p:nvSpPr>
        <p:spPr bwMode="auto">
          <a:xfrm>
            <a:off x="620316" y="2314575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4</a:t>
            </a:r>
          </a:p>
        </p:txBody>
      </p:sp>
      <p:sp>
        <p:nvSpPr>
          <p:cNvPr id="23667" name="AutoShape 115"/>
          <p:cNvSpPr>
            <a:spLocks noChangeArrowheads="1"/>
          </p:cNvSpPr>
          <p:nvPr/>
        </p:nvSpPr>
        <p:spPr bwMode="auto">
          <a:xfrm>
            <a:off x="620316" y="187880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3</a:t>
            </a:r>
          </a:p>
        </p:txBody>
      </p:sp>
      <p:sp>
        <p:nvSpPr>
          <p:cNvPr id="23668" name="AutoShape 116"/>
          <p:cNvSpPr>
            <a:spLocks noChangeArrowheads="1"/>
          </p:cNvSpPr>
          <p:nvPr/>
        </p:nvSpPr>
        <p:spPr bwMode="auto">
          <a:xfrm>
            <a:off x="620316" y="269676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5</a:t>
            </a:r>
          </a:p>
        </p:txBody>
      </p:sp>
      <p:sp>
        <p:nvSpPr>
          <p:cNvPr id="23669" name="AutoShape 117"/>
          <p:cNvSpPr>
            <a:spLocks noChangeArrowheads="1"/>
          </p:cNvSpPr>
          <p:nvPr/>
        </p:nvSpPr>
        <p:spPr bwMode="auto">
          <a:xfrm>
            <a:off x="620316" y="313610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6</a:t>
            </a:r>
          </a:p>
        </p:txBody>
      </p:sp>
      <p:sp>
        <p:nvSpPr>
          <p:cNvPr id="23670" name="AutoShape 118"/>
          <p:cNvSpPr>
            <a:spLocks noChangeArrowheads="1"/>
          </p:cNvSpPr>
          <p:nvPr/>
        </p:nvSpPr>
        <p:spPr bwMode="auto">
          <a:xfrm>
            <a:off x="620316" y="3650456"/>
            <a:ext cx="595313" cy="35718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500" b="1">
                <a:solidFill>
                  <a:srgbClr val="FF3300"/>
                </a:solidFill>
                <a:latin typeface="Times New Roman"/>
              </a:rPr>
              <a:t>7</a:t>
            </a:r>
          </a:p>
        </p:txBody>
      </p:sp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1673762" y="4034225"/>
            <a:ext cx="6446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gì đuôi ngắn tai dài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Mắt hồng lông mượt, có tài chạy nhanh?</a:t>
            </a:r>
          </a:p>
        </p:txBody>
      </p:sp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1810683" y="4034225"/>
            <a:ext cx="6172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tai thính mắt tinh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Nấp trong bóng tối ngồi rình chuột con?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1911291" y="4099190"/>
            <a:ext cx="59709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cô Tấm quý yêu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Cơm vàng cơm bạc sớm chiều cho ăn?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1754928" y="4099190"/>
            <a:ext cx="63091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Quả gì không phải để ăn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Mà dùng để đá, để lăn, để chuyền?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2165694" y="4092743"/>
            <a:ext cx="58983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gì giữ cửa giữ nhà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Người lạ nó sủa, chủ ra nó mừng?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2680097" y="4218890"/>
            <a:ext cx="4731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Con hổ còn được gọi là con gì?</a:t>
            </a:r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2680097" y="4369742"/>
            <a:ext cx="38981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Củ gì đo đỏ, con thỏ thích ăn?</a:t>
            </a:r>
          </a:p>
        </p:txBody>
      </p:sp>
      <p:pic>
        <p:nvPicPr>
          <p:cNvPr id="3122" name="Picture 139" descr="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4057650"/>
            <a:ext cx="685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5292328" y="1078706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5840016" y="1078706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Ỏ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4743450" y="1078706"/>
            <a:ext cx="548879" cy="40005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4731544" y="2276475"/>
            <a:ext cx="548879" cy="4000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5280423" y="2276475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2000250" y="2286000"/>
            <a:ext cx="548879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4183856" y="2276475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Ó</a:t>
            </a: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3623073" y="2286000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2549129" y="2286000"/>
            <a:ext cx="54887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3098006" y="2286000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4186" name="WordArt 138"/>
          <p:cNvSpPr>
            <a:spLocks noChangeArrowheads="1" noChangeShapeType="1" noTextEdit="1"/>
          </p:cNvSpPr>
          <p:nvPr/>
        </p:nvSpPr>
        <p:spPr bwMode="auto">
          <a:xfrm>
            <a:off x="2837260" y="742950"/>
            <a:ext cx="4705350" cy="1200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Ô CHỮ</a:t>
            </a:r>
          </a:p>
        </p:txBody>
      </p:sp>
      <p:sp>
        <p:nvSpPr>
          <p:cNvPr id="3141" name="Rectangle 36"/>
          <p:cNvSpPr>
            <a:spLocks noChangeArrowheads="1"/>
          </p:cNvSpPr>
          <p:nvPr/>
        </p:nvSpPr>
        <p:spPr bwMode="auto">
          <a:xfrm>
            <a:off x="514350" y="-57150"/>
            <a:ext cx="8229600" cy="51435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350">
              <a:latin typeface="Times New Roman" panose="02020603050405020304" pitchFamily="18" charset="0"/>
            </a:endParaRPr>
          </a:p>
        </p:txBody>
      </p:sp>
      <p:sp>
        <p:nvSpPr>
          <p:cNvPr id="154" name="Rectangle 60"/>
          <p:cNvSpPr>
            <a:spLocks noChangeArrowheads="1"/>
          </p:cNvSpPr>
          <p:nvPr/>
        </p:nvSpPr>
        <p:spPr bwMode="auto">
          <a:xfrm>
            <a:off x="6914884" y="1874910"/>
            <a:ext cx="574587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55" name="Rectangle 108"/>
          <p:cNvSpPr>
            <a:spLocks noChangeArrowheads="1"/>
          </p:cNvSpPr>
          <p:nvPr/>
        </p:nvSpPr>
        <p:spPr bwMode="auto">
          <a:xfrm>
            <a:off x="6390085" y="3471863"/>
            <a:ext cx="579834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Times New Roman" panose="02020603050405020304" pitchFamily="18" charset="0"/>
              </a:rPr>
              <a:t>Ố</a:t>
            </a:r>
          </a:p>
        </p:txBody>
      </p:sp>
      <p:sp>
        <p:nvSpPr>
          <p:cNvPr id="156" name="Rectangle 108"/>
          <p:cNvSpPr>
            <a:spLocks noChangeArrowheads="1"/>
          </p:cNvSpPr>
          <p:nvPr/>
        </p:nvSpPr>
        <p:spPr bwMode="auto">
          <a:xfrm>
            <a:off x="6979444" y="3471863"/>
            <a:ext cx="547688" cy="4000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51506854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2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23" grpId="0" animBg="1"/>
      <p:bldP spid="23624" grpId="0" animBg="1"/>
      <p:bldP spid="23625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43" grpId="0" animBg="1"/>
      <p:bldP spid="23644" grpId="0" animBg="1"/>
      <p:bldP spid="23648" grpId="0" animBg="1"/>
      <p:bldP spid="23649" grpId="0" animBg="1"/>
      <p:bldP spid="23650" grpId="0" animBg="1"/>
      <p:bldP spid="23651" grpId="0" animBg="1"/>
      <p:bldP spid="23658" grpId="0" animBg="1"/>
      <p:bldP spid="23659" grpId="0" animBg="1"/>
      <p:bldP spid="23660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82" grpId="0"/>
      <p:bldP spid="23682" grpId="1"/>
      <p:bldP spid="23684" grpId="0"/>
      <p:bldP spid="23684" grpId="1"/>
      <p:bldP spid="23685" grpId="0"/>
      <p:bldP spid="23685" grpId="1"/>
      <p:bldP spid="23686" grpId="0"/>
      <p:bldP spid="23686" grpId="1"/>
      <p:bldP spid="23687" grpId="0"/>
      <p:bldP spid="23687" grpId="1"/>
      <p:bldP spid="23688" grpId="0"/>
      <p:bldP spid="23688" grpId="1"/>
      <p:bldP spid="23689" grpId="0"/>
      <p:bldP spid="23689" grpId="1"/>
      <p:bldP spid="23611" grpId="0" animBg="1"/>
      <p:bldP spid="23612" grpId="0" animBg="1"/>
      <p:bldP spid="23610" grpId="0" animBg="1"/>
      <p:bldP spid="23637" grpId="0" animBg="1"/>
      <p:bldP spid="23639" grpId="0" animBg="1"/>
      <p:bldP spid="23638" grpId="0" animBg="1"/>
      <p:bldP spid="23640" grpId="0" animBg="1"/>
      <p:bldP spid="23641" grpId="0" animBg="1"/>
      <p:bldP spid="23642" grpId="0" animBg="1"/>
      <p:bldP spid="23698" grpId="0" animBg="1"/>
      <p:bldP spid="4186" grpId="0"/>
      <p:bldP spid="154" grpId="0" animBg="1"/>
      <p:bldP spid="155" grpId="0" animBg="1"/>
      <p:bldP spid="1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86"/>
            <a:ext cx="8695996" cy="5185186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1810814" y="-28046"/>
            <a:ext cx="4734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dưới đây 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20"/>
    </mc:Choice>
    <mc:Fallback xmlns="">
      <p:transition advTm="2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" y="0"/>
            <a:ext cx="7960660" cy="3468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5812" y="3493626"/>
            <a:ext cx="571695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just"/>
            <a:r>
              <a:rPr lang="en-US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F2A19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  <a:endParaRPr lang="zh-CN" alt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F2A19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8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979"/>
    </mc:Choice>
    <mc:Fallback xmlns="">
      <p:transition advTm="7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60"/>
    </mc:Choice>
    <mc:Fallback xmlns="">
      <p:transition advTm="2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ậu bé thông m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04800" y="-6096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5" y="2216078"/>
            <a:ext cx="7928386" cy="29341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2" y="0"/>
            <a:ext cx="8122024" cy="22375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cậu bé thông mi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45" y="404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5"/>
    </mc:Choice>
    <mc:Fallback xmlns="">
      <p:transition advTm="2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334082"/>
            <a:ext cx="9143999" cy="50056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F14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 bé thông minh</a:t>
            </a:r>
            <a:endParaRPr lang="en-US" altLang="zh-CN" sz="4000" b="1" dirty="0">
              <a:solidFill>
                <a:srgbClr val="F14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3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hôm, cậu bé Vinh đem một quả bưởi ra bãi cỏ làm bóng để cùng vui chơi với các bạn.    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Đang chơi, bỗng quả bóng lăn xuống một cái hố gần đó.   </a:t>
            </a:r>
            <a:r>
              <a:rPr lang="en-US" altLang="zh-CN" sz="36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hố hẹp và rất sâu nên không thể với tay lấy quả bóng lên được.   </a:t>
            </a:r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Bọn trẻ nhìn xuống cái hố đầy nuối tiếc.</a:t>
            </a:r>
            <a:endParaRPr lang="en-US" altLang="zh-CN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22298" y="12794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1425680" y="2437132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3700794" y="3024961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439088" y="4069990"/>
            <a:ext cx="366419" cy="345393"/>
          </a:xfrm>
          <a:prstGeom prst="flowChartConnector">
            <a:avLst/>
          </a:prstGeom>
          <a:solidFill>
            <a:srgbClr val="EF2A1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272" y="393290"/>
            <a:ext cx="82590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Suy nghĩ một lát, cậu bé Vinh rủ bạn đi mượn mấy chiếc nón, rồi múc nước đổ đầy hố.  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không hiểu Vinh làm thế để làm gì.   </a:t>
            </a:r>
            <a:r>
              <a:rPr lang="en-US" altLang="zh-CN" sz="3200" dirty="0" smtClean="0">
                <a:solidFill>
                  <a:srgbClr val="679C3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Lát sau, thấy Vinh cuối xuống cầm quả bóng lên.   </a:t>
            </a:r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bạn nhìn Vinh trầm trồ thán phục.</a:t>
            </a:r>
          </a:p>
          <a:p>
            <a:pPr algn="just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Cậu bé Vinh ngày ấy chính là Lương Thế Vinh.      </a:t>
            </a: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 sau ông trở thành nhà toán học xuất sắc của nước ta</a:t>
            </a:r>
            <a:r>
              <a:rPr lang="en-US" altLang="zh-CN" sz="3200" dirty="0">
                <a:solidFill>
                  <a:schemeClr val="accent6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71836" y="58585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674076" y="94563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063779" y="145671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627025" y="1935681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722939" y="290451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1480453" y="3405252"/>
            <a:ext cx="827314" cy="480947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0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46" y="2131116"/>
            <a:ext cx="88320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Cái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hố hẹp và rất sâu nên không thể với tay lấy quả bóng lên được.</a:t>
            </a:r>
            <a:endParaRPr lang="vi-VN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035" y="800100"/>
            <a:ext cx="87075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 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hôm, cậu bé Vinh đem một quả bưởi ra bãi cỏ làm bóng để cùng vui chơi với các bạn.</a:t>
            </a:r>
            <a:endParaRPr lang="vi-VN" sz="3200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75609" y="891422"/>
            <a:ext cx="171450" cy="4801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89273" y="848312"/>
            <a:ext cx="187037" cy="566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275609" y="145782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219950" y="1369487"/>
            <a:ext cx="159328" cy="569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138555" y="1369487"/>
            <a:ext cx="162791" cy="569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430538" y="2291424"/>
            <a:ext cx="128155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21041" y="281355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3235316" y="2813551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233500" y="2266710"/>
            <a:ext cx="171450" cy="481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9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677</Words>
  <Application>Microsoft Office PowerPoint</Application>
  <PresentationFormat>On-screen Show (16:9)</PresentationFormat>
  <Paragraphs>140</Paragraphs>
  <Slides>27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DFPOP1-W9</vt:lpstr>
      <vt:lpstr>华康少女文字W5</vt:lpstr>
      <vt:lpstr>微软雅黑</vt:lpstr>
      <vt:lpstr>宋体</vt:lpstr>
      <vt:lpstr>Times New Roman</vt:lpstr>
      <vt:lpstr>Arial-Rounded</vt:lpstr>
      <vt:lpstr>Calibri</vt:lpstr>
      <vt:lpstr>HL Hoctro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</cp:lastModifiedBy>
  <cp:revision>67</cp:revision>
  <dcterms:created xsi:type="dcterms:W3CDTF">2020-08-13T09:19:08Z</dcterms:created>
  <dcterms:modified xsi:type="dcterms:W3CDTF">2020-08-18T13:58:07Z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