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aveSubsetFonts="1">
  <p:sldMasterIdLst>
    <p:sldMasterId r:id="rId4" id="2147483648"/>
  </p:sldMasterIdLst>
  <p:notesMasterIdLst>
    <p:notesMasterId r:id="rId5"/>
  </p:notesMasterIdLst>
  <p:sldIdLst>
    <p:sldId r:id="rId6" id="256"/>
    <p:sldId r:id="rId7" id="257"/>
    <p:sldId r:id="rId8" id="258"/>
    <p:sldId r:id="rId9" id="259"/>
    <p:sldId r:id="rId10" id="260"/>
    <p:sldId r:id="rId11" id="261"/>
    <p:sldId r:id="rId12" id="262"/>
    <p:sldId r:id="rId13" id="263"/>
    <p:sldId r:id="rId14" id="264"/>
    <p:sldId r:id="rId15" id="265"/>
    <p:sldId r:id="rId16" id="266"/>
    <p:sldId r:id="rId17" id="267"/>
    <p:sldId r:id="rId18" id="268"/>
    <p:sldId r:id="rId19" id="269"/>
    <p:sldId r:id="rId20" id="270"/>
    <p:sldId r:id="rId21" id="271"/>
    <p:sldId r:id="rId22" id="272"/>
    <p:sldId r:id="rId23" id="273"/>
    <p:sldId r:id="rId24" id="274"/>
    <p:sldId r:id="rId25" id="275"/>
  </p:sldIdLst>
  <p:sldSz cx="9144000" cy="6858000" type="screen4x3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6858000" cy="9144000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>
      <a:defRPr lang="en-US">
        <a:uFillTx/>
      </a:defRPr>
    </a:defPPr>
    <a:lvl1pPr algn="l" defTabSz="914400" eaLnBrk="1" hangingPunct="1" latinLnBrk="0" marL="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showPr showNarration="1">
    <p:present/>
    <p:sldAll/>
    <p:penCl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srgbClr val="FF0000"/>
    </p:penClr>
  </p:showPr>
</p:presentationPr>
</file>

<file path=ppt/tableStyles.xml><?xml version="1.0" encoding="utf-8"?>
<a:tblStyleLst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normalViewPr>
    <p:restoredLeft sz="15620"/>
    <p:restoredTop sz="94660"/>
  </p:normalViewPr>
  <p:slideViewPr>
    <p:cSldViewPr>
      <p:cViewPr varScale="1">
  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x d="100" n="69"/>
          <a:sy d="100" n="69"/>
        </p:scale>
  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1493" y="43"/>
      </p:cViewPr>
      <p:guideLst>
        <p:guide orient="horz" pos="2160"/>
        <p:guide pos="2880"/>
      </p:guideLst>
    </p:cSldViewPr>
  </p:slideViewPr>
  <p:notesText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00" n="100"/>
        <a:sy d="100" n="100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notesTextViewPr>
  <p:gridSpacing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76200" cy="76200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notesMasters/notesMaster1.xml" Type="http://schemas.openxmlformats.org/officeDocument/2006/relationships/notesMaster"></Relationship><Relationship Id="rId6" Target="slides/slide1.xml" Type="http://schemas.openxmlformats.org/officeDocument/2006/relationships/slide"></Relationship><Relationship Id="rId7" Target="slides/slide2.xml" Type="http://schemas.openxmlformats.org/officeDocument/2006/relationships/slide"></Relationship><Relationship Id="rId8" Target="slides/slide3.xml" Type="http://schemas.openxmlformats.org/officeDocument/2006/relationships/slide"></Relationship><Relationship Id="rId9" Target="slides/slide4.xml" Type="http://schemas.openxmlformats.org/officeDocument/2006/relationships/slide"></Relationship><Relationship Id="rId10" Target="slides/slide5.xml" Type="http://schemas.openxmlformats.org/officeDocument/2006/relationships/slide"></Relationship><Relationship Id="rId11" Target="slides/slide6.xml" Type="http://schemas.openxmlformats.org/officeDocument/2006/relationships/slide"></Relationship><Relationship Id="rId12" Target="slides/slide7.xml" Type="http://schemas.openxmlformats.org/officeDocument/2006/relationships/slide"></Relationship><Relationship Id="rId13" Target="slides/slide8.xml" Type="http://schemas.openxmlformats.org/officeDocument/2006/relationships/slide"></Relationship><Relationship Id="rId14" Target="slides/slide9.xml" Type="http://schemas.openxmlformats.org/officeDocument/2006/relationships/slide"></Relationship><Relationship Id="rId15" Target="slides/slide10.xml" Type="http://schemas.openxmlformats.org/officeDocument/2006/relationships/slide"></Relationship><Relationship Id="rId16" Target="slides/slide11.xml" Type="http://schemas.openxmlformats.org/officeDocument/2006/relationships/slide"></Relationship><Relationship Id="rId17" Target="slides/slide12.xml" Type="http://schemas.openxmlformats.org/officeDocument/2006/relationships/slide"></Relationship><Relationship Id="rId18" Target="slides/slide13.xml" Type="http://schemas.openxmlformats.org/officeDocument/2006/relationships/slide"></Relationship><Relationship Id="rId19" Target="slides/slide14.xml" Type="http://schemas.openxmlformats.org/officeDocument/2006/relationships/slide"></Relationship><Relationship Id="rId20" Target="slides/slide15.xml" Type="http://schemas.openxmlformats.org/officeDocument/2006/relationships/slide"></Relationship><Relationship Id="rId21" Target="slides/slide16.xml" Type="http://schemas.openxmlformats.org/officeDocument/2006/relationships/slide"></Relationship><Relationship Id="rId22" Target="slides/slide17.xml" Type="http://schemas.openxmlformats.org/officeDocument/2006/relationships/slide"></Relationship><Relationship Id="rId23" Target="slides/slide18.xml" Type="http://schemas.openxmlformats.org/officeDocument/2006/relationships/slide"></Relationship><Relationship Id="rId24" Target="slides/slide19.xml" Type="http://schemas.openxmlformats.org/officeDocument/2006/relationships/slide"></Relationship><Relationship Id="rId25" Target="slides/slide20.xml" Type="http://schemas.openxmlformats.org/officeDocument/2006/relationships/slide"></Relationship><Relationship Id="rId26" Target="theme/theme1.xml" Type="http://schemas.openxmlformats.org/officeDocument/2006/relationships/theme"></Relationship></Relationships>
</file>

<file path=ppt/notesMasters/_rels/notesMaster1.xml.rels><?xml version="1.0" standalone="yes" ?><Relationships xmlns="http://schemas.openxmlformats.org/package/2006/relationships"><Relationship Id="rId1" Target="../theme/theme2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Head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sz="quarter" type="hd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0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C5CF1F95-7962-4CA5-AB60-90E5DDE4555D}" type="datetimeFigureOut">
              <a:rPr lang="en-US" smtClean="0">
                <a:uFillTx/>
              </a:rPr>
              <a:pPr/>
              <a:t>9/14/2020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Imag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Notes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8685213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8685213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229242B9-1BEB-449E-9DEA-4C76FE7373F5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notes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lvl1pPr algn="l" defTabSz="914400" eaLnBrk="1" hangingPunct="1" latinLnBrk="0" marL="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standalone="yes" ?><Relationships xmlns="http://schemas.openxmlformats.org/package/2006/relationships"><Relationship Id="rId1" Target="../slides/slide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.xml.rels><?xml version="1.0" standalone="yes" ?><Relationships xmlns="http://schemas.openxmlformats.org/package/2006/relationships"><Relationship Id="rId1" Target="../slides/slide1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.xml.rels><?xml version="1.0" standalone="yes" ?><Relationships xmlns="http://schemas.openxmlformats.org/package/2006/relationships"><Relationship Id="rId1" Target="../slides/slide1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.xml.rels><?xml version="1.0" standalone="yes" ?><Relationships xmlns="http://schemas.openxmlformats.org/package/2006/relationships"><Relationship Id="rId1" Target="../slides/slide1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.xml.rels><?xml version="1.0" standalone="yes" ?><Relationships xmlns="http://schemas.openxmlformats.org/package/2006/relationships"><Relationship Id="rId1" Target="../slides/slide1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6.xml.rels><?xml version="1.0" standalone="yes" ?><Relationships xmlns="http://schemas.openxmlformats.org/package/2006/relationships"><Relationship Id="rId1" Target="../slides/slide1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7.xml.rels><?xml version="1.0" standalone="yes" ?><Relationships xmlns="http://schemas.openxmlformats.org/package/2006/relationships"><Relationship Id="rId1" Target="../slides/slide20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notesSlide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Shape 9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2" name="Shape 9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1" y="4343399"/>
            <a:ext cx="5486400" cy="4114799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3" name="Shape 9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vLst/>
            <a:gdLst/>
            <a:ahLst/>
            <a:cxnLst/>
            <a:rect b="0" l="0" r="0" t="0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Shape 9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8" name="Shape 9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1" y="4343399"/>
            <a:ext cx="5486400" cy="4114799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9" name="Shape 9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vLst/>
            <a:gdLst/>
            <a:ahLst/>
            <a:cxnLst/>
            <a:rect b="0" l="0" r="0" t="0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Shape 9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8" name="Shape 9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1" y="4343399"/>
            <a:ext cx="5486400" cy="4114799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9" name="Shape 9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vLst/>
            <a:gdLst/>
            <a:ahLst/>
            <a:cxnLst/>
            <a:rect b="0" l="0" r="0" t="0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Shape 9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8" name="Shape 9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1" y="4343399"/>
            <a:ext cx="5486400" cy="4114799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9" name="Shape 9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vLst/>
            <a:gdLst/>
            <a:ahLst/>
            <a:cxnLst/>
            <a:rect b="0" l="0" r="0" t="0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lide Imag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Notes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229242B9-1BEB-449E-9DEA-4C76FE7373F5}" type="slidenum">
              <a:rPr lang="en-US" smtClean="0">
                <a:uFillTx/>
              </a:rPr>
              <a:pPr/>
              <a:t>17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Shape 11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9" name="Shape 1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1" y="4343399"/>
            <a:ext cx="5486400" cy="4114799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0" name="Shape 12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vLst/>
            <a:gdLst/>
            <a:ahLst/>
            <a:cxnLst/>
            <a:rect b="0" l="0" r="0" t="0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Shape 124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5" name="Shape 12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1" y="4343399"/>
            <a:ext cx="5486400" cy="4114799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6" name="Shape 1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vLst/>
            <a:gdLst/>
            <a:ahLst/>
            <a:cxnLst/>
            <a:rect b="0" l="0" r="0" t="0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title">
  <p:cSld name="Title Slide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3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Rectangle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algn="ctr" cap="flat" cmpd="sng" w="1270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eaLnBrk="1" hangingPunct="1" latinLnBrk="0"/>
            <a:endParaRPr kumimoji="0" lang="en-US">
              <a:uFillTx/>
            </a:endParaRPr>
          </a:p>
        </p:txBody>
      </p:sp>
      <p:sp useBgFill="1"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Rounded Rectangle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313" y="69755"/>
            <a:ext cx="9013372" cy="6692201"/>
          </a:xfrm>
          <a:prstGeom prst="roundRect">
            <a:avLst>
              <a:gd fmla="val 4929" name="adj"/>
            </a:avLst>
          </a:prstGeom>
          <a:ln algn="ctr" cap="sq" cmpd="sng" w="6350">
            <a:solidFill>
              <a:schemeClr val="tx1">
                <a:alpha val="100000"/>
              </a:schemeClr>
            </a:solidFill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eaLnBrk="1" hangingPunct="1" latinLnBrk="0"/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ubtit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0" y="3200400"/>
            <a:ext cx="6400800" cy="1600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ctr" indent="0" marL="0">
              <a:buNone/>
              <a:defRPr sz="2600">
                <a:solidFill>
                  <a:schemeClr val="tx2"/>
                </a:solidFill>
                <a:uFillTx/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>
                <a:uFillTx/>
              </a:rPr>
              <a:t>Click to edit Master subtitle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" name="Date Placeholder 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3BD58C65-8F6A-4A7C-BE86-A643F729749C}" type="datetime1">
              <a:rPr lang="en-US" smtClean="0">
                <a:uFillTx/>
              </a:rPr>
              <a:pPr/>
              <a:t>9/14/2020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Footer Placeholder 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" name="Slide Number Placeholder 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0" rIns="0" tIns="0">
            <a:noAutofit/>
          </a:bodyPr>
          <a:lstStyle>
            <a:lvl1pPr>
              <a:defRPr sz="1400">
                <a:solidFill>
                  <a:srgbClr val="FFFFFF"/>
                </a:solidFill>
                <a:uFillTx/>
              </a:defRPr>
            </a:lvl1pPr>
          </a:lstStyle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sq" cmpd="sng" w="1905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eaLnBrk="1" hangingPunct="1" latinLnBrk="0"/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algn="ctr" cap="sq" cmpd="sng" w="1905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eaLnBrk="1" hangingPunct="1" latinLnBrk="0"/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ectangle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algn="ctr" cap="sq" cmpd="sng" w="1905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eaLnBrk="1" hangingPunct="1" latinLnBrk="0"/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it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505930"/>
            <a:ext cx="8229600" cy="14700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 algn="ctr">
              <a:defRPr dirty="0" lang="en-US">
                <a:solidFill>
                  <a:srgbClr val="FFFFFF"/>
                </a:solidFill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C32B32F0-4C1A-406E-A45D-EAF16700FB0B}" type="datetime1">
              <a:rPr lang="en-US" smtClean="0">
                <a:uFillTx/>
              </a:rPr>
              <a:pPr/>
              <a:t>9/14/2020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29400" y="274641"/>
            <a:ext cx="2011680" cy="58515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274640"/>
            <a:ext cx="5562600" cy="58515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F600039B-F1FD-401A-899D-84076D4E781C}" type="datetime1">
              <a:rPr lang="en-US" smtClean="0">
                <a:uFillTx/>
              </a:rPr>
              <a:pPr/>
              <a:t>9/14/2020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6347B45D-8D94-4C37-A85D-C168A1CFF2E4}" type="datetime1">
              <a:rPr lang="en-US" smtClean="0">
                <a:uFillTx/>
              </a:rPr>
              <a:pPr/>
              <a:t>9/14/2020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Content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1447800"/>
            <a:ext cx="7772400" cy="457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horz"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secHead">
  <p:cSld name="Section Header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3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ectangle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algn="ctr" cap="flat" cmpd="sng" w="1270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eaLnBrk="1" hangingPunct="1" latinLnBrk="0"/>
            <a:endParaRPr kumimoji="0" lang="en-US">
              <a:uFillTx/>
            </a:endParaRPr>
          </a:p>
        </p:txBody>
      </p:sp>
      <p:sp useBgFill="1"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ounded 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313" y="69755"/>
            <a:ext cx="9013372" cy="6692201"/>
          </a:xfrm>
          <a:prstGeom prst="roundRect">
            <a:avLst>
              <a:gd fmla="val 4929" name="adj"/>
            </a:avLst>
          </a:prstGeom>
          <a:ln algn="ctr" cap="sq" cmpd="sng" w="6350">
            <a:solidFill>
              <a:schemeClr val="tx1">
                <a:alpha val="100000"/>
              </a:schemeClr>
            </a:solidFill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eaLnBrk="1" hangingPunct="1" latinLnBrk="0"/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2313" y="952500"/>
            <a:ext cx="7772400" cy="136207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/>
          <a:lstStyle>
            <a:lvl1pPr algn="l">
              <a:buNone/>
              <a:defRPr b="0" cap="none" sz="4000"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2313" y="2547938"/>
            <a:ext cx="7772400" cy="13382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2BB1DE41-313A-4034-8DCD-9F4CDA0615F4}" type="datetime1">
              <a:rPr lang="en-US" smtClean="0">
                <a:uFillTx/>
              </a:rPr>
              <a:pPr/>
              <a:t>9/14/2020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0100" y="6172200"/>
            <a:ext cx="4000500" cy="457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sq" cmpd="sng" w="1905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eaLnBrk="1" hangingPunct="1" latinLnBrk="0"/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algn="ctr" cap="sq" cmpd="sng" w="1905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eaLnBrk="1" hangingPunct="1" latinLnBrk="0"/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algn="ctr" cap="sq" cmpd="sng" w="1905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eaLnBrk="1" hangingPunct="1" latinLnBrk="0"/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6304" y="6208776"/>
            <a:ext cx="457200" cy="457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C6E6BEC3-4272-439E-A476-A4B2DFF3BB4B}" type="datetime1">
              <a:rPr lang="en-US" smtClean="0">
                <a:uFillTx/>
              </a:rPr>
              <a:pPr/>
              <a:t>9/14/2020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Content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1447800"/>
            <a:ext cx="3749040" cy="457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horz"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Content Placeholder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33950" y="1447800"/>
            <a:ext cx="3749040" cy="457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horz"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273050"/>
            <a:ext cx="77724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/>
          <a:lstStyle>
            <a:lvl1pPr>
              <a:defRPr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1447800"/>
            <a:ext cx="3733800" cy="762000"/>
          </a:xfrm>
          <a:noFill/>
          <a:ln algn="ctr" cap="sq" cmpd="sng" w="12700">
            <a:noFill/>
            <a:prstDash val="solid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lIns="91440">
            <a:noAutofit/>
          </a:bodyPr>
          <a:lstStyle>
            <a:lvl1pPr indent="0" marL="0">
              <a:buNone/>
              <a:defRPr b="1" sz="240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</a:defRPr>
            </a:lvl1pPr>
            <a:lvl2pPr>
              <a:buNone/>
              <a:defRPr b="1" sz="2000">
                <a:uFillTx/>
              </a:defRPr>
            </a:lvl2pPr>
            <a:lvl3pPr>
              <a:buNone/>
              <a:defRPr b="1" sz="1800">
                <a:uFillTx/>
              </a:defRPr>
            </a:lvl3pPr>
            <a:lvl4pPr>
              <a:buNone/>
              <a:defRPr b="1" sz="1600">
                <a:uFillTx/>
              </a:defRPr>
            </a:lvl4pPr>
            <a:lvl5pPr>
              <a:buNone/>
              <a:defRPr b="1" sz="1600"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53000" y="1447800"/>
            <a:ext cx="3733800" cy="762000"/>
          </a:xfrm>
          <a:noFill/>
          <a:ln algn="ctr" cap="sq" cmpd="sng" w="12700">
            <a:noFill/>
            <a:prstDash val="solid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lIns="91440">
            <a:noAutofit/>
          </a:bodyPr>
          <a:lstStyle>
            <a:lvl1pPr indent="0" marL="0">
              <a:buNone/>
              <a:defRPr b="1" sz="240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</a:defRPr>
            </a:lvl1pPr>
            <a:lvl2pPr>
              <a:buNone/>
              <a:defRPr b="1" sz="2000">
                <a:uFillTx/>
              </a:defRPr>
            </a:lvl2pPr>
            <a:lvl3pPr>
              <a:buNone/>
              <a:defRPr b="1" sz="1800">
                <a:uFillTx/>
              </a:defRPr>
            </a:lvl3pPr>
            <a:lvl4pPr>
              <a:buNone/>
              <a:defRPr b="1" sz="1600">
                <a:uFillTx/>
              </a:defRPr>
            </a:lvl4pPr>
            <a:lvl5pPr>
              <a:buNone/>
              <a:defRPr b="1" sz="1600"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Date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27AAEB08-182B-4F04-94C0-E3F2ECE22ADE}" type="datetime1">
              <a:rPr lang="en-US" smtClean="0">
                <a:uFillTx/>
              </a:rPr>
              <a:pPr/>
              <a:t>9/14/2020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Footer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lide Number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Content Placeholder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2247900"/>
            <a:ext cx="3733800" cy="3886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horz"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Content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53000" y="2247900"/>
            <a:ext cx="3733800" cy="3886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horz"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56B274F5-892F-45BC-B454-37F6A1116B9F}" type="datetime1">
              <a:rPr lang="en-US" smtClean="0">
                <a:uFillTx/>
              </a:rPr>
              <a:pPr/>
              <a:t>9/14/2020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at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BA4FF66-1CE7-4A9E-83E3-C5CCB18EE85F}" type="datetime1">
              <a:rPr lang="en-US" smtClean="0">
                <a:uFillTx/>
              </a:rPr>
              <a:pPr/>
              <a:t>9/14/2020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algn="ctr" cap="sq" cmpd="sng" w="1905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eaLnBrk="1" hangingPunct="1" latinLnBrk="0"/>
            <a:endParaRPr kumimoji="0" lang="en-US">
              <a:uFillTx/>
            </a:endParaRPr>
          </a:p>
        </p:txBody>
      </p:sp>
      <p:sp useBgFill="1"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ounded 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008" y="69755"/>
            <a:ext cx="9013372" cy="6693408"/>
          </a:xfrm>
          <a:prstGeom prst="roundRect">
            <a:avLst>
              <a:gd fmla="val 4929" name="adj"/>
            </a:avLst>
          </a:prstGeom>
          <a:ln algn="ctr" cap="sq" cmpd="sng" w="6350">
            <a:solidFill>
              <a:schemeClr val="tx1">
                <a:alpha val="100000"/>
              </a:schemeClr>
            </a:solidFill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eaLnBrk="1" hangingPunct="1" latinLnBrk="0"/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273050"/>
            <a:ext cx="77724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/>
          <a:lstStyle>
            <a:lvl1pPr algn="l">
              <a:buNone/>
              <a:defRPr b="0" sz="4000"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1600200"/>
            <a:ext cx="1905000" cy="449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800">
                <a:uFillTx/>
              </a:defRPr>
            </a:lvl1pPr>
            <a:lvl2pPr>
              <a:buNone/>
              <a:defRPr sz="1200">
                <a:uFillTx/>
              </a:defRPr>
            </a:lvl2pPr>
            <a:lvl3pPr>
              <a:buNone/>
              <a:defRPr sz="1000">
                <a:uFillTx/>
              </a:defRPr>
            </a:lvl3pPr>
            <a:lvl4pPr>
              <a:buNone/>
              <a:defRPr sz="900">
                <a:uFillTx/>
              </a:defRPr>
            </a:lvl4pPr>
            <a:lvl5pPr>
              <a:buNone/>
              <a:defRPr sz="900"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01293B7D-C71C-423F-89FC-39DAF1DF815B}" type="datetime1">
              <a:rPr lang="en-US" smtClean="0">
                <a:uFillTx/>
              </a:rPr>
              <a:pPr/>
              <a:t>9/14/2020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Content Placeholder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971800" y="1600200"/>
            <a:ext cx="5715000" cy="449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horz"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900550"/>
            <a:ext cx="7315200" cy="5222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>
            <a:noAutofit/>
          </a:bodyPr>
          <a:lstStyle>
            <a:lvl1pPr algn="l">
              <a:buNone/>
              <a:defRPr b="0" sz="2800"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445825"/>
            <a:ext cx="73152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FontTx/>
              <a:buNone/>
              <a:defRPr sz="1600">
                <a:uFillTx/>
              </a:defRPr>
            </a:lvl1pPr>
            <a:lvl2pPr>
              <a:defRPr sz="1200">
                <a:uFillTx/>
              </a:defRPr>
            </a:lvl2pPr>
            <a:lvl3pPr>
              <a:defRPr sz="1000">
                <a:uFillTx/>
              </a:defRPr>
            </a:lvl3pPr>
            <a:lvl4pPr>
              <a:defRPr sz="900">
                <a:uFillTx/>
              </a:defRPr>
            </a:lvl4pPr>
            <a:lvl5pPr>
              <a:defRPr sz="900"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F3C839B6-4DF0-44F1-966F-1C6CD8BE223A}" type="datetime1">
              <a:rPr lang="en-US" smtClean="0">
                <a:uFillTx/>
              </a:rPr>
              <a:pPr/>
              <a:t>9/14/2020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6172200"/>
            <a:ext cx="3886200" cy="457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6304" y="6208776"/>
            <a:ext cx="457200" cy="457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ectangle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sq" cmpd="sng" w="1905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eaLnBrk="1" hangingPunct="1" latinLnBrk="0"/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Rectangle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algn="ctr" cap="sq" cmpd="sng" w="1905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eaLnBrk="1" hangingPunct="1" latinLnBrk="0"/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Rectangle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algn="ctr" cap="sq" cmpd="sng" w="1905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eaLnBrk="1" hangingPunct="1" latinLnBrk="0"/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308" y="66675"/>
            <a:ext cx="9001873" cy="4581525"/>
          </a:xfrm>
          <a:prstGeom prst="round2SameRect">
            <a:avLst>
              <a:gd fmla="val 7101" name="adj1"/>
              <a:gd fmla="val 0" name="adj2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3200">
                <a:uFillTx/>
              </a:defRPr>
            </a:lvl1pPr>
          </a:lstStyle>
          <a:p>
            <a:r>
              <a:rPr kumimoji="0" lang="en-US" smtClean="0">
                <a:uFillTx/>
              </a:rPr>
              <a:t>Click icon to add picture</a:t>
            </a:r>
            <a:endParaRPr dirty="0"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algn="ctr" cap="flat" cmpd="sng" w="1270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eaLnBrk="1" hangingPunct="1" latinLnBrk="0"/>
            <a:endParaRPr kumimoji="0" lang="en-US">
              <a:uFillTx/>
            </a:endParaRPr>
          </a:p>
        </p:txBody>
      </p:sp>
      <p:sp useBgFill="1"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ounded 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008" y="69755"/>
            <a:ext cx="9013372" cy="6693408"/>
          </a:xfrm>
          <a:prstGeom prst="roundRect">
            <a:avLst>
              <a:gd fmla="val 4929" name="adj"/>
            </a:avLst>
          </a:prstGeom>
          <a:ln algn="ctr" cap="sq" cmpd="sng" w="6350">
            <a:solidFill>
              <a:schemeClr val="tx1">
                <a:alpha val="100000"/>
              </a:schemeClr>
            </a:solidFill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eaLnBrk="1" hangingPunct="1" latinLnBrk="0"/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Title Placeholder 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274638"/>
            <a:ext cx="7772400" cy="11430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91440">
            <a:normAutofit/>
          </a:bodyPr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1447800"/>
            <a:ext cx="7772400" cy="45720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kumimoji="0"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kumimoji="0"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kumimoji="0"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kumimoji="0"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Date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72200" y="6191250"/>
            <a:ext cx="2476500" cy="47625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/>
          <a:lstStyle>
            <a:lvl1pPr algn="r" eaLnBrk="1" hangingPunct="1" latinLnBrk="0">
              <a:defRPr kumimoji="0" sz="1400">
                <a:solidFill>
                  <a:schemeClr val="tx2"/>
                </a:solidFill>
                <a:uFillTx/>
              </a:defRPr>
            </a:lvl1pPr>
          </a:lstStyle>
          <a:p>
            <a:fld id="{9DFB2CB8-2A80-4DE5-8767-E3367B145F15}" type="datetime1">
              <a:rPr lang="en-US" smtClean="0">
                <a:uFillTx/>
              </a:rPr>
              <a:pPr/>
              <a:t>9/14/2020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6172200"/>
            <a:ext cx="39624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/>
          <a:lstStyle>
            <a:lvl1pPr eaLnBrk="1" hangingPunct="1" latinLnBrk="0">
              <a:defRPr kumimoji="0" sz="1400">
                <a:solidFill>
                  <a:schemeClr val="tx2"/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Slide Number Placeholder 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1" bIns="0" lIns="0" rIns="0" tIns="0" wrap="none">
            <a:noAutofit/>
          </a:bodyPr>
          <a:lstStyle>
            <a:lvl1pPr algn="ctr" eaLnBrk="1" hangingPunct="1" latinLnBrk="0">
              <a:defRPr kumimoji="0" sz="14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</p:sldLayoutIdLst>
  <p:hf dt="0" ftr="0" hdr="0"/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latinLnBrk="0" rtl="0">
        <a:spcBef>
          <a:spcPct val="0"/>
        </a:spcBef>
        <a:buNone/>
        <a:defRPr kern="1200" kumimoji="0" sz="4000">
          <a:solidFill>
            <a:schemeClr val="tx2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indent="-274320" latinLnBrk="0" marL="274320" rtl="0">
        <a:spcBef>
          <a:spcPts val="580"/>
        </a:spcBef>
        <a:buClr>
          <a:schemeClr val="accent1"/>
        </a:buClr>
        <a:buSzPct val="85000"/>
        <a:buFont typeface="Wingdings 2"/>
        <a:buChar char=""/>
        <a:defRPr kern="1200" kumimoji="0" sz="26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eaLnBrk="1" hangingPunct="1" indent="-228600" latinLnBrk="0" marL="548640" rtl="0">
        <a:spcBef>
          <a:spcPts val="370"/>
        </a:spcBef>
        <a:buClr>
          <a:schemeClr val="accent2"/>
        </a:buClr>
        <a:buSzPct val="85000"/>
        <a:buFont typeface="Wingdings 2"/>
        <a:buChar char=""/>
        <a:defRPr kern="1200" kumimoji="0" sz="24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eaLnBrk="1" hangingPunct="1" indent="-228600" latinLnBrk="0" marL="822960" rtl="0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ern="1200" kumimoji="0" sz="20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eaLnBrk="1" hangingPunct="1" indent="-228600" latinLnBrk="0" marL="1097280" rtl="0">
        <a:spcBef>
          <a:spcPts val="370"/>
        </a:spcBef>
        <a:buClr>
          <a:schemeClr val="accent3"/>
        </a:buClr>
        <a:buSzPct val="80000"/>
        <a:buFont typeface="Wingdings 2"/>
        <a:buChar char=""/>
        <a:defRPr kern="1200" kumimoji="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eaLnBrk="1" hangingPunct="1" indent="-228600" latinLnBrk="0" marL="1371600" rtl="0">
        <a:spcBef>
          <a:spcPts val="370"/>
        </a:spcBef>
        <a:buClr>
          <a:schemeClr val="accent3"/>
        </a:buClr>
        <a:buFontTx/>
        <a:buChar char="o"/>
        <a:defRPr kern="1200" kumimoji="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eaLnBrk="1" hangingPunct="1" indent="-228600" latinLnBrk="0" marL="1645920" rtl="0">
        <a:spcBef>
          <a:spcPts val="370"/>
        </a:spcBef>
        <a:buClr>
          <a:schemeClr val="accent3"/>
        </a:buClr>
        <a:buChar char="•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eaLnBrk="1" hangingPunct="1" indent="-228600" latinLnBrk="0" marL="1920240" rtl="0">
        <a:spcBef>
          <a:spcPts val="370"/>
        </a:spcBef>
        <a:buClr>
          <a:schemeClr val="accent2"/>
        </a:buClr>
        <a:buChar char="•"/>
        <a:defRPr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eaLnBrk="1" hangingPunct="1" indent="-228600" latinLnBrk="0" marL="2194560" rtl="0">
        <a:spcBef>
          <a:spcPts val="370"/>
        </a:spcBef>
        <a:buClr>
          <a:schemeClr val="accent1">
            <a:tint val="60000"/>
          </a:schemeClr>
        </a:buClr>
        <a:buChar char="•"/>
        <a:defRPr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eaLnBrk="1" hangingPunct="1" indent="-228600" latinLnBrk="0" marL="2468880" rtl="0">
        <a:spcBef>
          <a:spcPts val="370"/>
        </a:spcBef>
        <a:buClr>
          <a:schemeClr val="accent2">
            <a:tint val="60000"/>
          </a:schemeClr>
        </a:buClr>
        <a:buChar char="•"/>
        <a:defRPr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latinLnBrk="0" marL="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notesSlides/notesSlide1.xml" Type="http://schemas.openxmlformats.org/officeDocument/2006/relationships/notesSlide"></Relationship></Relationships>
</file>

<file path=ppt/slides/_rels/slide1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4.png" Type="http://schemas.openxmlformats.org/officeDocument/2006/relationships/image"></Relationship></Relationships>
</file>

<file path=ppt/slides/_rels/slide1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2.xml" Type="http://schemas.openxmlformats.org/officeDocument/2006/relationships/notesSlide"></Relationship></Relationships>
</file>

<file path=ppt/slides/_rels/slide1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3.xml" Type="http://schemas.openxmlformats.org/officeDocument/2006/relationships/notesSlide"></Relationship></Relationships>
</file>

<file path=ppt/slides/_rels/slide1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4.xml" Type="http://schemas.openxmlformats.org/officeDocument/2006/relationships/notesSlide"></Relationship><Relationship Id="rId3" Target="../media/image5.png" Type="http://schemas.openxmlformats.org/officeDocument/2006/relationships/image"></Relationship></Relationships>
</file>

<file path=ppt/slides/_rels/slide1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6.png" Type="http://schemas.openxmlformats.org/officeDocument/2006/relationships/image"></Relationship></Relationships>
</file>

<file path=ppt/slides/_rels/slide1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5.xml" Type="http://schemas.openxmlformats.org/officeDocument/2006/relationships/notesSlide"></Relationship></Relationships>
</file>

<file path=ppt/slides/_rels/slide1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6.xml" Type="http://schemas.openxmlformats.org/officeDocument/2006/relationships/notesSlide"></Relationship><Relationship Id="rId3" Target="../media/image7.png" Type="http://schemas.openxmlformats.org/officeDocument/2006/relationships/image"></Relationship></Relationships>
</file>

<file path=ppt/slides/_rels/slide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7.xml" Type="http://schemas.openxmlformats.org/officeDocument/2006/relationships/notesSlide"></Relationship><Relationship Id="rId3" Target="../media/image8.png" Type="http://schemas.openxmlformats.org/officeDocument/2006/relationships/image"></Relationship></Relationships>
</file>

<file path=ppt/slides/_rels/slide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2.png" Type="http://schemas.openxmlformats.org/officeDocument/2006/relationships/image"></Relationship></Relationships>
</file>

<file path=ppt/slides/_rels/slide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3.png" Type="http://schemas.openxmlformats.org/officeDocument/2006/relationships/image"></Relationship></Relationships>
</file>

<file path=ppt/slides/_rels/slide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4.png" Type="http://schemas.openxmlformats.org/officeDocument/2006/relationships/image"></Relationship></Relationships>
</file>

<file path=ppt/slides/_rels/slide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Shape 94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6" name="Shape 9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5759" y="3059323"/>
            <a:ext cx="8141465" cy="121522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tIns="45700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endParaRPr b="1" cap="none" dirty="0" i="0" lang="en-US" smtClean="0" strike="noStrike" sz="3000" u="none">
              <a:uFillTx/>
              <a:latin typeface="Questrial"/>
              <a:ea typeface="Questrial"/>
              <a:cs typeface="Questrial"/>
              <a:sym typeface="Questrial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b="1" cap="none" dirty="0" i="0" lang="en-US" smtClean="0" strike="noStrike" sz="4400" u="none">
                <a:solidFill>
                  <a:schemeClr val="tx1"/>
                </a:solidFill>
                <a:uFillTx/>
                <a:latin typeface="+mj-lt"/>
                <a:ea typeface="Questrial"/>
                <a:cs typeface="Questrial"/>
                <a:sym typeface="Questrial"/>
              </a:rPr>
              <a:t>MAPS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lide Numb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indent="0" lvl="0" marL="0" marR="0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cap="none" i="0" lang="en-US" smtClean="0" strike="noStrike" sz="1000" u="none">
                <a:solidFill>
                  <a:srgbClr val="FEFEFE"/>
                </a:solidFill>
                <a:uFillTx/>
                <a:latin typeface="Questrial"/>
                <a:ea typeface="Questrial"/>
                <a:cs typeface="Questrial"/>
                <a:sym typeface="Questrial"/>
              </a:rPr>
              <a:pPr algn="l" indent="0" lvl="0" marL="0" marR="0" rtl="0">
                <a:spcBef>
                  <a:spcPts val="0"/>
                </a:spcBef>
                <a:buSzPct val="25000"/>
                <a:buNone/>
              </a:pPr>
              <a:t>1</a:t>
            </a:fld>
            <a:endParaRPr b="0" cap="none" i="0" lang="en-US" strike="noStrike" sz="1000" u="none">
              <a:solidFill>
                <a:srgbClr val="FEFEFE"/>
              </a:solidFill>
              <a:uFillTx/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5" name="Shape 9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tIns="45700">
            <a:noAutofit/>
          </a:bodyPr>
          <a:lstStyle/>
          <a:p>
            <a:pPr algn="ctr" indent="0" lvl="0" marL="0" marR="0" rtl="0">
              <a:lnSpc>
                <a:spcPct val="80000"/>
              </a:lnSpc>
              <a:spcBef>
                <a:spcPts val="0"/>
              </a:spcBef>
              <a:buClr>
                <a:srgbClr val="FEFEFE"/>
              </a:buClr>
              <a:buSzPct val="25000"/>
              <a:buFont typeface="Questrial"/>
              <a:buNone/>
            </a:pPr>
            <a:r>
              <a:rPr b="1" cap="none" dirty="0" i="0" lang="en-US" smtClean="0" strike="noStrike" sz="4400" u="none">
                <a:uFillTx/>
                <a:ea typeface="Questrial"/>
                <a:cs typeface="Questrial"/>
                <a:sym typeface="Questrial"/>
              </a:rPr>
              <a:t>IELTS WRITING </a:t>
            </a:r>
            <a:r>
              <a:rPr b="1" cap="none" dirty="0" i="0" lang="en-US" strike="noStrike" sz="4400" u="none">
                <a:uFillTx/>
                <a:ea typeface="Questrial"/>
                <a:cs typeface="Questrial"/>
                <a:sym typeface="Questrial"/>
              </a:rPr>
              <a:t>TASK 1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 spd="slow">
    <p:cut/>
  </p:transition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6304" y="4200911"/>
            <a:ext cx="9144000" cy="2133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47500" lnSpcReduction="20000"/>
          </a:bodyPr>
          <a:lstStyle/>
          <a:p>
            <a:pPr indent="0" lvl="0" marL="0">
              <a:lnSpc>
                <a:spcPct val="170000"/>
              </a:lnSpc>
              <a:buNone/>
            </a:pPr>
            <a:r>
              <a:rPr b="1" dirty="0" lang="en-US" smtClean="0" sz="4400">
                <a:solidFill>
                  <a:srgbClr val="FF0000"/>
                </a:solidFill>
                <a:uFillTx/>
                <a:latin typeface="+mj-lt"/>
              </a:rPr>
              <a:t>In general, the most significant change in the graph is that </a:t>
            </a:r>
            <a:r>
              <a:rPr dirty="0" lang="en-US" smtClean="0" sz="4400">
                <a:uFillTx/>
                <a:latin typeface="+mj-lt"/>
              </a:rPr>
              <a:t>Castellon </a:t>
            </a:r>
            <a:r>
              <a:rPr dirty="0" lang="en-US" smtClean="0" sz="4400">
                <a:uFillTx/>
                <a:latin typeface="+mj-lt"/>
              </a:rPr>
              <a:t>has become a much more modern city, with far more shopping and transport facilities. </a:t>
            </a:r>
            <a:r>
              <a:rPr b="1" dirty="0" lang="en-US" smtClean="0" sz="4400">
                <a:solidFill>
                  <a:srgbClr val="FF0000"/>
                </a:solidFill>
                <a:uFillTx/>
                <a:latin typeface="+mj-lt"/>
              </a:rPr>
              <a:t>One interesting change is that </a:t>
            </a:r>
            <a:r>
              <a:rPr dirty="0" lang="en-US" smtClean="0" sz="4400">
                <a:uFillTx/>
                <a:latin typeface="+mj-lt"/>
              </a:rPr>
              <a:t>a new tram line has been built, to connect the university with the town center. </a:t>
            </a:r>
            <a:endParaRPr dirty="0" lang="en-US" sz="4400">
              <a:uFillTx/>
              <a:latin typeface="+mj-lt"/>
            </a:endParaRPr>
          </a:p>
          <a:p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13104" y="76200"/>
            <a:ext cx="7010400" cy="3988676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10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Shape 10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1" name="Shape 10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2200" y="1371600"/>
            <a:ext cx="8534399" cy="74801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tIns="45700">
            <a:noAutofit/>
          </a:bodyPr>
          <a:lstStyle/>
          <a:p>
            <a:pPr algn="ctr" lvl="0" rtl="0">
              <a:spcBef>
                <a:spcPts val="0"/>
              </a:spcBef>
              <a:buClr>
                <a:srgbClr val="FEFEFE"/>
              </a:buClr>
              <a:buSzPct val="25000"/>
              <a:buFont typeface="Questrial"/>
              <a:buNone/>
            </a:pPr>
            <a:r>
              <a:rPr b="1" dirty="0" lang="en-US" smtClean="0" sz="3200">
                <a:solidFill>
                  <a:srgbClr val="002060"/>
                </a:solidFill>
                <a:uFillTx/>
              </a:rPr>
              <a:t>Verb Tense and Passive Voice</a:t>
            </a:r>
            <a:endParaRPr b="1" dirty="0" lang="en-US" sz="3200">
              <a:solidFill>
                <a:srgbClr val="00206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lide Numb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indent="0" lvl="0" marL="0" marR="0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cap="none" i="0" lang="en-US" smtClean="0" strike="noStrike" sz="1000" u="none">
                <a:solidFill>
                  <a:srgbClr val="FEFEFE"/>
                </a:solidFill>
                <a:uFillTx/>
                <a:latin typeface="Questrial"/>
                <a:ea typeface="Questrial"/>
                <a:cs typeface="Questrial"/>
                <a:sym typeface="Questrial"/>
              </a:rPr>
              <a:pPr algn="l" indent="0" lvl="0" marL="0" marR="0" rtl="0">
                <a:spcBef>
                  <a:spcPts val="0"/>
                </a:spcBef>
                <a:buSzPct val="25000"/>
                <a:buNone/>
              </a:pPr>
              <a:t>11</a:t>
            </a:fld>
            <a:endParaRPr b="0" cap="none" i="0" lang="en-US" strike="noStrike" sz="1000" u="none">
              <a:solidFill>
                <a:srgbClr val="FEFEFE"/>
              </a:solidFill>
              <a:uFillTx/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3" name="Shape 10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798" y="2290887"/>
            <a:ext cx="7867201" cy="49683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b="1" dirty="0" lang="en-US" smtClean="0" sz="2800">
                <a:uFillTx/>
                <a:latin typeface="+mj-lt"/>
                <a:ea typeface="Questrial"/>
                <a:cs typeface="Questrial"/>
                <a:sym typeface="Questrial"/>
              </a:rPr>
              <a:t>Maps comparing 2 </a:t>
            </a:r>
            <a:r>
              <a:rPr b="1" dirty="0" lang="en-US" smtClean="0" sz="2800">
                <a:solidFill>
                  <a:schemeClr val="tx1"/>
                </a:solidFill>
                <a:uFillTx/>
                <a:latin typeface="+mj-lt"/>
                <a:ea typeface="Questrial"/>
                <a:cs typeface="Questrial"/>
                <a:sym typeface="Questrial"/>
              </a:rPr>
              <a:t>periods </a:t>
            </a:r>
            <a:r>
              <a:rPr b="1" dirty="0" lang="en-US" sz="2800">
                <a:solidFill>
                  <a:schemeClr val="tx1"/>
                </a:solidFill>
                <a:uFillTx/>
                <a:latin typeface="+mj-lt"/>
                <a:ea typeface="Questrial"/>
                <a:cs typeface="Questrial"/>
                <a:sym typeface="Questrial"/>
              </a:rPr>
              <a:t>of time in the past </a:t>
            </a:r>
            <a:r>
              <a:rPr b="1" dirty="0" i="1" lang="en-US" sz="2800">
                <a:solidFill>
                  <a:schemeClr val="tx1"/>
                </a:solidFill>
                <a:uFillTx/>
                <a:latin typeface="+mj-lt"/>
                <a:ea typeface="Questrial"/>
                <a:cs typeface="Questrial"/>
                <a:sym typeface="Questrial"/>
              </a:rPr>
              <a:t>(e.g. 1995) </a:t>
            </a:r>
            <a:r>
              <a:rPr b="1" dirty="0" lang="en-US" sz="2800">
                <a:solidFill>
                  <a:schemeClr val="tx1"/>
                </a:solidFill>
                <a:uFillTx/>
                <a:latin typeface="+mj-lt"/>
                <a:ea typeface="Questrial"/>
                <a:cs typeface="Questrial"/>
                <a:sym typeface="Questrial"/>
              </a:rPr>
              <a:t>and now:  </a:t>
            </a:r>
          </a:p>
          <a:p>
            <a:pPr indent="-406400" lvl="0" marL="457200" rtl="0">
              <a:lnSpc>
                <a:spcPct val="90000"/>
              </a:lnSpc>
              <a:spcBef>
                <a:spcPts val="1400"/>
              </a:spcBef>
              <a:buSzPct val="100000"/>
              <a:buFont typeface="Questrial"/>
              <a:buChar char="●"/>
            </a:pPr>
            <a:r>
              <a:rPr dirty="0" lang="en-US" sz="2800">
                <a:solidFill>
                  <a:schemeClr val="tx1"/>
                </a:solidFill>
                <a:uFillTx/>
                <a:latin typeface="+mj-lt"/>
                <a:ea typeface="Questrial"/>
                <a:cs typeface="Questrial"/>
                <a:sym typeface="Questrial"/>
              </a:rPr>
              <a:t>Use the </a:t>
            </a:r>
            <a:r>
              <a:rPr b="1" dirty="0" lang="en-US" sz="2800" u="sng">
                <a:solidFill>
                  <a:schemeClr val="tx1"/>
                </a:solidFill>
                <a:uFillTx/>
                <a:latin typeface="+mj-lt"/>
                <a:ea typeface="Questrial"/>
                <a:cs typeface="Questrial"/>
                <a:sym typeface="Questrial"/>
              </a:rPr>
              <a:t>present perfect passive</a:t>
            </a:r>
            <a:r>
              <a:rPr dirty="0" lang="en-US" sz="2800">
                <a:solidFill>
                  <a:schemeClr val="tx1"/>
                </a:solidFill>
                <a:uFillTx/>
                <a:latin typeface="+mj-lt"/>
                <a:ea typeface="Questrial"/>
                <a:cs typeface="Questrial"/>
                <a:sym typeface="Questrial"/>
              </a:rPr>
              <a:t> to describe the change in the </a:t>
            </a:r>
            <a:r>
              <a:rPr b="1" dirty="0" lang="en-US" sz="2800">
                <a:solidFill>
                  <a:schemeClr val="tx1"/>
                </a:solidFill>
                <a:uFillTx/>
                <a:latin typeface="+mj-lt"/>
                <a:ea typeface="Questrial"/>
                <a:cs typeface="Questrial"/>
                <a:sym typeface="Questrial"/>
              </a:rPr>
              <a:t>present</a:t>
            </a:r>
            <a:r>
              <a:rPr dirty="0" lang="en-US" sz="2800">
                <a:solidFill>
                  <a:schemeClr val="tx1"/>
                </a:solidFill>
                <a:uFillTx/>
                <a:latin typeface="+mj-lt"/>
                <a:ea typeface="Questrial"/>
                <a:cs typeface="Questrial"/>
                <a:sym typeface="Questrial"/>
              </a:rPr>
              <a:t>.</a:t>
            </a:r>
          </a:p>
          <a:p>
            <a:pPr indent="-406400" lvl="0" marL="457200" rtl="0">
              <a:lnSpc>
                <a:spcPct val="90000"/>
              </a:lnSpc>
              <a:spcBef>
                <a:spcPts val="1400"/>
              </a:spcBef>
              <a:buSzPct val="100000"/>
              <a:buFont typeface="Questrial"/>
              <a:buChar char="●"/>
            </a:pPr>
            <a:r>
              <a:rPr dirty="0" lang="en-US" sz="2800">
                <a:solidFill>
                  <a:schemeClr val="tx1"/>
                </a:solidFill>
                <a:uFillTx/>
                <a:latin typeface="+mj-lt"/>
                <a:ea typeface="Questrial"/>
                <a:cs typeface="Questrial"/>
                <a:sym typeface="Questrial"/>
              </a:rPr>
              <a:t>Use the </a:t>
            </a:r>
            <a:r>
              <a:rPr b="1" dirty="0" lang="en-US" sz="2800" u="sng">
                <a:solidFill>
                  <a:schemeClr val="tx1"/>
                </a:solidFill>
                <a:uFillTx/>
                <a:latin typeface="+mj-lt"/>
                <a:ea typeface="Questrial"/>
                <a:cs typeface="Questrial"/>
                <a:sym typeface="Questrial"/>
              </a:rPr>
              <a:t>simple past passive </a:t>
            </a:r>
            <a:r>
              <a:rPr dirty="0" lang="en-US" sz="2800">
                <a:solidFill>
                  <a:schemeClr val="tx1"/>
                </a:solidFill>
                <a:uFillTx/>
                <a:latin typeface="+mj-lt"/>
                <a:ea typeface="Questrial"/>
                <a:cs typeface="Questrial"/>
                <a:sym typeface="Questrial"/>
              </a:rPr>
              <a:t>to illustrate features in the </a:t>
            </a:r>
            <a:r>
              <a:rPr b="1" dirty="0" lang="en-US" sz="2800">
                <a:solidFill>
                  <a:schemeClr val="tx1"/>
                </a:solidFill>
                <a:uFillTx/>
                <a:latin typeface="+mj-lt"/>
                <a:ea typeface="Questrial"/>
                <a:cs typeface="Questrial"/>
                <a:sym typeface="Questrial"/>
              </a:rPr>
              <a:t>past</a:t>
            </a:r>
            <a:r>
              <a:rPr dirty="0" lang="en-US" sz="2800">
                <a:solidFill>
                  <a:schemeClr val="tx1"/>
                </a:solidFill>
                <a:uFillTx/>
                <a:latin typeface="+mj-lt"/>
                <a:ea typeface="Questrial"/>
                <a:cs typeface="Questrial"/>
                <a:sym typeface="Questrial"/>
              </a:rPr>
              <a:t>.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65187" y="0"/>
            <a:ext cx="8923820" cy="1200329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ctr">
              <a:buClr>
                <a:srgbClr val="FEFEFE"/>
              </a:buClr>
              <a:buSzPct val="25000"/>
            </a:pPr>
            <a:r>
              <a:rPr b="1" dirty="0" lang="en-US" smtClean="0" sz="3600">
                <a:solidFill>
                  <a:srgbClr val="C00000"/>
                </a:solidFill>
                <a:uFillTx/>
                <a:latin typeface="+mj-lt"/>
                <a:ea typeface="+mj-ea"/>
                <a:cs typeface="+mj-cs"/>
              </a:rPr>
              <a:t>4. Grammar </a:t>
            </a:r>
            <a:r>
              <a:rPr b="1" dirty="0" lang="en-US" sz="3600">
                <a:solidFill>
                  <a:srgbClr val="C00000"/>
                </a:solidFill>
                <a:uFillTx/>
                <a:latin typeface="+mj-lt"/>
                <a:ea typeface="+mj-ea"/>
                <a:cs typeface="+mj-cs"/>
              </a:rPr>
              <a:t>and Vocabulary for </a:t>
            </a:r>
            <a:endParaRPr b="1" dirty="0" lang="en-US" smtClean="0" sz="3600">
              <a:solidFill>
                <a:srgbClr val="C00000"/>
              </a:solidFill>
              <a:uFillTx/>
              <a:latin typeface="+mj-lt"/>
              <a:ea typeface="+mj-ea"/>
              <a:cs typeface="+mj-cs"/>
            </a:endParaRPr>
          </a:p>
          <a:p>
            <a:pPr algn="ctr">
              <a:buClr>
                <a:srgbClr val="FEFEFE"/>
              </a:buClr>
              <a:buSzPct val="25000"/>
            </a:pPr>
            <a:r>
              <a:rPr b="1" dirty="0" lang="en-US" smtClean="0" sz="3600">
                <a:solidFill>
                  <a:srgbClr val="C00000"/>
                </a:solidFill>
                <a:uFillTx/>
                <a:latin typeface="+mj-lt"/>
                <a:ea typeface="+mj-ea"/>
                <a:cs typeface="+mj-cs"/>
              </a:rPr>
              <a:t>Describing </a:t>
            </a:r>
            <a:r>
              <a:rPr b="1" dirty="0" lang="en-US" sz="3600">
                <a:solidFill>
                  <a:srgbClr val="C00000"/>
                </a:solidFill>
                <a:uFillTx/>
                <a:latin typeface="+mj-lt"/>
                <a:ea typeface="+mj-ea"/>
                <a:cs typeface="+mj-cs"/>
              </a:rPr>
              <a:t>Maps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 spd="slow">
    <p:cut/>
  </p:transition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Shape 10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1" name="Shape 10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2200" y="1371600"/>
            <a:ext cx="8534399" cy="74801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tIns="45700">
            <a:noAutofit/>
          </a:bodyPr>
          <a:lstStyle/>
          <a:p>
            <a:pPr algn="ctr" lvl="0" rtl="0">
              <a:spcBef>
                <a:spcPts val="0"/>
              </a:spcBef>
              <a:buClr>
                <a:srgbClr val="FEFEFE"/>
              </a:buClr>
              <a:buSzPct val="25000"/>
              <a:buFont typeface="Questrial"/>
              <a:buNone/>
            </a:pPr>
            <a:r>
              <a:rPr b="1" dirty="0" lang="en-US" smtClean="0" sz="3200">
                <a:solidFill>
                  <a:srgbClr val="002060"/>
                </a:solidFill>
                <a:uFillTx/>
              </a:rPr>
              <a:t>Verb Tense and Passive Voice</a:t>
            </a:r>
            <a:endParaRPr b="1" dirty="0" lang="en-US" sz="3200">
              <a:solidFill>
                <a:srgbClr val="00206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lide Numb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indent="0" lvl="0" marL="0" marR="0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cap="none" i="0" lang="en-US" smtClean="0" strike="noStrike" sz="1000" u="none">
                <a:solidFill>
                  <a:srgbClr val="FEFEFE"/>
                </a:solidFill>
                <a:uFillTx/>
                <a:latin typeface="Questrial"/>
                <a:ea typeface="Questrial"/>
                <a:cs typeface="Questrial"/>
                <a:sym typeface="Questrial"/>
              </a:rPr>
              <a:pPr algn="l" indent="0" lvl="0" marL="0" marR="0" rtl="0">
                <a:spcBef>
                  <a:spcPts val="0"/>
                </a:spcBef>
                <a:buSzPct val="25000"/>
                <a:buNone/>
              </a:pPr>
              <a:t>12</a:t>
            </a:fld>
            <a:endParaRPr b="0" cap="none" i="0" lang="en-US" strike="noStrike" sz="1000" u="none">
              <a:solidFill>
                <a:srgbClr val="FEFEFE"/>
              </a:solidFill>
              <a:uFillTx/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3" name="Shape 10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798" y="2290887"/>
            <a:ext cx="7867201" cy="49683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tIns="91425">
            <a:noAutofit/>
          </a:bodyPr>
          <a:lstStyle/>
          <a:p>
            <a:pPr lvl="0"/>
            <a:r>
              <a:rPr b="1" dirty="0" lang="en-US" smtClean="0" sz="2800">
                <a:uFillTx/>
                <a:latin typeface="+mj-lt"/>
                <a:ea typeface="Questrial"/>
                <a:cs typeface="Questrial"/>
                <a:sym typeface="Questrial"/>
              </a:rPr>
              <a:t>Maps comparing </a:t>
            </a:r>
            <a:r>
              <a:rPr b="1" dirty="0" lang="en-US" smtClean="0" sz="2800">
                <a:uFillTx/>
              </a:rPr>
              <a:t>two </a:t>
            </a:r>
            <a:r>
              <a:rPr b="1" dirty="0" lang="en-US" sz="2800">
                <a:uFillTx/>
              </a:rPr>
              <a:t>periods of time in the past </a:t>
            </a:r>
            <a:r>
              <a:rPr b="1" dirty="0" i="1" lang="en-US" sz="2800">
                <a:uFillTx/>
              </a:rPr>
              <a:t>(e.g. 1990 and 2005):  </a:t>
            </a:r>
          </a:p>
          <a:p>
            <a:pPr indent="-457200" lvl="0" marL="508000">
              <a:spcBef>
                <a:spcPts val="1400"/>
              </a:spcBef>
              <a:buClr>
                <a:srgbClr val="000000"/>
              </a:buClr>
              <a:buSzPct val="100000"/>
              <a:buFont charset="0" panose="020B0604020202020204" pitchFamily="34" typeface="Arial"/>
              <a:buChar char="•"/>
            </a:pPr>
            <a:r>
              <a:rPr dirty="0" lang="en-US" sz="2800">
                <a:uFillTx/>
              </a:rPr>
              <a:t>Use the </a:t>
            </a:r>
            <a:r>
              <a:rPr b="1" dirty="0" lang="en-US" sz="2800" u="sng">
                <a:uFillTx/>
              </a:rPr>
              <a:t>simple past passive</a:t>
            </a:r>
            <a:r>
              <a:rPr dirty="0" lang="en-US" sz="2800">
                <a:uFillTx/>
              </a:rPr>
              <a:t> to describe the change in 2005.</a:t>
            </a:r>
          </a:p>
          <a:p>
            <a:pPr indent="-457200" lvl="0" marL="508000">
              <a:spcBef>
                <a:spcPts val="1400"/>
              </a:spcBef>
              <a:buClr>
                <a:srgbClr val="000000"/>
              </a:buClr>
              <a:buSzPct val="100000"/>
              <a:buFont charset="0" panose="020B0604020202020204" pitchFamily="34" typeface="Arial"/>
              <a:buChar char="•"/>
            </a:pPr>
            <a:r>
              <a:rPr dirty="0" lang="en-US" sz="2800">
                <a:uFillTx/>
              </a:rPr>
              <a:t>Use the </a:t>
            </a:r>
            <a:r>
              <a:rPr b="1" dirty="0" lang="en-US" sz="2800" u="sng">
                <a:uFillTx/>
              </a:rPr>
              <a:t>past perfect passive </a:t>
            </a:r>
            <a:r>
              <a:rPr dirty="0" lang="en-US" sz="2800">
                <a:uFillTx/>
              </a:rPr>
              <a:t>to illustrate the features in 1990. </a:t>
            </a:r>
          </a:p>
          <a:p>
            <a:pPr lvl="0">
              <a:spcBef>
                <a:spcPts val="0"/>
              </a:spcBef>
              <a:buNone/>
            </a:pPr>
            <a:endParaRPr dirty="0" lang="en-US" sz="2800">
              <a:uFillTx/>
            </a:endParaRP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endParaRPr dirty="0" lang="en-US" sz="2800">
              <a:solidFill>
                <a:schemeClr val="tx1"/>
              </a:solidFill>
              <a:uFillTx/>
              <a:latin typeface="+mj-lt"/>
              <a:ea typeface="Questrial"/>
              <a:cs typeface="Questrial"/>
              <a:sym typeface="Quest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65187" y="0"/>
            <a:ext cx="8923820" cy="1200329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ctr">
              <a:buClr>
                <a:srgbClr val="FEFEFE"/>
              </a:buClr>
              <a:buSzPct val="25000"/>
            </a:pPr>
            <a:r>
              <a:rPr b="1" dirty="0" lang="en-US" smtClean="0" sz="3600">
                <a:solidFill>
                  <a:srgbClr val="C00000"/>
                </a:solidFill>
                <a:uFillTx/>
                <a:latin typeface="+mj-lt"/>
                <a:ea typeface="+mj-ea"/>
                <a:cs typeface="+mj-cs"/>
              </a:rPr>
              <a:t>4. Grammar </a:t>
            </a:r>
            <a:r>
              <a:rPr b="1" dirty="0" lang="en-US" sz="3600">
                <a:solidFill>
                  <a:srgbClr val="C00000"/>
                </a:solidFill>
                <a:uFillTx/>
                <a:latin typeface="+mj-lt"/>
                <a:ea typeface="+mj-ea"/>
                <a:cs typeface="+mj-cs"/>
              </a:rPr>
              <a:t>and Vocabulary for </a:t>
            </a:r>
            <a:endParaRPr b="1" dirty="0" lang="en-US" smtClean="0" sz="3600">
              <a:solidFill>
                <a:srgbClr val="C00000"/>
              </a:solidFill>
              <a:uFillTx/>
              <a:latin typeface="+mj-lt"/>
              <a:ea typeface="+mj-ea"/>
              <a:cs typeface="+mj-cs"/>
            </a:endParaRPr>
          </a:p>
          <a:p>
            <a:pPr algn="ctr">
              <a:buClr>
                <a:srgbClr val="FEFEFE"/>
              </a:buClr>
              <a:buSzPct val="25000"/>
            </a:pPr>
            <a:r>
              <a:rPr b="1" dirty="0" lang="en-US" smtClean="0" sz="3600">
                <a:solidFill>
                  <a:srgbClr val="C00000"/>
                </a:solidFill>
                <a:uFillTx/>
                <a:latin typeface="+mj-lt"/>
                <a:ea typeface="+mj-ea"/>
                <a:cs typeface="+mj-cs"/>
              </a:rPr>
              <a:t>Describing </a:t>
            </a:r>
            <a:r>
              <a:rPr b="1" dirty="0" lang="en-US" sz="3600">
                <a:solidFill>
                  <a:srgbClr val="C00000"/>
                </a:solidFill>
                <a:uFillTx/>
                <a:latin typeface="+mj-lt"/>
                <a:ea typeface="+mj-ea"/>
                <a:cs typeface="+mj-cs"/>
              </a:rPr>
              <a:t>Maps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 spd="slow">
    <p:cut/>
  </p:transition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lide Numb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13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5234" y="1257300"/>
            <a:ext cx="8921496" cy="5410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2500" lnSpcReduction="20000"/>
          </a:bodyPr>
          <a:lstStyle/>
          <a:p>
            <a:pPr algn="ctr" indent="0" marL="0">
              <a:buNone/>
            </a:pPr>
            <a:r>
              <a:rPr b="1" dirty="0" lang="en-US" smtClean="0" sz="3300">
                <a:solidFill>
                  <a:srgbClr val="002060"/>
                </a:solidFill>
                <a:uFillTx/>
              </a:rPr>
              <a:t>Describing Major Changes</a:t>
            </a:r>
          </a:p>
          <a:p>
            <a:r>
              <a:rPr dirty="0" lang="en-US" smtClean="0">
                <a:uFillTx/>
              </a:rPr>
              <a:t>The </a:t>
            </a:r>
            <a:r>
              <a:rPr dirty="0" lang="en-US">
                <a:uFillTx/>
              </a:rPr>
              <a:t>town has become </a:t>
            </a:r>
            <a:r>
              <a:rPr b="1" dirty="0" i="1" lang="en-US" smtClean="0">
                <a:uFillTx/>
              </a:rPr>
              <a:t>more/less </a:t>
            </a:r>
            <a:r>
              <a:rPr b="1" dirty="0" i="1" lang="en-US">
                <a:uFillTx/>
              </a:rPr>
              <a:t>residential </a:t>
            </a:r>
            <a:r>
              <a:rPr dirty="0" lang="en-US">
                <a:uFillTx/>
              </a:rPr>
              <a:t>in the year…compared to ….</a:t>
            </a:r>
          </a:p>
          <a:p>
            <a:r>
              <a:rPr dirty="0" lang="en-US" smtClean="0">
                <a:uFillTx/>
              </a:rPr>
              <a:t>Some </a:t>
            </a:r>
            <a:r>
              <a:rPr dirty="0" lang="en-US">
                <a:uFillTx/>
              </a:rPr>
              <a:t>of the changes are negligible but </a:t>
            </a:r>
            <a:r>
              <a:rPr b="1" dirty="0" i="1" lang="en-US">
                <a:uFillTx/>
              </a:rPr>
              <a:t>……(a change)… is dramatic </a:t>
            </a:r>
            <a:r>
              <a:rPr dirty="0" lang="en-US">
                <a:uFillTx/>
              </a:rPr>
              <a:t>over these years.</a:t>
            </a:r>
          </a:p>
          <a:p>
            <a:r>
              <a:rPr dirty="0" lang="en-US" smtClean="0">
                <a:uFillTx/>
              </a:rPr>
              <a:t> </a:t>
            </a:r>
            <a:r>
              <a:rPr dirty="0" lang="en-US">
                <a:uFillTx/>
              </a:rPr>
              <a:t>(Place A) </a:t>
            </a:r>
            <a:r>
              <a:rPr b="1" dirty="0" i="1" lang="en-US">
                <a:uFillTx/>
              </a:rPr>
              <a:t>experienced a number of noticeable changes</a:t>
            </a:r>
            <a:r>
              <a:rPr dirty="0" lang="en-US">
                <a:uFillTx/>
              </a:rPr>
              <a:t>. The greatest is that….</a:t>
            </a:r>
          </a:p>
          <a:p>
            <a:r>
              <a:rPr b="1" dirty="0" i="1" lang="en-US" smtClean="0">
                <a:uFillTx/>
              </a:rPr>
              <a:t>The </a:t>
            </a:r>
            <a:r>
              <a:rPr b="1" dirty="0" i="1" lang="en-US">
                <a:uFillTx/>
              </a:rPr>
              <a:t>most noticeable difference </a:t>
            </a:r>
            <a:r>
              <a:rPr dirty="0" lang="en-US">
                <a:uFillTx/>
              </a:rPr>
              <a:t>between place A and B is …X…</a:t>
            </a:r>
          </a:p>
          <a:p>
            <a:r>
              <a:rPr b="1" dirty="0" i="1" lang="en-US" smtClean="0">
                <a:uFillTx/>
              </a:rPr>
              <a:t>The </a:t>
            </a:r>
            <a:r>
              <a:rPr b="1" dirty="0" i="1" lang="en-US">
                <a:uFillTx/>
              </a:rPr>
              <a:t>biggest change occurred </a:t>
            </a:r>
            <a:r>
              <a:rPr dirty="0" lang="en-US">
                <a:uFillTx/>
              </a:rPr>
              <a:t>to the north of (place A).</a:t>
            </a:r>
          </a:p>
          <a:p>
            <a:r>
              <a:rPr dirty="0" lang="en-US" smtClean="0">
                <a:uFillTx/>
              </a:rPr>
              <a:t>…</a:t>
            </a:r>
            <a:r>
              <a:rPr dirty="0" lang="en-US">
                <a:uFillTx/>
              </a:rPr>
              <a:t>X…</a:t>
            </a:r>
            <a:r>
              <a:rPr b="1" dirty="0" i="1" lang="en-US">
                <a:uFillTx/>
              </a:rPr>
              <a:t>has experienced a transformation </a:t>
            </a:r>
            <a:r>
              <a:rPr dirty="0" lang="en-US">
                <a:uFillTx/>
              </a:rPr>
              <a:t>since more ….X… is constructed in the area.</a:t>
            </a:r>
          </a:p>
          <a:p>
            <a:r>
              <a:rPr dirty="0" lang="en-US" smtClean="0">
                <a:uFillTx/>
              </a:rPr>
              <a:t>(</a:t>
            </a:r>
            <a:r>
              <a:rPr dirty="0" lang="en-US">
                <a:uFillTx/>
              </a:rPr>
              <a:t>Place A) </a:t>
            </a:r>
            <a:r>
              <a:rPr b="1" dirty="0" i="1" lang="en-US">
                <a:uFillTx/>
              </a:rPr>
              <a:t>has undergone considerable changes </a:t>
            </a:r>
            <a:r>
              <a:rPr dirty="0" lang="en-US">
                <a:uFillTx/>
              </a:rPr>
              <a:t>in ….X…. and ….Y….</a:t>
            </a:r>
          </a:p>
          <a:p>
            <a:r>
              <a:rPr dirty="0" lang="en-US" smtClean="0">
                <a:uFillTx/>
              </a:rPr>
              <a:t>The </a:t>
            </a:r>
            <a:r>
              <a:rPr dirty="0" lang="en-US">
                <a:uFillTx/>
              </a:rPr>
              <a:t>(place A) was a </a:t>
            </a:r>
            <a:r>
              <a:rPr b="1" dirty="0" i="1" lang="en-US">
                <a:uFillTx/>
              </a:rPr>
              <a:t>much greener residential area </a:t>
            </a:r>
            <a:r>
              <a:rPr dirty="0" lang="en-US">
                <a:uFillTx/>
              </a:rPr>
              <a:t>with a large number of trees and </a:t>
            </a:r>
            <a:r>
              <a:rPr dirty="0" lang="en-US" smtClean="0">
                <a:uFillTx/>
              </a:rPr>
              <a:t>individual houses</a:t>
            </a:r>
            <a:r>
              <a:rPr dirty="0" lang="en-US">
                <a:uFillTx/>
              </a:rPr>
              <a:t>.</a:t>
            </a:r>
          </a:p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65187" y="0"/>
            <a:ext cx="8923820" cy="1200329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ctr">
              <a:buClr>
                <a:srgbClr val="FEFEFE"/>
              </a:buClr>
              <a:buSzPct val="25000"/>
            </a:pPr>
            <a:r>
              <a:rPr b="1" dirty="0" lang="en-US" smtClean="0" sz="3600">
                <a:solidFill>
                  <a:srgbClr val="C00000"/>
                </a:solidFill>
                <a:uFillTx/>
                <a:latin typeface="+mj-lt"/>
                <a:ea typeface="+mj-ea"/>
                <a:cs typeface="+mj-cs"/>
              </a:rPr>
              <a:t>4. Grammar </a:t>
            </a:r>
            <a:r>
              <a:rPr b="1" dirty="0" lang="en-US" sz="3600">
                <a:solidFill>
                  <a:srgbClr val="C00000"/>
                </a:solidFill>
                <a:uFillTx/>
                <a:latin typeface="+mj-lt"/>
                <a:ea typeface="+mj-ea"/>
                <a:cs typeface="+mj-cs"/>
              </a:rPr>
              <a:t>and Vocabulary for </a:t>
            </a:r>
            <a:endParaRPr b="1" dirty="0" lang="en-US" smtClean="0" sz="3600">
              <a:solidFill>
                <a:srgbClr val="C00000"/>
              </a:solidFill>
              <a:uFillTx/>
              <a:latin typeface="+mj-lt"/>
              <a:ea typeface="+mj-ea"/>
              <a:cs typeface="+mj-cs"/>
            </a:endParaRPr>
          </a:p>
          <a:p>
            <a:pPr algn="ctr">
              <a:buClr>
                <a:srgbClr val="FEFEFE"/>
              </a:buClr>
              <a:buSzPct val="25000"/>
            </a:pPr>
            <a:r>
              <a:rPr b="1" dirty="0" lang="en-US" smtClean="0" sz="3600">
                <a:solidFill>
                  <a:srgbClr val="C00000"/>
                </a:solidFill>
                <a:uFillTx/>
                <a:latin typeface="+mj-lt"/>
                <a:ea typeface="+mj-ea"/>
                <a:cs typeface="+mj-cs"/>
              </a:rPr>
              <a:t>Describing </a:t>
            </a:r>
            <a:r>
              <a:rPr b="1" dirty="0" lang="en-US" sz="3600">
                <a:solidFill>
                  <a:srgbClr val="C00000"/>
                </a:solidFill>
                <a:uFillTx/>
                <a:latin typeface="+mj-lt"/>
                <a:ea typeface="+mj-ea"/>
                <a:cs typeface="+mj-cs"/>
              </a:rPr>
              <a:t>Maps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Shape 10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lide Numb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indent="0" lvl="0" marL="0" marR="0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cap="none" i="0" lang="en-US" smtClean="0" strike="noStrike" sz="1000" u="none">
                <a:solidFill>
                  <a:srgbClr val="FEFEFE"/>
                </a:solidFill>
                <a:uFillTx/>
                <a:latin typeface="Questrial"/>
                <a:ea typeface="Questrial"/>
                <a:cs typeface="Questrial"/>
                <a:sym typeface="Questrial"/>
              </a:rPr>
              <a:pPr algn="l" indent="0" lvl="0" marL="0" marR="0" rtl="0">
                <a:spcBef>
                  <a:spcPts val="0"/>
                </a:spcBef>
                <a:buSzPct val="25000"/>
                <a:buNone/>
              </a:pPr>
              <a:t>14</a:t>
            </a:fld>
            <a:endParaRPr b="0" cap="none" i="0" lang="en-US" strike="noStrike" sz="1000" u="none">
              <a:solidFill>
                <a:srgbClr val="FEFEFE"/>
              </a:solidFill>
              <a:uFillTx/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65187" y="0"/>
            <a:ext cx="8923820" cy="1200329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ctr">
              <a:buClr>
                <a:srgbClr val="FEFEFE"/>
              </a:buClr>
              <a:buSzPct val="25000"/>
            </a:pPr>
            <a:r>
              <a:rPr b="1" dirty="0" lang="en-US" smtClean="0" sz="3600">
                <a:solidFill>
                  <a:srgbClr val="C00000"/>
                </a:solidFill>
                <a:uFillTx/>
                <a:latin typeface="+mj-lt"/>
                <a:ea typeface="+mj-ea"/>
                <a:cs typeface="+mj-cs"/>
              </a:rPr>
              <a:t>4. Grammar </a:t>
            </a:r>
            <a:r>
              <a:rPr b="1" dirty="0" lang="en-US" sz="3600">
                <a:solidFill>
                  <a:srgbClr val="C00000"/>
                </a:solidFill>
                <a:uFillTx/>
                <a:latin typeface="+mj-lt"/>
                <a:ea typeface="+mj-ea"/>
                <a:cs typeface="+mj-cs"/>
              </a:rPr>
              <a:t>and Vocabulary for </a:t>
            </a:r>
            <a:endParaRPr b="1" dirty="0" lang="en-US" smtClean="0" sz="3600">
              <a:solidFill>
                <a:srgbClr val="C00000"/>
              </a:solidFill>
              <a:uFillTx/>
              <a:latin typeface="+mj-lt"/>
              <a:ea typeface="+mj-ea"/>
              <a:cs typeface="+mj-cs"/>
            </a:endParaRPr>
          </a:p>
          <a:p>
            <a:pPr algn="ctr">
              <a:buClr>
                <a:srgbClr val="FEFEFE"/>
              </a:buClr>
              <a:buSzPct val="25000"/>
            </a:pPr>
            <a:r>
              <a:rPr b="1" dirty="0" lang="en-US" smtClean="0" sz="3600">
                <a:solidFill>
                  <a:srgbClr val="C00000"/>
                </a:solidFill>
                <a:uFillTx/>
                <a:latin typeface="+mj-lt"/>
                <a:ea typeface="+mj-ea"/>
                <a:cs typeface="+mj-cs"/>
              </a:rPr>
              <a:t>Describing </a:t>
            </a:r>
            <a:r>
              <a:rPr b="1" dirty="0" lang="en-US" sz="3600">
                <a:solidFill>
                  <a:srgbClr val="C00000"/>
                </a:solidFill>
                <a:uFillTx/>
                <a:latin typeface="+mj-lt"/>
                <a:ea typeface="+mj-ea"/>
                <a:cs typeface="+mj-cs"/>
              </a:rPr>
              <a:t>Maps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901142"/>
            <a:ext cx="9144000" cy="3055716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 spd="slow">
    <p:cut/>
  </p:transition>
</p:sld>
</file>

<file path=ppt/slides/slide1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lide Numb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15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295400"/>
            <a:ext cx="8305800" cy="5181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2500" lnSpcReduction="10000"/>
          </a:bodyPr>
          <a:lstStyle/>
          <a:p>
            <a:pPr algn="ctr" indent="0" marL="0">
              <a:buNone/>
            </a:pPr>
            <a:r>
              <a:rPr b="1" dirty="0" lang="en-US" smtClean="0" sz="3300">
                <a:solidFill>
                  <a:srgbClr val="002060"/>
                </a:solidFill>
                <a:uFillTx/>
              </a:rPr>
              <a:t>Examples:</a:t>
            </a:r>
          </a:p>
          <a:p>
            <a:r>
              <a:rPr dirty="0" lang="en-US" smtClean="0">
                <a:uFillTx/>
              </a:rPr>
              <a:t>The offices </a:t>
            </a:r>
            <a:r>
              <a:rPr b="1" dirty="0" lang="en-US" smtClean="0">
                <a:uFillTx/>
              </a:rPr>
              <a:t>were demolished </a:t>
            </a:r>
            <a:r>
              <a:rPr dirty="0" lang="en-US" smtClean="0">
                <a:uFillTx/>
              </a:rPr>
              <a:t>and the surrounding area </a:t>
            </a:r>
            <a:r>
              <a:rPr b="1" dirty="0" lang="en-US" smtClean="0">
                <a:uFillTx/>
              </a:rPr>
              <a:t>was redeveloped with </a:t>
            </a:r>
            <a:r>
              <a:rPr dirty="0" lang="en-US" smtClean="0">
                <a:uFillTx/>
              </a:rPr>
              <a:t>a new leisure center </a:t>
            </a:r>
            <a:r>
              <a:rPr b="1" dirty="0" lang="en-US" smtClean="0">
                <a:uFillTx/>
              </a:rPr>
              <a:t>opening up</a:t>
            </a:r>
            <a:r>
              <a:rPr dirty="0" lang="en-US" smtClean="0">
                <a:uFillTx/>
              </a:rPr>
              <a:t>.</a:t>
            </a:r>
          </a:p>
          <a:p>
            <a:r>
              <a:rPr dirty="0" lang="en-US" smtClean="0">
                <a:uFillTx/>
              </a:rPr>
              <a:t>The shopping center </a:t>
            </a:r>
            <a:r>
              <a:rPr b="1" dirty="0" lang="en-US" smtClean="0">
                <a:uFillTx/>
              </a:rPr>
              <a:t>was extended </a:t>
            </a:r>
            <a:r>
              <a:rPr dirty="0" lang="en-US" smtClean="0">
                <a:uFillTx/>
              </a:rPr>
              <a:t>and the parking area </a:t>
            </a:r>
            <a:r>
              <a:rPr b="1" dirty="0" lang="en-US" smtClean="0">
                <a:uFillTx/>
              </a:rPr>
              <a:t>was enlarged </a:t>
            </a:r>
            <a:r>
              <a:rPr dirty="0" lang="en-US" smtClean="0">
                <a:uFillTx/>
              </a:rPr>
              <a:t>to accommodate more cars.</a:t>
            </a:r>
          </a:p>
          <a:p>
            <a:r>
              <a:rPr dirty="0" lang="en-US" smtClean="0">
                <a:uFillTx/>
              </a:rPr>
              <a:t>The tree </a:t>
            </a:r>
            <a:r>
              <a:rPr b="1" dirty="0" lang="en-US" smtClean="0">
                <a:uFillTx/>
              </a:rPr>
              <a:t>were cut down</a:t>
            </a:r>
            <a:r>
              <a:rPr dirty="0" lang="en-US" smtClean="0">
                <a:uFillTx/>
              </a:rPr>
              <a:t> and a new office block </a:t>
            </a:r>
            <a:r>
              <a:rPr b="1" dirty="0" lang="en-US" smtClean="0">
                <a:uFillTx/>
              </a:rPr>
              <a:t>was erected.</a:t>
            </a:r>
          </a:p>
          <a:p>
            <a:r>
              <a:rPr dirty="0" lang="en-US" smtClean="0">
                <a:uFillTx/>
              </a:rPr>
              <a:t>A railway </a:t>
            </a:r>
            <a:r>
              <a:rPr b="1" dirty="0" lang="en-US" smtClean="0">
                <a:uFillTx/>
              </a:rPr>
              <a:t>was constructed </a:t>
            </a:r>
            <a:r>
              <a:rPr dirty="0" lang="en-US" smtClean="0">
                <a:uFillTx/>
              </a:rPr>
              <a:t>with the </a:t>
            </a:r>
            <a:r>
              <a:rPr b="1" dirty="0" lang="en-US" smtClean="0">
                <a:uFillTx/>
              </a:rPr>
              <a:t>introduction</a:t>
            </a:r>
            <a:r>
              <a:rPr dirty="0" lang="en-US" smtClean="0">
                <a:uFillTx/>
              </a:rPr>
              <a:t> of a new train station.</a:t>
            </a:r>
          </a:p>
          <a:p>
            <a:r>
              <a:rPr dirty="0" lang="en-US" smtClean="0">
                <a:uFillTx/>
              </a:rPr>
              <a:t>The industrial area </a:t>
            </a:r>
            <a:r>
              <a:rPr b="1" dirty="0" lang="en-US" smtClean="0">
                <a:uFillTx/>
              </a:rPr>
              <a:t>was modernized</a:t>
            </a:r>
            <a:r>
              <a:rPr dirty="0" lang="en-US" smtClean="0">
                <a:uFillTx/>
              </a:rPr>
              <a:t> and </a:t>
            </a:r>
            <a:r>
              <a:rPr b="1" dirty="0" lang="en-US" smtClean="0">
                <a:uFillTx/>
              </a:rPr>
              <a:t>made bigger</a:t>
            </a:r>
            <a:r>
              <a:rPr dirty="0" lang="en-US" smtClean="0">
                <a:uFillTx/>
              </a:rPr>
              <a:t> with lots of new factories </a:t>
            </a:r>
            <a:r>
              <a:rPr b="1" dirty="0" lang="en-US" smtClean="0">
                <a:uFillTx/>
              </a:rPr>
              <a:t>being built</a:t>
            </a:r>
            <a:r>
              <a:rPr dirty="0" lang="en-US" smtClean="0">
                <a:uFillTx/>
              </a:rPr>
              <a:t>.</a:t>
            </a:r>
          </a:p>
          <a:p>
            <a:r>
              <a:rPr dirty="0" lang="en-US" smtClean="0">
                <a:uFillTx/>
              </a:rPr>
              <a:t>The local government had the sports facilities </a:t>
            </a:r>
            <a:r>
              <a:rPr b="1" dirty="0" lang="en-US" smtClean="0">
                <a:uFillTx/>
              </a:rPr>
              <a:t>renovated</a:t>
            </a:r>
            <a:r>
              <a:rPr dirty="0" lang="en-US" smtClean="0">
                <a:uFillTx/>
              </a:rPr>
              <a:t> and the small park </a:t>
            </a:r>
            <a:r>
              <a:rPr b="1" dirty="0" lang="en-US" smtClean="0">
                <a:uFillTx/>
              </a:rPr>
              <a:t>was made into</a:t>
            </a:r>
            <a:r>
              <a:rPr dirty="0" lang="en-US" smtClean="0">
                <a:uFillTx/>
              </a:rPr>
              <a:t> a children’s playground.</a:t>
            </a:r>
          </a:p>
          <a:p>
            <a:r>
              <a:rPr dirty="0" lang="en-US" smtClean="0">
                <a:uFillTx/>
              </a:rPr>
              <a:t>The park </a:t>
            </a:r>
            <a:r>
              <a:rPr b="1" dirty="0" lang="en-US" smtClean="0">
                <a:uFillTx/>
              </a:rPr>
              <a:t>was replaced with </a:t>
            </a:r>
            <a:r>
              <a:rPr dirty="0" lang="en-US" smtClean="0">
                <a:uFillTx/>
              </a:rPr>
              <a:t>a new housing complex.</a:t>
            </a:r>
          </a:p>
          <a:p>
            <a:endParaRPr dirty="0" lang="en-US" smtClean="0">
              <a:uFillTx/>
            </a:endParaRPr>
          </a:p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65187" y="0"/>
            <a:ext cx="8923820" cy="1200329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ctr">
              <a:buClr>
                <a:srgbClr val="FEFEFE"/>
              </a:buClr>
              <a:buSzPct val="25000"/>
            </a:pPr>
            <a:r>
              <a:rPr b="1" dirty="0" lang="en-US" smtClean="0" sz="3600">
                <a:solidFill>
                  <a:srgbClr val="C00000"/>
                </a:solidFill>
                <a:uFillTx/>
                <a:latin typeface="+mj-lt"/>
                <a:ea typeface="+mj-ea"/>
                <a:cs typeface="+mj-cs"/>
              </a:rPr>
              <a:t>4. Grammar </a:t>
            </a:r>
            <a:r>
              <a:rPr b="1" dirty="0" lang="en-US" sz="3600">
                <a:solidFill>
                  <a:srgbClr val="C00000"/>
                </a:solidFill>
                <a:uFillTx/>
                <a:latin typeface="+mj-lt"/>
                <a:ea typeface="+mj-ea"/>
                <a:cs typeface="+mj-cs"/>
              </a:rPr>
              <a:t>and Vocabulary for </a:t>
            </a:r>
            <a:endParaRPr b="1" dirty="0" lang="en-US" smtClean="0" sz="3600">
              <a:solidFill>
                <a:srgbClr val="C00000"/>
              </a:solidFill>
              <a:uFillTx/>
              <a:latin typeface="+mj-lt"/>
              <a:ea typeface="+mj-ea"/>
              <a:cs typeface="+mj-cs"/>
            </a:endParaRPr>
          </a:p>
          <a:p>
            <a:pPr algn="ctr">
              <a:buClr>
                <a:srgbClr val="FEFEFE"/>
              </a:buClr>
              <a:buSzPct val="25000"/>
            </a:pPr>
            <a:r>
              <a:rPr b="1" dirty="0" lang="en-US" smtClean="0" sz="3600">
                <a:solidFill>
                  <a:srgbClr val="C00000"/>
                </a:solidFill>
                <a:uFillTx/>
                <a:latin typeface="+mj-lt"/>
                <a:ea typeface="+mj-ea"/>
                <a:cs typeface="+mj-cs"/>
              </a:rPr>
              <a:t>Describing </a:t>
            </a:r>
            <a:r>
              <a:rPr b="1" dirty="0" lang="en-US" sz="3600">
                <a:solidFill>
                  <a:srgbClr val="C00000"/>
                </a:solidFill>
                <a:uFillTx/>
                <a:latin typeface="+mj-lt"/>
                <a:ea typeface="+mj-ea"/>
                <a:cs typeface="+mj-cs"/>
              </a:rPr>
              <a:t>Maps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lide Numb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16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8305800" cy="5181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algn="ctr" indent="0" marL="0">
              <a:buNone/>
            </a:pPr>
            <a:r>
              <a:rPr b="1" dirty="0" lang="en-US" smtClean="0" sz="3300">
                <a:solidFill>
                  <a:srgbClr val="002060"/>
                </a:solidFill>
                <a:uFillTx/>
              </a:rPr>
              <a:t>Vocabulary for Showing Location</a:t>
            </a:r>
          </a:p>
          <a:p>
            <a:endParaRPr dirty="0" lang="en-US" smtClean="0">
              <a:uFillTx/>
            </a:endParaRPr>
          </a:p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65187" y="0"/>
            <a:ext cx="8923820" cy="1200329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ctr">
              <a:buClr>
                <a:srgbClr val="FEFEFE"/>
              </a:buClr>
              <a:buSzPct val="25000"/>
            </a:pPr>
            <a:r>
              <a:rPr b="1" dirty="0" lang="en-US" smtClean="0" sz="3600">
                <a:solidFill>
                  <a:srgbClr val="C00000"/>
                </a:solidFill>
                <a:uFillTx/>
                <a:latin typeface="+mj-lt"/>
                <a:ea typeface="+mj-ea"/>
                <a:cs typeface="+mj-cs"/>
              </a:rPr>
              <a:t>4. Grammar </a:t>
            </a:r>
            <a:r>
              <a:rPr b="1" dirty="0" lang="en-US" sz="3600">
                <a:solidFill>
                  <a:srgbClr val="C00000"/>
                </a:solidFill>
                <a:uFillTx/>
                <a:latin typeface="+mj-lt"/>
                <a:ea typeface="+mj-ea"/>
                <a:cs typeface="+mj-cs"/>
              </a:rPr>
              <a:t>and Vocabulary for </a:t>
            </a:r>
            <a:endParaRPr b="1" dirty="0" lang="en-US" smtClean="0" sz="3600">
              <a:solidFill>
                <a:srgbClr val="C00000"/>
              </a:solidFill>
              <a:uFillTx/>
              <a:latin typeface="+mj-lt"/>
              <a:ea typeface="+mj-ea"/>
              <a:cs typeface="+mj-cs"/>
            </a:endParaRPr>
          </a:p>
          <a:p>
            <a:pPr algn="ctr">
              <a:buClr>
                <a:srgbClr val="FEFEFE"/>
              </a:buClr>
              <a:buSzPct val="25000"/>
            </a:pPr>
            <a:r>
              <a:rPr b="1" dirty="0" lang="en-US" smtClean="0" sz="3600">
                <a:solidFill>
                  <a:srgbClr val="C00000"/>
                </a:solidFill>
                <a:uFillTx/>
                <a:latin typeface="+mj-lt"/>
                <a:ea typeface="+mj-ea"/>
                <a:cs typeface="+mj-cs"/>
              </a:rPr>
              <a:t>Describing </a:t>
            </a:r>
            <a:r>
              <a:rPr b="1" dirty="0" lang="en-US" sz="3600">
                <a:solidFill>
                  <a:srgbClr val="C00000"/>
                </a:solidFill>
                <a:uFillTx/>
                <a:latin typeface="+mj-lt"/>
                <a:ea typeface="+mj-ea"/>
                <a:cs typeface="+mj-cs"/>
              </a:rPr>
              <a:t>Maps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76575" y="2286000"/>
            <a:ext cx="3067050" cy="2952750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lide Numb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17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8305800" cy="5181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algn="ctr" indent="0" marL="0">
              <a:buNone/>
            </a:pPr>
            <a:r>
              <a:rPr b="1" dirty="0" lang="en-US" smtClean="0" sz="3200">
                <a:solidFill>
                  <a:srgbClr val="002060"/>
                </a:solidFill>
                <a:uFillTx/>
              </a:rPr>
              <a:t>Examples</a:t>
            </a:r>
          </a:p>
          <a:p>
            <a:r>
              <a:rPr dirty="0" lang="en-US" smtClean="0">
                <a:uFillTx/>
              </a:rPr>
              <a:t>The trees </a:t>
            </a:r>
            <a:r>
              <a:rPr b="1" dirty="0" lang="en-US" smtClean="0">
                <a:uFillTx/>
              </a:rPr>
              <a:t>to the north of </a:t>
            </a:r>
            <a:r>
              <a:rPr dirty="0" lang="en-US" smtClean="0">
                <a:uFillTx/>
              </a:rPr>
              <a:t>the river were cut down and a new office block was built.</a:t>
            </a:r>
          </a:p>
          <a:p>
            <a:r>
              <a:rPr dirty="0" lang="en-US" smtClean="0">
                <a:uFillTx/>
              </a:rPr>
              <a:t>A railway was constructed </a:t>
            </a:r>
            <a:r>
              <a:rPr b="1" dirty="0" lang="en-US" smtClean="0">
                <a:uFillTx/>
              </a:rPr>
              <a:t>to the east of</a:t>
            </a:r>
            <a:r>
              <a:rPr dirty="0" lang="en-US" smtClean="0">
                <a:uFillTx/>
              </a:rPr>
              <a:t> the housing estate with the introduction of a new train station.</a:t>
            </a:r>
          </a:p>
          <a:p>
            <a:r>
              <a:rPr dirty="0" lang="en-US" smtClean="0">
                <a:uFillTx/>
              </a:rPr>
              <a:t>The forest </a:t>
            </a:r>
            <a:r>
              <a:rPr b="1" dirty="0" lang="en-US" smtClean="0">
                <a:uFillTx/>
              </a:rPr>
              <a:t>to the west of </a:t>
            </a:r>
            <a:r>
              <a:rPr dirty="0" lang="en-US" smtClean="0">
                <a:uFillTx/>
              </a:rPr>
              <a:t>the park was cut down and a new housing complex was constructed.</a:t>
            </a:r>
          </a:p>
          <a:p>
            <a:r>
              <a:rPr dirty="0" lang="en-US" smtClean="0">
                <a:uFillTx/>
              </a:rPr>
              <a:t>The industrial area </a:t>
            </a:r>
            <a:r>
              <a:rPr b="1" dirty="0" lang="en-US" smtClean="0">
                <a:uFillTx/>
              </a:rPr>
              <a:t>to the south-west of </a:t>
            </a:r>
            <a:r>
              <a:rPr dirty="0" lang="en-US" smtClean="0">
                <a:uFillTx/>
              </a:rPr>
              <a:t>the station was expanded.</a:t>
            </a:r>
          </a:p>
          <a:p>
            <a:pPr indent="0" marL="0">
              <a:buNone/>
            </a:pP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65187" y="0"/>
            <a:ext cx="8923820" cy="1200329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ctr">
              <a:buClr>
                <a:srgbClr val="FEFEFE"/>
              </a:buClr>
              <a:buSzPct val="25000"/>
            </a:pPr>
            <a:r>
              <a:rPr b="1" dirty="0" lang="en-US" smtClean="0" sz="3600">
                <a:solidFill>
                  <a:srgbClr val="C00000"/>
                </a:solidFill>
                <a:uFillTx/>
                <a:latin typeface="+mj-lt"/>
                <a:ea typeface="+mj-ea"/>
                <a:cs typeface="+mj-cs"/>
              </a:rPr>
              <a:t>4. Grammar </a:t>
            </a:r>
            <a:r>
              <a:rPr b="1" dirty="0" lang="en-US" sz="3600">
                <a:solidFill>
                  <a:srgbClr val="C00000"/>
                </a:solidFill>
                <a:uFillTx/>
                <a:latin typeface="+mj-lt"/>
                <a:ea typeface="+mj-ea"/>
                <a:cs typeface="+mj-cs"/>
              </a:rPr>
              <a:t>and Vocabulary for </a:t>
            </a:r>
            <a:endParaRPr b="1" dirty="0" lang="en-US" smtClean="0" sz="3600">
              <a:solidFill>
                <a:srgbClr val="C00000"/>
              </a:solidFill>
              <a:uFillTx/>
              <a:latin typeface="+mj-lt"/>
              <a:ea typeface="+mj-ea"/>
              <a:cs typeface="+mj-cs"/>
            </a:endParaRPr>
          </a:p>
          <a:p>
            <a:pPr algn="ctr">
              <a:buClr>
                <a:srgbClr val="FEFEFE"/>
              </a:buClr>
              <a:buSzPct val="25000"/>
            </a:pPr>
            <a:r>
              <a:rPr b="1" dirty="0" lang="en-US" smtClean="0" sz="3600">
                <a:solidFill>
                  <a:srgbClr val="C00000"/>
                </a:solidFill>
                <a:uFillTx/>
                <a:latin typeface="+mj-lt"/>
                <a:ea typeface="+mj-ea"/>
                <a:cs typeface="+mj-cs"/>
              </a:rPr>
              <a:t>Describing </a:t>
            </a:r>
            <a:r>
              <a:rPr b="1" dirty="0" lang="en-US" sz="3600">
                <a:solidFill>
                  <a:srgbClr val="C00000"/>
                </a:solidFill>
                <a:uFillTx/>
                <a:latin typeface="+mj-lt"/>
                <a:ea typeface="+mj-ea"/>
                <a:cs typeface="+mj-cs"/>
              </a:rPr>
              <a:t>Maps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lide Numb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18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309976"/>
            <a:ext cx="7772400" cy="5525011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2500" lnSpcReduction="10000"/>
          </a:bodyPr>
          <a:lstStyle/>
          <a:p>
            <a:pPr algn="ctr" indent="0" marL="0">
              <a:buNone/>
            </a:pPr>
            <a:r>
              <a:rPr b="1" dirty="0" lang="en-US" smtClean="0" sz="3300">
                <a:solidFill>
                  <a:srgbClr val="002060"/>
                </a:solidFill>
                <a:uFillTx/>
              </a:rPr>
              <a:t>Other Useful Vocabulary</a:t>
            </a:r>
          </a:p>
          <a:p>
            <a:r>
              <a:rPr b="1" dirty="0" i="1" lang="en-US" smtClean="0">
                <a:uFillTx/>
              </a:rPr>
              <a:t>Housing/Residential </a:t>
            </a:r>
            <a:r>
              <a:rPr b="1" dirty="0" i="1" lang="en-US">
                <a:uFillTx/>
              </a:rPr>
              <a:t>area</a:t>
            </a:r>
            <a:r>
              <a:rPr dirty="0" lang="en-US">
                <a:uFillTx/>
              </a:rPr>
              <a:t>: an area that has lots of houses and some schools.</a:t>
            </a:r>
          </a:p>
          <a:p>
            <a:r>
              <a:rPr b="1" dirty="0" i="1" lang="en-US">
                <a:uFillTx/>
              </a:rPr>
              <a:t>Industrial area</a:t>
            </a:r>
            <a:r>
              <a:rPr dirty="0" lang="en-US">
                <a:uFillTx/>
              </a:rPr>
              <a:t>: an area that has lots of factories</a:t>
            </a:r>
          </a:p>
          <a:p>
            <a:r>
              <a:rPr b="1" dirty="0" i="1" lang="en-US">
                <a:uFillTx/>
              </a:rPr>
              <a:t>Commercial area</a:t>
            </a:r>
            <a:r>
              <a:rPr dirty="0" lang="en-US">
                <a:uFillTx/>
              </a:rPr>
              <a:t>: an area that has lots of stores</a:t>
            </a:r>
          </a:p>
          <a:p>
            <a:r>
              <a:rPr b="1" dirty="0" i="1" lang="en-US">
                <a:uFillTx/>
              </a:rPr>
              <a:t>Skyscraper</a:t>
            </a:r>
            <a:r>
              <a:rPr dirty="0" lang="en-US">
                <a:uFillTx/>
              </a:rPr>
              <a:t>: very tall buildings</a:t>
            </a:r>
          </a:p>
          <a:p>
            <a:r>
              <a:rPr b="1" dirty="0" i="1" lang="en-US">
                <a:uFillTx/>
              </a:rPr>
              <a:t>Warehouse:</a:t>
            </a:r>
            <a:r>
              <a:rPr dirty="0" lang="en-US">
                <a:uFillTx/>
              </a:rPr>
              <a:t> a building where things are kept until they are sold.</a:t>
            </a:r>
          </a:p>
          <a:p>
            <a:r>
              <a:rPr b="1" dirty="0" i="1" lang="en-US">
                <a:uFillTx/>
              </a:rPr>
              <a:t>Woodland: </a:t>
            </a:r>
            <a:r>
              <a:rPr dirty="0" lang="en-US">
                <a:uFillTx/>
              </a:rPr>
              <a:t>an area with lots of trees</a:t>
            </a:r>
          </a:p>
          <a:p>
            <a:r>
              <a:rPr b="1" dirty="0" i="1" lang="en-US">
                <a:uFillTx/>
              </a:rPr>
              <a:t>Intersection/Junction: </a:t>
            </a:r>
            <a:r>
              <a:rPr dirty="0" lang="en-US">
                <a:uFillTx/>
              </a:rPr>
              <a:t>the point where several streets meet.</a:t>
            </a:r>
          </a:p>
          <a:p>
            <a:r>
              <a:rPr b="1" dirty="0" i="1" lang="en-US">
                <a:uFillTx/>
              </a:rPr>
              <a:t>Recreation: </a:t>
            </a:r>
            <a:r>
              <a:rPr dirty="0" lang="en-US">
                <a:uFillTx/>
              </a:rPr>
              <a:t>an activity that is exciting, stimulating or relaxing.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it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76200"/>
            <a:ext cx="7772400" cy="11430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ctr">
              <a:buClr>
                <a:srgbClr val="FEFEFE"/>
              </a:buClr>
              <a:buSzPct val="25000"/>
            </a:pPr>
            <a:r>
              <a:rPr b="1" dirty="0" lang="en-US" smtClean="0" sz="3600">
                <a:solidFill>
                  <a:srgbClr val="C00000"/>
                </a:solidFill>
                <a:uFillTx/>
                <a:latin typeface="+mj-lt"/>
                <a:ea typeface="+mj-ea"/>
                <a:cs typeface="+mj-cs"/>
              </a:rPr>
              <a:t>4. Grammar </a:t>
            </a:r>
            <a:r>
              <a:rPr b="1" dirty="0" lang="en-US" sz="3600">
                <a:solidFill>
                  <a:srgbClr val="C00000"/>
                </a:solidFill>
                <a:uFillTx/>
                <a:latin typeface="+mj-lt"/>
                <a:ea typeface="+mj-ea"/>
                <a:cs typeface="+mj-cs"/>
              </a:rPr>
              <a:t>and Vocabulary for </a:t>
            </a:r>
            <a:endParaRPr b="1" dirty="0" lang="en-US" smtClean="0" sz="3600">
              <a:solidFill>
                <a:srgbClr val="C00000"/>
              </a:solidFill>
              <a:uFillTx/>
              <a:latin typeface="+mj-lt"/>
              <a:ea typeface="+mj-ea"/>
              <a:cs typeface="+mj-cs"/>
            </a:endParaRPr>
          </a:p>
          <a:p>
            <a:pPr algn="ctr">
              <a:buClr>
                <a:srgbClr val="FEFEFE"/>
              </a:buClr>
              <a:buSzPct val="25000"/>
            </a:pPr>
            <a:r>
              <a:rPr b="1" dirty="0" lang="en-US" smtClean="0" sz="3600">
                <a:solidFill>
                  <a:srgbClr val="C00000"/>
                </a:solidFill>
                <a:uFillTx/>
                <a:latin typeface="+mj-lt"/>
                <a:ea typeface="+mj-ea"/>
                <a:cs typeface="+mj-cs"/>
              </a:rPr>
              <a:t>Describing </a:t>
            </a:r>
            <a:r>
              <a:rPr b="1" dirty="0" lang="en-US" sz="3600">
                <a:solidFill>
                  <a:srgbClr val="C00000"/>
                </a:solidFill>
                <a:uFillTx/>
                <a:latin typeface="+mj-lt"/>
                <a:ea typeface="+mj-ea"/>
                <a:cs typeface="+mj-cs"/>
              </a:rPr>
              <a:t>Maps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Shape 12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2" name="Shape 1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14600" y="0"/>
            <a:ext cx="7772400" cy="1143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tIns="45700">
            <a:noAutofit/>
          </a:bodyPr>
          <a:lstStyle/>
          <a:p>
            <a:pPr algn="l" indent="0" lvl="0" marL="0" marR="0" rtl="0">
              <a:lnSpc>
                <a:spcPct val="80000"/>
              </a:lnSpc>
              <a:spcBef>
                <a:spcPts val="0"/>
              </a:spcBef>
              <a:buClr>
                <a:srgbClr val="FEFEFE"/>
              </a:buClr>
              <a:buSzPct val="25000"/>
              <a:buFont typeface="Questrial"/>
              <a:buNone/>
            </a:pPr>
            <a:r>
              <a:rPr b="0" cap="none" dirty="0" i="0" lang="en-US" smtClean="0" strike="noStrike" sz="4400" u="none">
                <a:solidFill>
                  <a:srgbClr val="C00000"/>
                </a:solidFill>
                <a:uFillTx/>
                <a:latin typeface="Questrial"/>
                <a:ea typeface="Questrial"/>
                <a:cs typeface="Questrial"/>
                <a:sym typeface="Questrial"/>
              </a:rPr>
              <a:t>5. Sample Task</a:t>
            </a:r>
            <a:endParaRPr b="0" cap="none" dirty="0" i="0" strike="noStrike" sz="4400" u="none">
              <a:solidFill>
                <a:srgbClr val="C00000"/>
              </a:solidFill>
              <a:uFillTx/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lide Numb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indent="0" lvl="0" marL="0" marR="0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cap="none" i="0" lang="en-US" smtClean="0" strike="noStrike" sz="1000" u="none">
                <a:solidFill>
                  <a:srgbClr val="FEFEFE"/>
                </a:solidFill>
                <a:uFillTx/>
                <a:latin typeface="Questrial"/>
                <a:ea typeface="Questrial"/>
                <a:cs typeface="Questrial"/>
                <a:sym typeface="Questrial"/>
              </a:rPr>
              <a:pPr algn="l" indent="0" lvl="0" marL="0" marR="0" rtl="0">
                <a:spcBef>
                  <a:spcPts val="0"/>
                </a:spcBef>
                <a:buSzPct val="25000"/>
                <a:buNone/>
              </a:pPr>
              <a:t>19</a:t>
            </a:fld>
            <a:endParaRPr b="0" cap="none" i="0" lang="en-US" strike="noStrike" sz="1000" u="none">
              <a:solidFill>
                <a:srgbClr val="FEFEFE"/>
              </a:solidFill>
              <a:uFillTx/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3" name="Shape 12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>
            <a:picLocks noGrp="1"/>
          </p:cNvPicPr>
          <p:nvPr>
            <p:ph idx="1" sz="quarter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81590" y="872993"/>
            <a:ext cx="8534399" cy="5985007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 spd="slow">
    <p:cut/>
  </p:transition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 smtClean="0">
                <a:solidFill>
                  <a:srgbClr val="C00000"/>
                </a:solidFill>
                <a:uFillTx/>
              </a:rPr>
              <a:t>CONTENTS</a:t>
            </a:r>
            <a:endParaRPr b="1" dirty="0" lang="en-US">
              <a:solidFill>
                <a:srgbClr val="C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1638300"/>
            <a:ext cx="8382000" cy="457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indent="-514350" marL="514350">
              <a:buFont typeface="+mj-lt"/>
              <a:buAutoNum type="arabicPeriod"/>
            </a:pPr>
            <a:r>
              <a:rPr dirty="0" lang="en-US" sz="3200">
                <a:uFillTx/>
              </a:rPr>
              <a:t>T</a:t>
            </a:r>
            <a:r>
              <a:rPr dirty="0" lang="en-US" smtClean="0" sz="3200">
                <a:uFillTx/>
              </a:rPr>
              <a:t>ypes</a:t>
            </a:r>
            <a:r>
              <a:rPr dirty="0" lang="en-US" smtClean="0" sz="3200">
                <a:uFillTx/>
              </a:rPr>
              <a:t> of Map </a:t>
            </a:r>
            <a:r>
              <a:rPr dirty="0" lang="en-US" sz="3200">
                <a:uFillTx/>
              </a:rPr>
              <a:t>Q</a:t>
            </a:r>
            <a:r>
              <a:rPr dirty="0" lang="en-US" smtClean="0" sz="3200">
                <a:uFillTx/>
              </a:rPr>
              <a:t>uestions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smtClean="0" sz="3200">
                <a:uFillTx/>
              </a:rPr>
              <a:t>Writing the Introduction</a:t>
            </a:r>
            <a:endParaRPr dirty="0" lang="en-US" smtClean="0" sz="3200">
              <a:uFillTx/>
            </a:endParaRPr>
          </a:p>
          <a:p>
            <a:pPr indent="-514350" marL="514350">
              <a:buFont typeface="+mj-lt"/>
              <a:buAutoNum type="arabicPeriod"/>
            </a:pPr>
            <a:r>
              <a:rPr dirty="0" lang="en-US" smtClean="0" sz="3200">
                <a:uFillTx/>
              </a:rPr>
              <a:t>Writing </a:t>
            </a:r>
            <a:r>
              <a:rPr dirty="0" lang="en-US" smtClean="0" sz="3200">
                <a:uFillTx/>
              </a:rPr>
              <a:t>the Overview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smtClean="0" sz="3200">
                <a:uFillTx/>
              </a:rPr>
              <a:t>Grammar and Vocabulary for Describing Maps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smtClean="0" sz="3200">
                <a:uFillTx/>
              </a:rPr>
              <a:t>Sample Task and Model Answer</a:t>
            </a:r>
          </a:p>
          <a:p>
            <a:pPr indent="0" marL="0">
              <a:buNone/>
            </a:pPr>
            <a:endParaRPr dirty="0" lang="en-US" smtClean="0" sz="32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2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Shape 12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lide Numb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indent="0" lvl="0" marL="0" marR="0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cap="none" i="0" lang="en-US" smtClean="0" strike="noStrike" sz="1000" u="none">
                <a:solidFill>
                  <a:srgbClr val="FEFEFE"/>
                </a:solidFill>
                <a:uFillTx/>
                <a:latin typeface="Questrial"/>
                <a:ea typeface="Questrial"/>
                <a:cs typeface="Questrial"/>
                <a:sym typeface="Questrial"/>
              </a:rPr>
              <a:pPr algn="l" indent="0" lvl="0" marL="0" marR="0" rtl="0">
                <a:spcBef>
                  <a:spcPts val="0"/>
                </a:spcBef>
                <a:buSzPct val="25000"/>
                <a:buNone/>
              </a:pPr>
              <a:t>20</a:t>
            </a:fld>
            <a:endParaRPr b="0" cap="none" i="0" lang="en-US" strike="noStrike" sz="1000" u="none">
              <a:solidFill>
                <a:srgbClr val="FEFEFE"/>
              </a:solidFill>
              <a:uFillTx/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8" name="Shape 128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>
            <a:picLocks noGrp="1"/>
          </p:cNvPicPr>
          <p:nvPr>
            <p:ph idx="1" sz="quarter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84148" y="228600"/>
            <a:ext cx="8877003" cy="6134100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 spd="slow">
    <p:cut/>
  </p:transition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274638"/>
            <a:ext cx="7772400" cy="7159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pPr algn="ctr"/>
            <a:r>
              <a:rPr b="1" dirty="0" lang="en-US" smtClean="0">
                <a:solidFill>
                  <a:srgbClr val="C00000"/>
                </a:solidFill>
                <a:uFillTx/>
              </a:rPr>
              <a:t>1. TYPES OF MAP QUESTIONS</a:t>
            </a:r>
            <a:endParaRPr dirty="0" lang="en-US">
              <a:solidFill>
                <a:srgbClr val="C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lide Numb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3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143000"/>
            <a:ext cx="7924800" cy="457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dirty="0" lang="en-US" smtClean="0" sz="2800">
                <a:uFillTx/>
              </a:rPr>
              <a:t>Maps in Writing Task 1 often shows you the development of an area and you have to describe its main changes over time.</a:t>
            </a:r>
          </a:p>
          <a:p>
            <a:r>
              <a:rPr dirty="0" lang="en-US" smtClean="0" sz="2800">
                <a:uFillTx/>
              </a:rPr>
              <a:t>Generally, there are 2 types of maps in the IELTS test</a:t>
            </a:r>
          </a:p>
          <a:p>
            <a:pPr indent="-342900" lvl="1" marL="617220">
              <a:buFont charset="2" panose="05020102010507070707" pitchFamily="18" typeface="Wingdings 2"/>
              <a:buChar char=""/>
            </a:pPr>
            <a:r>
              <a:rPr b="1" dirty="0" lang="en-US" smtClean="0" sz="2800">
                <a:uFillTx/>
              </a:rPr>
              <a:t>Diachronic maps</a:t>
            </a:r>
            <a:r>
              <a:rPr dirty="0" lang="en-US" smtClean="0" sz="2800">
                <a:uFillTx/>
              </a:rPr>
              <a:t>: 2 maps of the same place but in different times (</a:t>
            </a:r>
            <a:r>
              <a:rPr dirty="0" err="1" lang="en-US" smtClean="0" sz="2800">
                <a:uFillTx/>
              </a:rPr>
              <a:t>e.g</a:t>
            </a:r>
            <a:r>
              <a:rPr dirty="0" lang="en-US" smtClean="0" sz="2800">
                <a:uFillTx/>
              </a:rPr>
              <a:t> 1940, 2010) </a:t>
            </a:r>
          </a:p>
          <a:p>
            <a:pPr indent="-342900" lvl="1" marL="617220">
              <a:buFont charset="2" panose="05020102010507070707" pitchFamily="18" typeface="Wingdings 2"/>
              <a:buChar char=""/>
            </a:pPr>
            <a:r>
              <a:rPr b="1" dirty="0" lang="en-US" smtClean="0" sz="2800">
                <a:uFillTx/>
              </a:rPr>
              <a:t>Synchronic maps </a:t>
            </a:r>
            <a:r>
              <a:rPr dirty="0" i="1" lang="en-US" sz="2800">
                <a:uFillTx/>
              </a:rPr>
              <a:t>(less </a:t>
            </a:r>
            <a:r>
              <a:rPr dirty="0" i="1" lang="en-US" smtClean="0" sz="2800">
                <a:uFillTx/>
              </a:rPr>
              <a:t>common): </a:t>
            </a:r>
            <a:r>
              <a:rPr dirty="0" lang="en-US" smtClean="0" sz="2800">
                <a:uFillTx/>
              </a:rPr>
              <a:t>1 single map and we have to describe two locations on them or even compare them</a:t>
            </a:r>
            <a:endParaRPr dirty="0" lang="en-US" sz="28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lide Numb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4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274638"/>
            <a:ext cx="7772400" cy="639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pPr algn="ctr"/>
            <a:r>
              <a:rPr b="1" dirty="0" lang="en-US">
                <a:solidFill>
                  <a:srgbClr val="C00000"/>
                </a:solidFill>
                <a:uFillTx/>
              </a:rPr>
              <a:t>Diachronic maps</a:t>
            </a:r>
            <a:endParaRPr dirty="0" lang="en-US">
              <a:solidFill>
                <a:srgbClr val="C00000"/>
              </a:solidFill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Picture 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35170" y="1066800"/>
            <a:ext cx="8077200" cy="5647680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133093"/>
            <a:ext cx="7772400" cy="639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algn="ctr"/>
            <a:r>
              <a:rPr b="1" dirty="0" lang="en-US" sz="3200">
                <a:solidFill>
                  <a:srgbClr val="C00000"/>
                </a:solidFill>
                <a:uFillTx/>
              </a:rPr>
              <a:t>Synchronic maps</a:t>
            </a:r>
            <a:endParaRPr dirty="0" lang="en-US" sz="3200">
              <a:solidFill>
                <a:srgbClr val="C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lide Numb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5</a:t>
            </a:fld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772855"/>
            <a:ext cx="7239000" cy="5861915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152400"/>
            <a:ext cx="7772400" cy="7921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/>
            <a:r>
              <a:rPr b="1" dirty="0" lang="en-US" smtClean="0">
                <a:solidFill>
                  <a:srgbClr val="C00000"/>
                </a:solidFill>
                <a:uFillTx/>
              </a:rPr>
              <a:t>ESSAY STRUCTURE</a:t>
            </a:r>
            <a:endParaRPr b="1" dirty="0" lang="en-US">
              <a:solidFill>
                <a:srgbClr val="C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lide Numb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6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132260"/>
            <a:ext cx="7772400" cy="55245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lnSpcReduction="10000"/>
          </a:bodyPr>
          <a:lstStyle/>
          <a:p>
            <a:r>
              <a:rPr b="1" dirty="0" lang="en-US">
                <a:uFillTx/>
              </a:rPr>
              <a:t>Paragraph </a:t>
            </a:r>
            <a:r>
              <a:rPr b="1" dirty="0" lang="en-US" smtClean="0">
                <a:uFillTx/>
              </a:rPr>
              <a:t>1 -</a:t>
            </a:r>
            <a:r>
              <a:rPr b="1" dirty="0" lang="en-US">
                <a:uFillTx/>
              </a:rPr>
              <a:t> </a:t>
            </a:r>
            <a:r>
              <a:rPr b="1" dirty="0" lang="en-US">
                <a:uFillTx/>
              </a:rPr>
              <a:t>T</a:t>
            </a:r>
            <a:r>
              <a:rPr b="1" dirty="0" lang="en-US" smtClean="0">
                <a:uFillTx/>
              </a:rPr>
              <a:t>he Introduction </a:t>
            </a:r>
          </a:p>
          <a:p>
            <a:pPr indent="0" lvl="2" marL="548640">
              <a:buNone/>
            </a:pPr>
            <a:r>
              <a:rPr dirty="0" lang="en-US" smtClean="0" sz="2800">
                <a:uFillTx/>
              </a:rPr>
              <a:t> </a:t>
            </a:r>
            <a:r>
              <a:rPr dirty="0" lang="en-US" smtClean="0" sz="2400">
                <a:uFillTx/>
              </a:rPr>
              <a:t>State what the map(s) show(s)</a:t>
            </a:r>
          </a:p>
          <a:p>
            <a:r>
              <a:rPr b="1" dirty="0" lang="en-US">
                <a:uFillTx/>
              </a:rPr>
              <a:t>Paragraph 2 – </a:t>
            </a:r>
            <a:r>
              <a:rPr b="1" dirty="0" lang="en-US" smtClean="0">
                <a:uFillTx/>
              </a:rPr>
              <a:t>The Overview</a:t>
            </a:r>
          </a:p>
          <a:p>
            <a:pPr indent="0" lvl="2" marL="548640">
              <a:buNone/>
            </a:pPr>
            <a:r>
              <a:rPr dirty="0" lang="en-US" smtClean="0" sz="2400">
                <a:uFillTx/>
              </a:rPr>
              <a:t>Write </a:t>
            </a:r>
            <a:r>
              <a:rPr dirty="0" lang="en-US" sz="2400">
                <a:uFillTx/>
              </a:rPr>
              <a:t>about the most noticeable differences between the two </a:t>
            </a:r>
            <a:r>
              <a:rPr dirty="0" lang="en-US" smtClean="0" sz="2400">
                <a:uFillTx/>
              </a:rPr>
              <a:t>maps/ over the time period</a:t>
            </a:r>
          </a:p>
          <a:p>
            <a:r>
              <a:rPr b="1" dirty="0" lang="en-US">
                <a:uFillTx/>
              </a:rPr>
              <a:t>Paragraph 3- Main Body 1</a:t>
            </a:r>
            <a:endParaRPr dirty="0" lang="en-US">
              <a:uFillTx/>
            </a:endParaRPr>
          </a:p>
          <a:p>
            <a:pPr indent="0" lvl="2" marL="548640">
              <a:buNone/>
            </a:pPr>
            <a:r>
              <a:rPr dirty="0" lang="en-US" sz="2400">
                <a:uFillTx/>
              </a:rPr>
              <a:t>Three to four sentences about specific changes that have occurred.</a:t>
            </a:r>
          </a:p>
          <a:p>
            <a:r>
              <a:rPr b="1" dirty="0" lang="en-US">
                <a:uFillTx/>
              </a:rPr>
              <a:t>Paragraph 4- Main Body 2</a:t>
            </a:r>
            <a:endParaRPr dirty="0" lang="en-US">
              <a:uFillTx/>
            </a:endParaRPr>
          </a:p>
          <a:p>
            <a:pPr indent="0" lvl="2" marL="548640">
              <a:buNone/>
            </a:pPr>
            <a:r>
              <a:rPr dirty="0" lang="en-US" sz="2400">
                <a:uFillTx/>
              </a:rPr>
              <a:t>Further three to four sentences about specific changes that have occurred</a:t>
            </a:r>
            <a:r>
              <a:rPr dirty="0" lang="en-US" smtClean="0" sz="2400">
                <a:uFillTx/>
              </a:rPr>
              <a:t>.</a:t>
            </a:r>
            <a:endParaRPr dirty="0" i="1" lang="en-US" smtClean="0">
              <a:uFillTx/>
            </a:endParaRPr>
          </a:p>
          <a:p>
            <a:pPr indent="0" marL="0">
              <a:buNone/>
            </a:pPr>
            <a:r>
              <a:rPr dirty="0" i="1" lang="en-US" smtClean="0">
                <a:uFillTx/>
              </a:rPr>
              <a:t>(You </a:t>
            </a:r>
            <a:r>
              <a:rPr dirty="0" i="1" lang="en-US">
                <a:uFillTx/>
              </a:rPr>
              <a:t>can group information together in paragraph 3 and 4 by time or location, depending on the question asked</a:t>
            </a:r>
            <a:r>
              <a:rPr dirty="0" i="1" lang="en-US" smtClean="0">
                <a:uFillTx/>
              </a:rPr>
              <a:t>.)</a:t>
            </a:r>
            <a:endParaRPr dirty="0" i="1" lang="en-US">
              <a:uFillTx/>
            </a:endParaRPr>
          </a:p>
          <a:p>
            <a:pPr indent="0" lvl="2" marL="548640">
              <a:buNone/>
            </a:pPr>
            <a:endParaRPr dirty="0" i="1" lang="en-US" sz="24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609600"/>
            <a:ext cx="7772400" cy="4111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pPr lvl="0"/>
            <a:r>
              <a:rPr b="1" dirty="0" lang="en-US" smtClean="0">
                <a:solidFill>
                  <a:srgbClr val="C00000"/>
                </a:solidFill>
                <a:uFillTx/>
              </a:rPr>
              <a:t>2. </a:t>
            </a:r>
            <a:r>
              <a:rPr b="1" dirty="0" lang="en-US" smtClean="0">
                <a:solidFill>
                  <a:srgbClr val="C00000"/>
                </a:solidFill>
                <a:uFillTx/>
              </a:rPr>
              <a:t> WRITING THE INTRODUCTION</a:t>
            </a:r>
            <a:endParaRPr dirty="0" lang="en-US">
              <a:solidFill>
                <a:srgbClr val="C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lide Numb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7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0" y="1295400"/>
            <a:ext cx="7772400" cy="457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>
              <a:buNone/>
            </a:pPr>
            <a:r>
              <a:rPr b="1" dirty="0" lang="en-US" smtClean="0" sz="2800">
                <a:solidFill>
                  <a:srgbClr val="002060"/>
                </a:solidFill>
                <a:uFillTx/>
              </a:rPr>
              <a:t>Useful Structures</a:t>
            </a:r>
          </a:p>
          <a:p>
            <a:r>
              <a:rPr dirty="0" lang="en-US" smtClean="0" sz="2800">
                <a:uFillTx/>
              </a:rPr>
              <a:t>The maps </a:t>
            </a:r>
            <a:r>
              <a:rPr dirty="0" i="1" lang="en-US" smtClean="0" sz="2800" u="sng">
                <a:uFillTx/>
              </a:rPr>
              <a:t>show/compare/illustrate </a:t>
            </a:r>
            <a:r>
              <a:rPr dirty="0" lang="en-US" smtClean="0" sz="2800">
                <a:uFillTx/>
              </a:rPr>
              <a:t>+ </a:t>
            </a:r>
            <a:r>
              <a:rPr dirty="0" i="1" lang="en-US" smtClean="0" sz="2800" u="sng">
                <a:uFillTx/>
              </a:rPr>
              <a:t>the changes/ growth/ developments</a:t>
            </a:r>
            <a:r>
              <a:rPr dirty="0" lang="en-US" smtClean="0" sz="2800">
                <a:uFillTx/>
              </a:rPr>
              <a:t> which took place in </a:t>
            </a:r>
            <a:r>
              <a:rPr b="1" dirty="0" lang="en-US" smtClean="0" sz="2800">
                <a:uFillTx/>
              </a:rPr>
              <a:t>(name of the town)</a:t>
            </a:r>
            <a:r>
              <a:rPr dirty="0" lang="en-US" smtClean="0" sz="2800">
                <a:uFillTx/>
              </a:rPr>
              <a:t> </a:t>
            </a:r>
            <a:r>
              <a:rPr dirty="0" i="1" lang="en-US" smtClean="0" sz="2800" u="sng">
                <a:uFillTx/>
              </a:rPr>
              <a:t>over </a:t>
            </a:r>
            <a:r>
              <a:rPr dirty="0" i="1" lang="en-US" smtClean="0" sz="2800" u="sng">
                <a:uFillTx/>
              </a:rPr>
              <a:t>a</a:t>
            </a:r>
            <a:r>
              <a:rPr dirty="0" i="1" lang="en-US" smtClean="0" sz="2800" u="sng">
                <a:uFillTx/>
              </a:rPr>
              <a:t> period from … to …/between …and…)</a:t>
            </a:r>
          </a:p>
          <a:p>
            <a:pPr lvl="0"/>
            <a:r>
              <a:rPr dirty="0" lang="en-US" smtClean="0" sz="2800">
                <a:uFillTx/>
              </a:rPr>
              <a:t>The maps </a:t>
            </a:r>
            <a:r>
              <a:rPr dirty="0" i="1" lang="en-US" smtClean="0" sz="2800" u="sng">
                <a:uFillTx/>
              </a:rPr>
              <a:t>show/compares/illustrate</a:t>
            </a:r>
            <a:r>
              <a:rPr dirty="0" lang="en-US" smtClean="0" sz="2800">
                <a:uFillTx/>
              </a:rPr>
              <a:t> </a:t>
            </a:r>
            <a:r>
              <a:rPr dirty="0" lang="en-US" smtClean="0" sz="2800">
                <a:uFillTx/>
              </a:rPr>
              <a:t>+ how </a:t>
            </a:r>
            <a:r>
              <a:rPr b="1" dirty="0" lang="en-US" smtClean="0" sz="2800">
                <a:uFillTx/>
              </a:rPr>
              <a:t>(name of the town</a:t>
            </a:r>
            <a:r>
              <a:rPr dirty="0" i="1" lang="en-US" smtClean="0" sz="2800">
                <a:uFillTx/>
              </a:rPr>
              <a:t>)</a:t>
            </a:r>
            <a:r>
              <a:rPr dirty="0" i="1" lang="en-US" smtClean="0" sz="2800" u="sng">
                <a:uFillTx/>
              </a:rPr>
              <a:t> has changed/ transformed/ developed from … to..</a:t>
            </a:r>
          </a:p>
          <a:p>
            <a:pPr indent="0" marL="0">
              <a:buNone/>
            </a:pPr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838200"/>
            <a:ext cx="9144000" cy="914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/>
          <a:p>
            <a:r>
              <a:rPr b="1" dirty="0" lang="en-US" smtClean="0" sz="2800" u="sng">
                <a:uFillTx/>
              </a:rPr>
              <a:t>Choosing the </a:t>
            </a:r>
            <a:r>
              <a:rPr b="1" dirty="0" lang="en-US" smtClean="0" sz="2800" u="sng">
                <a:uFillTx/>
              </a:rPr>
              <a:t>information:</a:t>
            </a:r>
            <a:r>
              <a:rPr dirty="0" lang="en-US" smtClean="0" sz="2800">
                <a:uFillTx/>
              </a:rPr>
              <a:t/>
            </a:r>
            <a:br>
              <a:rPr dirty="0" lang="en-US" smtClean="0" sz="2800">
                <a:uFillTx/>
              </a:rPr>
            </a:br>
            <a:r>
              <a:rPr b="1" dirty="0" lang="en-US" smtClean="0" sz="2400">
                <a:uFillTx/>
              </a:rPr>
              <a:t>You need to figure out </a:t>
            </a:r>
            <a:r>
              <a:rPr b="1" lang="en-US" smtClean="0" sz="2400">
                <a:uFillTx/>
              </a:rPr>
              <a:t>the </a:t>
            </a:r>
            <a:r>
              <a:rPr b="1" lang="en-US" smtClean="0" sz="2400">
                <a:uFillTx/>
              </a:rPr>
              <a:t>general</a:t>
            </a:r>
            <a:r>
              <a:rPr b="1" lang="en-US" smtClean="0" sz="2400">
                <a:uFillTx/>
              </a:rPr>
              <a:t> </a:t>
            </a:r>
            <a:r>
              <a:rPr b="1" dirty="0" lang="en-US" smtClean="0" sz="2400">
                <a:uFillTx/>
              </a:rPr>
              <a:t>change of the place.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105" y="1634720"/>
            <a:ext cx="3195798" cy="457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lvl="0"/>
            <a:endParaRPr dirty="0" lang="en-US" smtClean="0">
              <a:uFillTx/>
            </a:endParaRPr>
          </a:p>
          <a:p>
            <a:pPr lvl="0"/>
            <a:r>
              <a:rPr b="1" dirty="0" lang="en-US" smtClean="0">
                <a:uFillTx/>
              </a:rPr>
              <a:t>1</a:t>
            </a:r>
            <a:r>
              <a:rPr b="1" baseline="30000" dirty="0" lang="en-US" smtClean="0">
                <a:uFillTx/>
              </a:rPr>
              <a:t>st</a:t>
            </a:r>
            <a:r>
              <a:rPr b="1" dirty="0" lang="en-US" smtClean="0">
                <a:uFillTx/>
              </a:rPr>
              <a:t> sentence: </a:t>
            </a:r>
            <a:r>
              <a:rPr dirty="0" lang="en-US" smtClean="0">
                <a:uFillTx/>
              </a:rPr>
              <a:t>more shopping and transport facilities </a:t>
            </a:r>
            <a:r>
              <a:rPr dirty="0" lang="en-US" smtClean="0">
                <a:uFillTx/>
              </a:rPr>
              <a:t>=&gt; become a much </a:t>
            </a:r>
            <a:r>
              <a:rPr dirty="0" lang="en-US" smtClean="0">
                <a:uFillTx/>
              </a:rPr>
              <a:t>more modern </a:t>
            </a:r>
            <a:r>
              <a:rPr dirty="0" lang="en-US" smtClean="0">
                <a:uFillTx/>
              </a:rPr>
              <a:t>city today</a:t>
            </a:r>
            <a:endParaRPr dirty="0" lang="en-US" smtClean="0">
              <a:uFillTx/>
            </a:endParaRPr>
          </a:p>
          <a:p>
            <a:pPr lvl="0"/>
            <a:r>
              <a:rPr b="1" dirty="0" lang="en-US" smtClean="0">
                <a:uFillTx/>
              </a:rPr>
              <a:t>2</a:t>
            </a:r>
            <a:r>
              <a:rPr b="1" baseline="30000" dirty="0" lang="en-US" smtClean="0">
                <a:uFillTx/>
              </a:rPr>
              <a:t>nd</a:t>
            </a:r>
            <a:r>
              <a:rPr b="1" dirty="0" lang="en-US" smtClean="0">
                <a:uFillTx/>
              </a:rPr>
              <a:t> sentence </a:t>
            </a:r>
            <a:r>
              <a:rPr dirty="0" lang="en-US" smtClean="0">
                <a:uFillTx/>
              </a:rPr>
              <a:t>(an interesting </a:t>
            </a:r>
            <a:r>
              <a:rPr dirty="0" lang="en-US" smtClean="0">
                <a:uFillTx/>
              </a:rPr>
              <a:t>change): new tramline</a:t>
            </a:r>
          </a:p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8</a:t>
            </a:fld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0" y="2057400"/>
            <a:ext cx="6096000" cy="3468414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90600" y="48601"/>
            <a:ext cx="7772400" cy="715962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91440">
            <a:normAutofit fontScale="97500" lnSpcReduction="10000"/>
          </a:bodyPr>
          <a:lstStyle>
            <a:lvl1pPr algn="l" eaLnBrk="1" hangingPunct="1" latinLnBrk="0" rtl="0">
              <a:spcBef>
                <a:spcPct val="0"/>
              </a:spcBef>
              <a:buNone/>
              <a:defRPr kern="1200" kumimoji="0" sz="4000">
                <a:solidFill>
                  <a:schemeClr val="tx2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en-US" smtClean="0">
                <a:solidFill>
                  <a:srgbClr val="C00000"/>
                </a:solidFill>
                <a:uFillTx/>
              </a:rPr>
              <a:t>2. WRITING THE OVERVIEW</a:t>
            </a:r>
            <a:endParaRPr b="1" dirty="0" lang="en-US">
              <a:solidFill>
                <a:srgbClr val="C00000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lide Numb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6F15528-21DE-4FAA-801E-634DDDAF4B2B}" type="slidenum">
              <a:rPr lang="en-US" smtClean="0">
                <a:uFillTx/>
              </a:rPr>
              <a:pPr/>
              <a:t>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lvl="0"/>
            <a:r>
              <a:rPr dirty="0" lang="en-US" smtClean="0" sz="3200">
                <a:uFillTx/>
              </a:rPr>
              <a:t>1</a:t>
            </a:r>
            <a:r>
              <a:rPr baseline="30000" dirty="0" lang="en-US" smtClean="0" sz="3200">
                <a:uFillTx/>
              </a:rPr>
              <a:t>st</a:t>
            </a:r>
            <a:r>
              <a:rPr dirty="0" lang="en-US" smtClean="0" sz="3200">
                <a:uFillTx/>
              </a:rPr>
              <a:t> sentence:</a:t>
            </a:r>
          </a:p>
          <a:p>
            <a:pPr lvl="0"/>
            <a:endParaRPr dirty="0" lang="en-US" smtClean="0" sz="3200">
              <a:uFillTx/>
            </a:endParaRPr>
          </a:p>
          <a:p>
            <a:pPr lvl="0"/>
            <a:endParaRPr dirty="0" lang="en-US" smtClean="0" sz="3200">
              <a:uFillTx/>
            </a:endParaRPr>
          </a:p>
          <a:p>
            <a:pPr lvl="0"/>
            <a:endParaRPr dirty="0" lang="en-US" smtClean="0" sz="3200">
              <a:uFillTx/>
            </a:endParaRPr>
          </a:p>
          <a:p>
            <a:pPr lvl="0"/>
            <a:endParaRPr dirty="0" lang="en-US" smtClean="0" sz="3200">
              <a:uFillTx/>
            </a:endParaRPr>
          </a:p>
          <a:p>
            <a:pPr lvl="0"/>
            <a:endParaRPr dirty="0" lang="en-US" smtClean="0" sz="3200">
              <a:uFillTx/>
            </a:endParaRPr>
          </a:p>
          <a:p>
            <a:pPr lvl="0"/>
            <a:r>
              <a:rPr dirty="0" lang="en-US" smtClean="0" sz="3200">
                <a:uFillTx/>
              </a:rPr>
              <a:t>2</a:t>
            </a:r>
            <a:r>
              <a:rPr baseline="30000" dirty="0" lang="en-US" smtClean="0" sz="3200">
                <a:uFillTx/>
              </a:rPr>
              <a:t>nd</a:t>
            </a:r>
            <a:r>
              <a:rPr dirty="0" lang="en-US" smtClean="0" sz="3200">
                <a:uFillTx/>
              </a:rPr>
              <a:t> sentence:</a:t>
            </a:r>
          </a:p>
          <a:p>
            <a:pPr>
              <a:buNone/>
            </a:pPr>
            <a:r>
              <a:rPr dirty="0" lang="en-US" smtClean="0" sz="3200">
                <a:uFillTx/>
              </a:rPr>
              <a:t>	</a:t>
            </a:r>
            <a:r>
              <a:rPr dirty="0" i="1" lang="en-US" smtClean="0" sz="3200">
                <a:uFillTx/>
              </a:rPr>
              <a:t>Another / One interesting change is that</a:t>
            </a:r>
            <a:r>
              <a:rPr dirty="0" lang="en-US" smtClean="0" sz="3200">
                <a:uFillTx/>
              </a:rPr>
              <a:t>....</a:t>
            </a:r>
          </a:p>
          <a:p>
            <a:pPr lvl="0"/>
            <a:endParaRPr dirty="0" lang="en-US" smtClean="0" sz="3200">
              <a:uFillTx/>
            </a:endParaRPr>
          </a:p>
          <a:p>
            <a:endParaRPr dirty="0" lang="en-US" sz="3200">
              <a:uFillTx/>
            </a:endParaRPr>
          </a:p>
        </p:txBody>
      </p:sp>
      <p:graphicFrame>
        <p:nvGraphicFrame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able 6"/>
          <p:cNvGraphicFrame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graphicFrameLocks noGrp="1"/>
          </p:cNvGraphicFramePr>
          <p:nvPr/>
        </p:nvGraphicFramePr>
        <p:xfrm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off x="838200" y="2209800"/>
          <a:ext cx="7467598" cy="2468880"/>
        </p:xfrm>
        <a:graphic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graphicData uri="http://schemas.openxmlformats.org/drawingml/2006/table">
            <a:tbl>
              <a:tblGrid>
                <a:gridCol w="1716769"/>
                <a:gridCol w="4892800"/>
                <a:gridCol w="858029"/>
              </a:tblGrid>
              <a:tr h="215900">
                <a:tc rowSpan="3">
                  <a:txBody>
                    <a:bodyPr/>
                    <a:lstStyle/>
                    <a:p>
                      <a:pPr algn="ctr"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kern="1200" lang="en-US" sz="2400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Overall, /</a:t>
                      </a:r>
                      <a:endParaRPr dirty="0" lang="en-US" sz="2000"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kern="1200" lang="en-US" sz="2400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In general,</a:t>
                      </a:r>
                      <a:endParaRPr dirty="0" lang="en-US" sz="2000"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kern="1200" lang="en-US" sz="2400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it is clear from the diagram</a:t>
                      </a:r>
                      <a:endParaRPr dirty="0" lang="en-US" sz="2000"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kern="1200" lang="en-US" sz="2400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that …..</a:t>
                      </a:r>
                      <a:endParaRPr dirty="0" lang="en-US" sz="2000"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  <a:tr h="290195">
                <a:tc vMerge="1">
                  <a:txBody>
                    <a:bodyPr/>
                    <a:lstStyle/>
                    <a:p>
                      <a:endParaRPr lang="en-US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kern="1200" lang="en-US" sz="2400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the most significant change in the graph is</a:t>
                      </a:r>
                      <a:endParaRPr dirty="0" lang="en-US" sz="2000"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uFillTx/>
                      </a:endParaRPr>
                    </a:p>
                  </a:txBody>
                  <a:tcPr/>
                </a:tc>
              </a:tr>
              <a:tr h="130175">
                <a:tc vMerge="1">
                  <a:txBody>
                    <a:bodyPr/>
                    <a:lstStyle/>
                    <a:p>
                      <a:endParaRPr lang="en-US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kern="1200" lang="en-US" sz="2400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what stands out from the graph</a:t>
                      </a:r>
                      <a:endParaRPr dirty="0" lang="en-US" sz="2000"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uFillTx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274638"/>
            <a:ext cx="7772400" cy="792162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91440">
            <a:normAutofit fontScale="97500"/>
          </a:bodyPr>
          <a:lstStyle>
            <a:lvl1pPr algn="l" eaLnBrk="1" hangingPunct="1" latinLnBrk="0" rtl="0">
              <a:spcBef>
                <a:spcPct val="0"/>
              </a:spcBef>
              <a:buNone/>
              <a:defRPr kern="1200" kumimoji="0" sz="4000">
                <a:solidFill>
                  <a:schemeClr val="tx2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en-US" smtClean="0">
                <a:solidFill>
                  <a:srgbClr val="C00000"/>
                </a:solidFill>
                <a:uFillTx/>
              </a:rPr>
              <a:t>2. WRITING THE OVERVIEW</a:t>
            </a:r>
            <a:endParaRPr b="1" dirty="0" lang="en-US">
              <a:solidFill>
                <a:srgbClr val="C00000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theme/_rels/theme1.xml.rels><?xml version="1.0" standalone="yes" ?><Relationships xmlns="http://schemas.openxmlformats.org/package/2006/relationships"><Relationship Id="rId1" Target="../media/image1.jpeg" Type="http://schemas.openxmlformats.org/officeDocument/2006/relationships/image"></Relationship></Relationships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Equity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quity">
      <a:fillStyleLst>
        <a:solidFill>
          <a:schemeClr val="phClr"/>
        </a:solidFill>
        <a:blipFill>
          <a:blip r:embed="rId1">
            <a:duotone>
              <a:schemeClr val="phClr">
                <a:tint val="30000"/>
                <a:satMod val="300000"/>
                <a:tint val="40000"/>
                <a:satMod val="200000"/>
              </a:schemeClr>
              <a:schemeClr val="phClr">
                <a:tint val="30000"/>
                <a:satMod val="300000"/>
                <a:tint val="40000"/>
                <a:satMod val="200000"/>
              </a:schemeClr>
            </a:duotone>
          </a:blip>
          <a:tile algn="ctr" flip="none" sx="70000" sy="70000" tx="0" ty="0"/>
        </a:blipFill>
        <a:blipFill>
          <a:blip r:embed="rId1">
            <a:duotone>
              <a:schemeClr val="phClr">
                <a:shade val="22000"/>
                <a:satMod val="160000"/>
                <a:shade val="45000"/>
                <a:satMod val="100000"/>
              </a:schemeClr>
              <a:schemeClr val="phClr">
                <a:shade val="22000"/>
                <a:satMod val="160000"/>
                <a:shade val="45000"/>
                <a:satMod val="100000"/>
              </a:schemeClr>
            </a:duotone>
          </a:blip>
          <a:tile algn="ctr" flip="none" sx="65000" sy="65000" tx="0" ty="0"/>
        </a:blipFill>
      </a:fillStyleLst>
      <a:lnStyleLst>
        <a:ln algn="ctr" cap="flat" cmpd="sng" w="9525">
          <a:solidFill>
            <a:schemeClr val="phClr">
              <a:shade val="60000"/>
              <a:satMod val="110000"/>
            </a:schemeClr>
          </a:solidFill>
          <a:prstDash val="solid"/>
        </a:ln>
        <a:ln algn="ctr" cap="flat" cmpd="sng" w="127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algn="t" blurRad="50800" dir="5400000" dist="50800" rotWithShape="0">
              <a:srgbClr val="000000">
                <a:alpha val="60000"/>
              </a:srgbClr>
            </a:outerShdw>
          </a:effectLst>
          <a:scene3d>
            <a:camera fov="0" prst="isometricBottomUp">
              <a:rot lat="0" lon="0" rev="0"/>
            </a:camera>
            <a:lightRig dir="b" rig="soft">
              <a:rot lat="0" lon="0" rev="9000000"/>
            </a:lightRig>
          </a:scene3d>
          <a:sp3d contourW="35000" prstMaterial="matte">
            <a:bevelT h="38100" prst="convex" w="45000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r:embed="rId1">
            <a:duotone>
              <a:schemeClr val="phClr">
                <a:tint val="95000"/>
                <a:satMod val="200000"/>
                <a:shade val="80000"/>
                <a:satMod val="100000"/>
              </a:schemeClr>
              <a:schemeClr val="phClr">
                <a:tint val="95000"/>
                <a:satMod val="200000"/>
                <a:shade val="80000"/>
                <a:satMod val="100000"/>
              </a:schemeClr>
            </a:duotone>
          </a:blip>
          <a:tile algn="tl" flip="none" sx="55000" sy="55000" tx="0" ty="0"/>
        </a:blip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237</TotalTime>
  <Words>875</Words>
  <Application>Microsoft Office PowerPoint</Application>
  <PresentationFormat>On-screen Show (4:3)</PresentationFormat>
  <Paragraphs>129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Questrial</vt:lpstr>
      <vt:lpstr>Times New Roman</vt:lpstr>
      <vt:lpstr>Wingdings 2</vt:lpstr>
      <vt:lpstr>Equity</vt:lpstr>
      <vt:lpstr>IELTS WRITING TASK 1</vt:lpstr>
      <vt:lpstr>CONTENTS</vt:lpstr>
      <vt:lpstr>1. TYPES OF MAP QUESTIONS</vt:lpstr>
      <vt:lpstr>Diachronic maps</vt:lpstr>
      <vt:lpstr>Synchronic maps</vt:lpstr>
      <vt:lpstr>ESSAY STRUCTURE</vt:lpstr>
      <vt:lpstr>2.  WRITING THE INTRODUCTION</vt:lpstr>
      <vt:lpstr>Choosing the information: You need to figure out the general change of the place.</vt:lpstr>
      <vt:lpstr>2. WRITING THE OVERVIEW</vt:lpstr>
      <vt:lpstr>PowerPoint Presentation</vt:lpstr>
      <vt:lpstr>Verb Tense and Passive Voice</vt:lpstr>
      <vt:lpstr>Verb Tense and Passive Voice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Grammar and Vocabulary for  Describing Maps</vt:lpstr>
      <vt:lpstr>5. Sample Task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TASK 1</dc:title>
  <dc:creator>Admin</dc:creator>
  <cp:lastModifiedBy>HuongDT</cp:lastModifiedBy>
  <cp:revision>29</cp:revision>
  <dcterms:created xsi:type="dcterms:W3CDTF">2006-08-16T00:00:00Z</dcterms:created>
  <dcterms:modified xsi:type="dcterms:W3CDTF">2020-09-14T09:25:43Z</dcterms:modified>
</cp:coreProperties>
</file>