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</p:sldMasterIdLst>
  <p:sldIdLst>
    <p:sldId id="375" r:id="rId3"/>
    <p:sldId id="256" r:id="rId4"/>
    <p:sldId id="264" r:id="rId5"/>
    <p:sldId id="363" r:id="rId6"/>
    <p:sldId id="267" r:id="rId7"/>
    <p:sldId id="259" r:id="rId8"/>
    <p:sldId id="261" r:id="rId9"/>
    <p:sldId id="268" r:id="rId10"/>
    <p:sldId id="270" r:id="rId11"/>
    <p:sldId id="271" r:id="rId12"/>
    <p:sldId id="272" r:id="rId13"/>
    <p:sldId id="380" r:id="rId14"/>
    <p:sldId id="366" r:id="rId15"/>
    <p:sldId id="367" r:id="rId16"/>
    <p:sldId id="376" r:id="rId17"/>
    <p:sldId id="377" r:id="rId18"/>
    <p:sldId id="365" r:id="rId19"/>
    <p:sldId id="274" r:id="rId20"/>
    <p:sldId id="282" r:id="rId21"/>
    <p:sldId id="275" r:id="rId22"/>
    <p:sldId id="283" r:id="rId23"/>
    <p:sldId id="368" r:id="rId24"/>
    <p:sldId id="284" r:id="rId25"/>
    <p:sldId id="378" r:id="rId26"/>
    <p:sldId id="374" r:id="rId27"/>
    <p:sldId id="287" r:id="rId28"/>
    <p:sldId id="290" r:id="rId29"/>
    <p:sldId id="276" r:id="rId30"/>
    <p:sldId id="370" r:id="rId31"/>
    <p:sldId id="372" r:id="rId32"/>
    <p:sldId id="292" r:id="rId33"/>
    <p:sldId id="293" r:id="rId34"/>
    <p:sldId id="294" r:id="rId35"/>
    <p:sldId id="351" r:id="rId36"/>
    <p:sldId id="295" r:id="rId37"/>
    <p:sldId id="297" r:id="rId38"/>
    <p:sldId id="306" r:id="rId39"/>
    <p:sldId id="379" r:id="rId40"/>
    <p:sldId id="265" r:id="rId41"/>
    <p:sldId id="309" r:id="rId42"/>
  </p:sldIdLst>
  <p:sldSz cx="12192000" cy="6858000"/>
  <p:notesSz cx="6858000" cy="9144000"/>
  <p:embeddedFontLst>
    <p:embeddedFont>
      <p:font typeface="#9Slide03 AmpleSoft Bold" panose="020B0604020202020204" charset="0"/>
      <p:regular r:id="rId43"/>
    </p:embeddedFont>
    <p:embeddedFont>
      <p:font typeface="#9Slide03 Arima Madurai Black" panose="020B0604020202020204" charset="0"/>
      <p:bold r:id="rId44"/>
    </p:embeddedFont>
    <p:embeddedFont>
      <p:font typeface="Baloo 2 SemiBold" panose="020B060402020202020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KaiTi" panose="02010609060101010101" pitchFamily="49" charset="-122"/>
      <p:regular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Nunito Black" pitchFamily="2" charset="0"/>
      <p:bold r:id="rId53"/>
      <p:boldItalic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Sigmar One" panose="020B0604020202020204" charset="0"/>
      <p:regular r:id="rId59"/>
    </p:embeddedFont>
    <p:embeddedFont>
      <p:font typeface="Sriracha" panose="020B0604020202020204" charset="-34"/>
      <p:regular r:id="rId60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3FA"/>
    <a:srgbClr val="31C4EC"/>
    <a:srgbClr val="67D5F3"/>
    <a:srgbClr val="FFFFCC"/>
    <a:srgbClr val="EAF9FF"/>
    <a:srgbClr val="FFFFFF"/>
    <a:srgbClr val="FF6699"/>
    <a:srgbClr val="73C532"/>
    <a:srgbClr val="57C7D4"/>
    <a:srgbClr val="F46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792" y="-324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137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8955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5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8435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435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219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253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790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296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1543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7514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10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2022/10/3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516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0526030245_wm_shs-tieng-viet-3---tap-1">
            <a:extLst>
              <a:ext uri="{FF2B5EF4-FFF2-40B4-BE49-F238E27FC236}">
                <a16:creationId xmlns:a16="http://schemas.microsoft.com/office/drawing/2014/main" id="{FE7B4B13-9758-F595-FAC4-32F608DC8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9" b="8197"/>
          <a:stretch/>
        </p:blipFill>
        <p:spPr bwMode="auto">
          <a:xfrm>
            <a:off x="228600" y="2699907"/>
            <a:ext cx="4495801" cy="350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7EE69D-3E20-0D64-AE0B-84C3F21A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01" y="381000"/>
            <a:ext cx="2666267" cy="2666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F6E9806-4A0E-443F-B56A-458AB886A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2"/>
          <a:stretch/>
        </p:blipFill>
        <p:spPr bwMode="auto">
          <a:xfrm>
            <a:off x="5727800" y="2830660"/>
            <a:ext cx="3479601" cy="3245160"/>
          </a:xfrm>
          <a:prstGeom prst="round2DiagRect">
            <a:avLst>
              <a:gd name="adj1" fmla="val 16667"/>
              <a:gd name="adj2" fmla="val 180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D2C684-8347-E60C-0ED7-2CBD9CE74923}"/>
              </a:ext>
            </a:extLst>
          </p:cNvPr>
          <p:cNvSpPr/>
          <p:nvPr/>
        </p:nvSpPr>
        <p:spPr>
          <a:xfrm>
            <a:off x="325827" y="1144165"/>
            <a:ext cx="9174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5400">
                <a:solidFill>
                  <a:srgbClr val="FF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Nunito Black" pitchFamily="2" charset="0"/>
              </a:rPr>
              <a:t>CỔNG TRƯỜNG RỘNG MỞ</a:t>
            </a:r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528FE9C1-FB1E-5AB3-0AEF-9BC1F2DEC6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45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268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715154" y="1524000"/>
            <a:ext cx="5195341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nay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em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minh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nắng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xôn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xao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9200" y="239647"/>
            <a:ext cx="3042482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câu</a:t>
            </a:r>
            <a:endParaRPr lang="en-US" sz="2800" b="1" dirty="0"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717738" y="3276600"/>
            <a:ext cx="5195340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múa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hát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khéo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tay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FF000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6337F8D-8063-725D-B3D5-55D6E895B9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0" y="2885025"/>
            <a:ext cx="4243987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6" y="1107121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76B986D5-53CB-3DDB-65D8-E3CBE104F2F5}"/>
              </a:ext>
            </a:extLst>
          </p:cNvPr>
          <p:cNvSpPr/>
          <p:nvPr/>
        </p:nvSpPr>
        <p:spPr>
          <a:xfrm>
            <a:off x="8063314" y="4617706"/>
            <a:ext cx="4128686" cy="193224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71471" y="2087589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3" y="1938967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474046" y="1965848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193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6400" b="1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GIẢI NGHĨA 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1124166" y="1491046"/>
            <a:ext cx="164188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4412306" y="4288227"/>
            <a:ext cx="7748464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ướt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trên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bề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giác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dễ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chịu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F65FA31-98AE-9A99-429D-29257C7621FA}"/>
              </a:ext>
            </a:extLst>
          </p:cNvPr>
          <p:cNvSpPr txBox="1"/>
          <p:nvPr/>
        </p:nvSpPr>
        <p:spPr>
          <a:xfrm>
            <a:off x="919167" y="2708062"/>
            <a:ext cx="2051882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0251AE6-A14B-F170-B6F4-083BC279B1D5}"/>
              </a:ext>
            </a:extLst>
          </p:cNvPr>
          <p:cNvSpPr txBox="1"/>
          <p:nvPr/>
        </p:nvSpPr>
        <p:spPr>
          <a:xfrm>
            <a:off x="81718" y="4252914"/>
            <a:ext cx="314703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lvl="0" algn="ctr" fontAlgn="t"/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xang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4C9D851-D006-03CF-279D-E6AB130300ED}"/>
              </a:ext>
            </a:extLst>
          </p:cNvPr>
          <p:cNvSpPr txBox="1"/>
          <p:nvPr/>
        </p:nvSpPr>
        <p:spPr>
          <a:xfrm>
            <a:off x="4749384" y="2690779"/>
            <a:ext cx="670342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ột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rực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0DF7C79-2F1B-3E41-EFCB-A7925E5AD1F8}"/>
              </a:ext>
            </a:extLst>
          </p:cNvPr>
          <p:cNvSpPr txBox="1"/>
          <p:nvPr/>
        </p:nvSpPr>
        <p:spPr>
          <a:xfrm>
            <a:off x="6705600" y="1491046"/>
            <a:ext cx="1975208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l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215E031-B54E-27FE-8394-CD1388FFC860}"/>
              </a:ext>
            </a:extLst>
          </p:cNvPr>
          <p:cNvSpPr txBox="1"/>
          <p:nvPr/>
        </p:nvSpPr>
        <p:spPr>
          <a:xfrm>
            <a:off x="1301941" y="96400"/>
            <a:ext cx="9705327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Nối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ở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cột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trái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với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đúng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00B05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545EE88-3F0D-4803-691A-482FC7A5F125}"/>
              </a:ext>
            </a:extLst>
          </p:cNvPr>
          <p:cNvSpPr/>
          <p:nvPr/>
        </p:nvSpPr>
        <p:spPr>
          <a:xfrm>
            <a:off x="2758190" y="1813810"/>
            <a:ext cx="3972394" cy="74951"/>
          </a:xfrm>
          <a:custGeom>
            <a:avLst/>
            <a:gdLst>
              <a:gd name="connsiteX0" fmla="*/ 0 w 3972394"/>
              <a:gd name="connsiteY0" fmla="*/ 14990 h 74951"/>
              <a:gd name="connsiteX1" fmla="*/ 3492708 w 3972394"/>
              <a:gd name="connsiteY1" fmla="*/ 0 h 74951"/>
              <a:gd name="connsiteX2" fmla="*/ 3732551 w 3972394"/>
              <a:gd name="connsiteY2" fmla="*/ 14990 h 74951"/>
              <a:gd name="connsiteX3" fmla="*/ 3897443 w 3972394"/>
              <a:gd name="connsiteY3" fmla="*/ 59960 h 74951"/>
              <a:gd name="connsiteX4" fmla="*/ 3942413 w 3972394"/>
              <a:gd name="connsiteY4" fmla="*/ 74951 h 74951"/>
              <a:gd name="connsiteX5" fmla="*/ 3972394 w 3972394"/>
              <a:gd name="connsiteY5" fmla="*/ 59960 h 7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2394" h="74951">
                <a:moveTo>
                  <a:pt x="0" y="14990"/>
                </a:moveTo>
                <a:lnTo>
                  <a:pt x="3492708" y="0"/>
                </a:lnTo>
                <a:cubicBezTo>
                  <a:pt x="3572812" y="0"/>
                  <a:pt x="3653312" y="3251"/>
                  <a:pt x="3732551" y="14990"/>
                </a:cubicBezTo>
                <a:cubicBezTo>
                  <a:pt x="3788907" y="23339"/>
                  <a:pt x="3842664" y="44309"/>
                  <a:pt x="3897443" y="59960"/>
                </a:cubicBezTo>
                <a:cubicBezTo>
                  <a:pt x="3912636" y="64301"/>
                  <a:pt x="3926612" y="74951"/>
                  <a:pt x="3942413" y="74951"/>
                </a:cubicBezTo>
                <a:cubicBezTo>
                  <a:pt x="3953586" y="74951"/>
                  <a:pt x="3962400" y="64957"/>
                  <a:pt x="3972394" y="5996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C93050-F53E-12E7-0B1B-C749DA83505F}"/>
              </a:ext>
            </a:extLst>
          </p:cNvPr>
          <p:cNvSpPr/>
          <p:nvPr/>
        </p:nvSpPr>
        <p:spPr>
          <a:xfrm>
            <a:off x="2938072" y="2968052"/>
            <a:ext cx="1439056" cy="1678899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DD6F3A-4628-77B6-93E9-A7C292864607}"/>
              </a:ext>
            </a:extLst>
          </p:cNvPr>
          <p:cNvSpPr/>
          <p:nvPr/>
        </p:nvSpPr>
        <p:spPr>
          <a:xfrm rot="15441276">
            <a:off x="3345859" y="2874308"/>
            <a:ext cx="1286418" cy="1847052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351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  <p:bldP spid="11" grpId="0" animBg="1"/>
      <p:bldP spid="13" grpId="0" animBg="1"/>
      <p:bldP spid="14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5410200" y="5500563"/>
            <a:ext cx="426720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đào: Má 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2" descr="Rụng tim&quot; với loạt ảnh tập đoàn em bé má phính như bánh bao 2 trứng">
            <a:extLst>
              <a:ext uri="{FF2B5EF4-FFF2-40B4-BE49-F238E27FC236}">
                <a16:creationId xmlns:a16="http://schemas.microsoft.com/office/drawing/2014/main" id="{E0BEFB45-7F6B-4F60-BA7D-90683341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8555"/>
            <a:ext cx="5694485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1807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2050" name="Picture 2" descr="Hãy Luôn Nở Nụ Cười Dù Thế Nào Đi Nữa">
            <a:extLst>
              <a:ext uri="{FF2B5EF4-FFF2-40B4-BE49-F238E27FC236}">
                <a16:creationId xmlns:a16="http://schemas.microsoft.com/office/drawing/2014/main" id="{141461DB-A64A-3ABC-5F24-D3AE6C3F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5505450" cy="367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015607-C010-2D63-BA79-388075CDC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0" y="554171"/>
            <a:ext cx="10744200" cy="1960429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39ED90D-7CE6-FCB9-18E5-8CC10DBB813E}"/>
              </a:ext>
            </a:extLst>
          </p:cNvPr>
          <p:cNvSpPr txBox="1"/>
          <p:nvPr/>
        </p:nvSpPr>
        <p:spPr>
          <a:xfrm>
            <a:off x="771764" y="938360"/>
            <a:ext cx="10434633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ướt nhẹ trên bề mặt, tạo cảm giác dễ chịu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2FBB58E-DB64-F28E-C997-10BE36D2F1F0}"/>
              </a:ext>
            </a:extLst>
          </p:cNvPr>
          <p:cNvSpPr txBox="1"/>
          <p:nvPr/>
        </p:nvSpPr>
        <p:spPr>
          <a:xfrm>
            <a:off x="548281" y="1589439"/>
            <a:ext cx="10655188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/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ột cảm xúc vui rạo rực trong lòng</a:t>
            </a:r>
          </a:p>
        </p:txBody>
      </p:sp>
    </p:spTree>
    <p:extLst>
      <p:ext uri="{BB962C8B-B14F-4D97-AF65-F5344CB8AC3E}">
        <p14:creationId xmlns:p14="http://schemas.microsoft.com/office/powerpoint/2010/main" val="994188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805420" y="2051041"/>
            <a:ext cx="4891664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hỏi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4888A974-A509-C449-FE6A-1AFF45382FEB}"/>
              </a:ext>
            </a:extLst>
          </p:cNvPr>
          <p:cNvSpPr txBox="1"/>
          <p:nvPr/>
        </p:nvSpPr>
        <p:spPr>
          <a:xfrm>
            <a:off x="1600290" y="1697438"/>
            <a:ext cx="411471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2075" y="4038600"/>
            <a:ext cx="3209925" cy="266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040025" y="646586"/>
            <a:ext cx="9906000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2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cảnh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3456C-C951-CDE7-BAE3-6278941DCDEE}"/>
              </a:ext>
            </a:extLst>
          </p:cNvPr>
          <p:cNvSpPr txBox="1"/>
          <p:nvPr/>
        </p:nvSpPr>
        <p:spPr>
          <a:xfrm>
            <a:off x="6477000" y="2754392"/>
            <a:ext cx="5105400" cy="1055608"/>
          </a:xfrm>
          <a:prstGeom prst="wedgeRoundRectCallout">
            <a:avLst>
              <a:gd name="adj1" fmla="val 36480"/>
              <a:gd name="adj2" fmla="val 84156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 ý: 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đọc kĩ khổ thơ đầu tiên để trả lời câu hỏi.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94C7F-54D6-6ADA-CA74-0E777B76041C}"/>
              </a:ext>
            </a:extLst>
          </p:cNvPr>
          <p:cNvSpPr txBox="1"/>
          <p:nvPr/>
        </p:nvSpPr>
        <p:spPr>
          <a:xfrm>
            <a:off x="1994093" y="4554316"/>
            <a:ext cx="6987981" cy="919401"/>
          </a:xfrm>
          <a:prstGeom prst="roundRect">
            <a:avLst/>
          </a:prstGeom>
          <a:solidFill>
            <a:srgbClr val="00B050"/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Bạn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en-US" sz="2400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4AA75-9F9D-9525-253F-DA1E369FA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2687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A987F7-AF8A-DB0E-7B55-144495CDB0FD}"/>
              </a:ext>
            </a:extLst>
          </p:cNvPr>
          <p:cNvSpPr txBox="1"/>
          <p:nvPr/>
        </p:nvSpPr>
        <p:spPr>
          <a:xfrm>
            <a:off x="1435822" y="151853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1452061" y="5253651"/>
            <a:ext cx="328936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11" grpId="0" animBg="1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91719" y="533400"/>
            <a:ext cx="10209681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err="1">
                <a:latin typeface="Nunito Black" pitchFamily="2" charset="0"/>
                <a:cs typeface="#9Slide03 Arima Madurai Black" panose="020B0604020202020204" charset="0"/>
              </a:rPr>
              <a:t>thú</a:t>
            </a:r>
            <a:r>
              <a:rPr lang="vi-VN" sz="2800">
                <a:latin typeface="Nunito Black" pitchFamily="2" charset="0"/>
                <a:cs typeface="#9Slide03 Arima Madurai Black" panose="020B0604020202020204" charset="0"/>
              </a:rPr>
              <a:t> vị?</a:t>
            </a:r>
            <a:endParaRPr lang="en-US" sz="2800" dirty="0"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371601" y="1518868"/>
            <a:ext cx="103632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DotDot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: hương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bay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câu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chơi,…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58405" y="2014257"/>
            <a:ext cx="638896" cy="5788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3074" name="Picture 2" descr="Hương lúa">
            <a:extLst>
              <a:ext uri="{FF2B5EF4-FFF2-40B4-BE49-F238E27FC236}">
                <a16:creationId xmlns:a16="http://schemas.microsoft.com/office/drawing/2014/main" id="{E99A793A-7793-98F1-0785-3A1822B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9" y="3310449"/>
            <a:ext cx="3555127" cy="2844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10 Bài văn phân tích bài thơ &quot;Con cò&quot; của Chế Lan Viên hay nhất -  Toplist.vn">
            <a:extLst>
              <a:ext uri="{FF2B5EF4-FFF2-40B4-BE49-F238E27FC236}">
                <a16:creationId xmlns:a16="http://schemas.microsoft.com/office/drawing/2014/main" id="{F504E695-EB92-E6E8-88D9-DE156AE7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46" y="3182753"/>
            <a:ext cx="3048000" cy="2971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18 Câu chuyện cổ tích Việt Nam hay nhất - Toplist.vn">
            <a:extLst>
              <a:ext uri="{FF2B5EF4-FFF2-40B4-BE49-F238E27FC236}">
                <a16:creationId xmlns:a16="http://schemas.microsoft.com/office/drawing/2014/main" id="{2620B910-9736-36FE-9730-AD28BD7D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56482"/>
            <a:ext cx="3057811" cy="2698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1" y="228600"/>
            <a:ext cx="11887200" cy="6338437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sp>
        <p:nvSpPr>
          <p:cNvPr id="29" name="TextBox 29"/>
          <p:cNvSpPr txBox="1"/>
          <p:nvPr/>
        </p:nvSpPr>
        <p:spPr>
          <a:xfrm>
            <a:off x="1828800" y="307202"/>
            <a:ext cx="891231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Thứ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...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ngày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...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tháng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năm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2022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50DAD4D1-FA32-49F5-3AC0-A9353CB9F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62800" y="2209800"/>
            <a:ext cx="4521758" cy="4114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F318B8-B494-8F63-E703-8DEFAE651574}"/>
              </a:ext>
            </a:extLst>
          </p:cNvPr>
          <p:cNvSpPr txBox="1"/>
          <p:nvPr/>
        </p:nvSpPr>
        <p:spPr>
          <a:xfrm>
            <a:off x="3099079" y="110461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Nunito Black" pitchFamily="2" charset="0"/>
              </a:rPr>
              <a:t>Tiếng Việt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BÀI 9: ĐI HỌC VUI SAO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85D11C3-96DB-DC27-D892-EBB08E4CE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8618" y="1831978"/>
            <a:ext cx="4724331" cy="48704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1066800" y="388203"/>
            <a:ext cx="10058400" cy="10556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Câu 3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ra chơi.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0D7B-ED5D-F41E-104F-7CCBA433B6B4}"/>
              </a:ext>
            </a:extLst>
          </p:cNvPr>
          <p:cNvSpPr txBox="1"/>
          <p:nvPr/>
        </p:nvSpPr>
        <p:spPr>
          <a:xfrm>
            <a:off x="1295401" y="1591947"/>
            <a:ext cx="10363200" cy="1472744"/>
          </a:xfrm>
          <a:prstGeom prst="roundRect">
            <a:avLst/>
          </a:prstGeom>
          <a:solidFill>
            <a:srgbClr val="D9F3FA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nứ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c,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nô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  <a:endParaRPr lang="en-US" sz="2800" dirty="0">
              <a:solidFill>
                <a:srgbClr val="FF000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E490C-E30B-C166-8A6F-2E2567A4F0FB}"/>
              </a:ext>
            </a:extLst>
          </p:cNvPr>
          <p:cNvSpPr/>
          <p:nvPr/>
        </p:nvSpPr>
        <p:spPr>
          <a:xfrm>
            <a:off x="566494" y="2093594"/>
            <a:ext cx="532151" cy="4537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42C8667-1C3C-48F5-EBCB-EC11758C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197169"/>
            <a:ext cx="10363200" cy="36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F75E74-D836-101E-C3EC-886A81AB3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257969" y="300664"/>
            <a:ext cx="9571831" cy="689099"/>
          </a:xfrm>
          <a:prstGeom prst="rect">
            <a:avLst/>
          </a:prstGeom>
          <a:solidFill>
            <a:srgbClr val="D9F3F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4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b="1" dirty="0">
              <a:effectLst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544D2-788E-529A-7384-A9DCBCDAD572}"/>
              </a:ext>
            </a:extLst>
          </p:cNvPr>
          <p:cNvSpPr txBox="1"/>
          <p:nvPr/>
        </p:nvSpPr>
        <p:spPr>
          <a:xfrm>
            <a:off x="603022" y="2517693"/>
            <a:ext cx="4135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Khi tan học, bạn nhỏ rất vui mừng, vội vàng chạy về nhà.</a:t>
            </a:r>
            <a:endParaRPr lang="vi-VN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998D08-F039-7855-2EAB-3B2E8AEC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39" y="2209800"/>
            <a:ext cx="5843459" cy="306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64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143001" y="356689"/>
            <a:ext cx="982980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thấy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khi nghe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trống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7C3DA40-557A-BCAD-3112-6BFAC7A06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/>
        </p:blipFill>
        <p:spPr bwMode="auto">
          <a:xfrm>
            <a:off x="3141111" y="1828800"/>
            <a:ext cx="5909777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37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590902">
            <a:off x="984859" y="1281764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57800" y="1955800"/>
            <a:ext cx="612139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lòng</a:t>
            </a:r>
            <a:endParaRPr lang="en-US" sz="5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Học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 thuộc lòng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 SemiBold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5014355" y="162953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ĐI HỌC VUI SAO</a:t>
            </a:r>
            <a:endParaRPr kumimoji="0" lang="en-US" sz="44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80697" y="945316"/>
            <a:ext cx="3802505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3" y="3844316"/>
            <a:ext cx="381124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76113" y="1093921"/>
            <a:ext cx="4011324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71" y="853724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305914" y="86656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305914" y="3810039"/>
            <a:ext cx="3730246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ra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bạn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náo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nức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đùa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mệt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lại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túm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tụm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vẽ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35267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069298" y="389638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32383" y="949504"/>
            <a:ext cx="3902421" cy="316682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vàng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xang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             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Phạm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Anh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Xuân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28" y="826843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103011" y="853724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02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54" y="1510741"/>
            <a:ext cx="4557946" cy="52530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9600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140065" y="1738376"/>
            <a:ext cx="5086693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67051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83107">
            <a:off x="431918" y="1368468"/>
            <a:ext cx="5221033" cy="4362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791200" y="4572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NÓI VÀ NGHE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75B1E40-2875-4203-E1E9-934B6DF50A0E}"/>
              </a:ext>
            </a:extLst>
          </p:cNvPr>
          <p:cNvSpPr/>
          <p:nvPr/>
        </p:nvSpPr>
        <p:spPr>
          <a:xfrm>
            <a:off x="5675068" y="2057400"/>
            <a:ext cx="5803304" cy="3764905"/>
          </a:xfrm>
          <a:custGeom>
            <a:avLst/>
            <a:gdLst>
              <a:gd name="connsiteX0" fmla="*/ 0 w 5803304"/>
              <a:gd name="connsiteY0" fmla="*/ 1882453 h 3764905"/>
              <a:gd name="connsiteX1" fmla="*/ 396559 w 5803304"/>
              <a:gd name="connsiteY1" fmla="*/ 1625184 h 3764905"/>
              <a:gd name="connsiteX2" fmla="*/ 938201 w 5803304"/>
              <a:gd name="connsiteY2" fmla="*/ 1273793 h 3764905"/>
              <a:gd name="connsiteX3" fmla="*/ 1363776 w 5803304"/>
              <a:gd name="connsiteY3" fmla="*/ 997700 h 3764905"/>
              <a:gd name="connsiteX4" fmla="*/ 1905418 w 5803304"/>
              <a:gd name="connsiteY4" fmla="*/ 646309 h 3764905"/>
              <a:gd name="connsiteX5" fmla="*/ 2447060 w 5803304"/>
              <a:gd name="connsiteY5" fmla="*/ 294918 h 3764905"/>
              <a:gd name="connsiteX6" fmla="*/ 2901652 w 5803304"/>
              <a:gd name="connsiteY6" fmla="*/ 0 h 3764905"/>
              <a:gd name="connsiteX7" fmla="*/ 3414277 w 5803304"/>
              <a:gd name="connsiteY7" fmla="*/ 332567 h 3764905"/>
              <a:gd name="connsiteX8" fmla="*/ 3926902 w 5803304"/>
              <a:gd name="connsiteY8" fmla="*/ 665133 h 3764905"/>
              <a:gd name="connsiteX9" fmla="*/ 4352478 w 5803304"/>
              <a:gd name="connsiteY9" fmla="*/ 941227 h 3764905"/>
              <a:gd name="connsiteX10" fmla="*/ 4749037 w 5803304"/>
              <a:gd name="connsiteY10" fmla="*/ 1198495 h 3764905"/>
              <a:gd name="connsiteX11" fmla="*/ 5203629 w 5803304"/>
              <a:gd name="connsiteY11" fmla="*/ 1493413 h 3764905"/>
              <a:gd name="connsiteX12" fmla="*/ 5803304 w 5803304"/>
              <a:gd name="connsiteY12" fmla="*/ 1882453 h 3764905"/>
              <a:gd name="connsiteX13" fmla="*/ 5290679 w 5803304"/>
              <a:gd name="connsiteY13" fmla="*/ 1882453 h 3764905"/>
              <a:gd name="connsiteX14" fmla="*/ 4821578 w 5803304"/>
              <a:gd name="connsiteY14" fmla="*/ 1882453 h 3764905"/>
              <a:gd name="connsiteX15" fmla="*/ 4352478 w 5803304"/>
              <a:gd name="connsiteY15" fmla="*/ 1882453 h 3764905"/>
              <a:gd name="connsiteX16" fmla="*/ 4352478 w 5803304"/>
              <a:gd name="connsiteY16" fmla="*/ 2371891 h 3764905"/>
              <a:gd name="connsiteX17" fmla="*/ 4352478 w 5803304"/>
              <a:gd name="connsiteY17" fmla="*/ 2842504 h 3764905"/>
              <a:gd name="connsiteX18" fmla="*/ 4352478 w 5803304"/>
              <a:gd name="connsiteY18" fmla="*/ 3275467 h 3764905"/>
              <a:gd name="connsiteX19" fmla="*/ 4352478 w 5803304"/>
              <a:gd name="connsiteY19" fmla="*/ 3764905 h 3764905"/>
              <a:gd name="connsiteX20" fmla="*/ 3772148 w 5803304"/>
              <a:gd name="connsiteY20" fmla="*/ 3764905 h 3764905"/>
              <a:gd name="connsiteX21" fmla="*/ 3191817 w 5803304"/>
              <a:gd name="connsiteY21" fmla="*/ 3764905 h 3764905"/>
              <a:gd name="connsiteX22" fmla="*/ 2640503 w 5803304"/>
              <a:gd name="connsiteY22" fmla="*/ 3764905 h 3764905"/>
              <a:gd name="connsiteX23" fmla="*/ 2031156 w 5803304"/>
              <a:gd name="connsiteY23" fmla="*/ 3764905 h 3764905"/>
              <a:gd name="connsiteX24" fmla="*/ 1450826 w 5803304"/>
              <a:gd name="connsiteY24" fmla="*/ 3764905 h 3764905"/>
              <a:gd name="connsiteX25" fmla="*/ 1450826 w 5803304"/>
              <a:gd name="connsiteY25" fmla="*/ 3350766 h 3764905"/>
              <a:gd name="connsiteX26" fmla="*/ 1450826 w 5803304"/>
              <a:gd name="connsiteY26" fmla="*/ 2936626 h 3764905"/>
              <a:gd name="connsiteX27" fmla="*/ 1450826 w 5803304"/>
              <a:gd name="connsiteY27" fmla="*/ 2447189 h 3764905"/>
              <a:gd name="connsiteX28" fmla="*/ 1450826 w 5803304"/>
              <a:gd name="connsiteY28" fmla="*/ 1882453 h 3764905"/>
              <a:gd name="connsiteX29" fmla="*/ 996234 w 5803304"/>
              <a:gd name="connsiteY29" fmla="*/ 1882453 h 3764905"/>
              <a:gd name="connsiteX30" fmla="*/ 527133 w 5803304"/>
              <a:gd name="connsiteY30" fmla="*/ 1882453 h 3764905"/>
              <a:gd name="connsiteX31" fmla="*/ 0 w 5803304"/>
              <a:gd name="connsiteY31" fmla="*/ 1882453 h 37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3304" h="3764905" fill="none" extrusionOk="0">
                <a:moveTo>
                  <a:pt x="0" y="1882453"/>
                </a:moveTo>
                <a:cubicBezTo>
                  <a:pt x="65156" y="1804650"/>
                  <a:pt x="238101" y="1731813"/>
                  <a:pt x="396559" y="1625184"/>
                </a:cubicBezTo>
                <a:cubicBezTo>
                  <a:pt x="555017" y="1518555"/>
                  <a:pt x="760500" y="1451681"/>
                  <a:pt x="938201" y="1273793"/>
                </a:cubicBezTo>
                <a:cubicBezTo>
                  <a:pt x="1115901" y="1095905"/>
                  <a:pt x="1291421" y="1107872"/>
                  <a:pt x="1363776" y="997700"/>
                </a:cubicBezTo>
                <a:cubicBezTo>
                  <a:pt x="1436131" y="887528"/>
                  <a:pt x="1671705" y="874320"/>
                  <a:pt x="1905418" y="646309"/>
                </a:cubicBezTo>
                <a:cubicBezTo>
                  <a:pt x="2139131" y="418298"/>
                  <a:pt x="2342377" y="393404"/>
                  <a:pt x="2447060" y="294918"/>
                </a:cubicBezTo>
                <a:cubicBezTo>
                  <a:pt x="2551743" y="196431"/>
                  <a:pt x="2766034" y="116726"/>
                  <a:pt x="2901652" y="0"/>
                </a:cubicBezTo>
                <a:cubicBezTo>
                  <a:pt x="3086267" y="109375"/>
                  <a:pt x="3129607" y="215376"/>
                  <a:pt x="3414277" y="332567"/>
                </a:cubicBezTo>
                <a:cubicBezTo>
                  <a:pt x="3698947" y="449758"/>
                  <a:pt x="3784904" y="627261"/>
                  <a:pt x="3926902" y="665133"/>
                </a:cubicBezTo>
                <a:cubicBezTo>
                  <a:pt x="4068900" y="703005"/>
                  <a:pt x="4200896" y="846821"/>
                  <a:pt x="4352478" y="941227"/>
                </a:cubicBezTo>
                <a:cubicBezTo>
                  <a:pt x="4504060" y="1035633"/>
                  <a:pt x="4632075" y="1162685"/>
                  <a:pt x="4749037" y="1198495"/>
                </a:cubicBezTo>
                <a:cubicBezTo>
                  <a:pt x="4865999" y="1234305"/>
                  <a:pt x="4962024" y="1392232"/>
                  <a:pt x="5203629" y="1493413"/>
                </a:cubicBezTo>
                <a:cubicBezTo>
                  <a:pt x="5445234" y="1594594"/>
                  <a:pt x="5531855" y="1764117"/>
                  <a:pt x="5803304" y="1882453"/>
                </a:cubicBezTo>
                <a:cubicBezTo>
                  <a:pt x="5589544" y="1941289"/>
                  <a:pt x="5523219" y="1826827"/>
                  <a:pt x="5290679" y="1882453"/>
                </a:cubicBezTo>
                <a:cubicBezTo>
                  <a:pt x="5058140" y="1938079"/>
                  <a:pt x="5040872" y="1842894"/>
                  <a:pt x="4821578" y="1882453"/>
                </a:cubicBezTo>
                <a:cubicBezTo>
                  <a:pt x="4602284" y="1922012"/>
                  <a:pt x="4506254" y="1874616"/>
                  <a:pt x="4352478" y="1882453"/>
                </a:cubicBezTo>
                <a:cubicBezTo>
                  <a:pt x="4406526" y="2090131"/>
                  <a:pt x="4296248" y="2136906"/>
                  <a:pt x="4352478" y="2371891"/>
                </a:cubicBezTo>
                <a:cubicBezTo>
                  <a:pt x="4408708" y="2606876"/>
                  <a:pt x="4330373" y="2720808"/>
                  <a:pt x="4352478" y="2842504"/>
                </a:cubicBezTo>
                <a:cubicBezTo>
                  <a:pt x="4374583" y="2964200"/>
                  <a:pt x="4344568" y="3074373"/>
                  <a:pt x="4352478" y="3275467"/>
                </a:cubicBezTo>
                <a:cubicBezTo>
                  <a:pt x="4360388" y="3476561"/>
                  <a:pt x="4305208" y="3650029"/>
                  <a:pt x="4352478" y="3764905"/>
                </a:cubicBezTo>
                <a:cubicBezTo>
                  <a:pt x="4073113" y="3808217"/>
                  <a:pt x="4008637" y="3731797"/>
                  <a:pt x="3772148" y="3764905"/>
                </a:cubicBezTo>
                <a:cubicBezTo>
                  <a:pt x="3535659" y="3798013"/>
                  <a:pt x="3330727" y="3716077"/>
                  <a:pt x="3191817" y="3764905"/>
                </a:cubicBezTo>
                <a:cubicBezTo>
                  <a:pt x="3052907" y="3813733"/>
                  <a:pt x="2808564" y="3755601"/>
                  <a:pt x="2640503" y="3764905"/>
                </a:cubicBezTo>
                <a:cubicBezTo>
                  <a:pt x="2472442" y="3774209"/>
                  <a:pt x="2198664" y="3749293"/>
                  <a:pt x="2031156" y="3764905"/>
                </a:cubicBezTo>
                <a:cubicBezTo>
                  <a:pt x="1863648" y="3780517"/>
                  <a:pt x="1723781" y="3724794"/>
                  <a:pt x="1450826" y="3764905"/>
                </a:cubicBezTo>
                <a:cubicBezTo>
                  <a:pt x="1422251" y="3575509"/>
                  <a:pt x="1466850" y="3454804"/>
                  <a:pt x="1450826" y="3350766"/>
                </a:cubicBezTo>
                <a:cubicBezTo>
                  <a:pt x="1434802" y="3246728"/>
                  <a:pt x="1481711" y="3059488"/>
                  <a:pt x="1450826" y="2936626"/>
                </a:cubicBezTo>
                <a:cubicBezTo>
                  <a:pt x="1419941" y="2813764"/>
                  <a:pt x="1490840" y="2634123"/>
                  <a:pt x="1450826" y="2447189"/>
                </a:cubicBezTo>
                <a:cubicBezTo>
                  <a:pt x="1410812" y="2260255"/>
                  <a:pt x="1478667" y="2056464"/>
                  <a:pt x="1450826" y="1882453"/>
                </a:cubicBezTo>
                <a:cubicBezTo>
                  <a:pt x="1314026" y="1887054"/>
                  <a:pt x="1142095" y="1878720"/>
                  <a:pt x="996234" y="1882453"/>
                </a:cubicBezTo>
                <a:cubicBezTo>
                  <a:pt x="850373" y="1886186"/>
                  <a:pt x="721722" y="1843891"/>
                  <a:pt x="527133" y="1882453"/>
                </a:cubicBezTo>
                <a:cubicBezTo>
                  <a:pt x="332544" y="1921015"/>
                  <a:pt x="149831" y="1836960"/>
                  <a:pt x="0" y="1882453"/>
                </a:cubicBezTo>
                <a:close/>
              </a:path>
              <a:path w="5803304" h="3764905" stroke="0" extrusionOk="0">
                <a:moveTo>
                  <a:pt x="0" y="1882453"/>
                </a:moveTo>
                <a:cubicBezTo>
                  <a:pt x="188952" y="1697241"/>
                  <a:pt x="305987" y="1747956"/>
                  <a:pt x="512625" y="1549886"/>
                </a:cubicBezTo>
                <a:cubicBezTo>
                  <a:pt x="719263" y="1351816"/>
                  <a:pt x="853555" y="1379511"/>
                  <a:pt x="1025250" y="1217320"/>
                </a:cubicBezTo>
                <a:cubicBezTo>
                  <a:pt x="1196945" y="1055128"/>
                  <a:pt x="1277946" y="1084551"/>
                  <a:pt x="1479843" y="922402"/>
                </a:cubicBezTo>
                <a:cubicBezTo>
                  <a:pt x="1681740" y="760253"/>
                  <a:pt x="1887583" y="685421"/>
                  <a:pt x="1992468" y="589835"/>
                </a:cubicBezTo>
                <a:cubicBezTo>
                  <a:pt x="2097354" y="494249"/>
                  <a:pt x="2240012" y="493735"/>
                  <a:pt x="2389027" y="332567"/>
                </a:cubicBezTo>
                <a:cubicBezTo>
                  <a:pt x="2538042" y="171399"/>
                  <a:pt x="2713884" y="169664"/>
                  <a:pt x="2901652" y="0"/>
                </a:cubicBezTo>
                <a:cubicBezTo>
                  <a:pt x="2982542" y="50830"/>
                  <a:pt x="3141053" y="200155"/>
                  <a:pt x="3298211" y="257269"/>
                </a:cubicBezTo>
                <a:cubicBezTo>
                  <a:pt x="3455369" y="314383"/>
                  <a:pt x="3690378" y="570069"/>
                  <a:pt x="3839853" y="608660"/>
                </a:cubicBezTo>
                <a:cubicBezTo>
                  <a:pt x="3989328" y="647251"/>
                  <a:pt x="4077433" y="774103"/>
                  <a:pt x="4323461" y="922402"/>
                </a:cubicBezTo>
                <a:cubicBezTo>
                  <a:pt x="4569489" y="1070701"/>
                  <a:pt x="4554524" y="1119237"/>
                  <a:pt x="4720021" y="1179671"/>
                </a:cubicBezTo>
                <a:cubicBezTo>
                  <a:pt x="4885518" y="1240105"/>
                  <a:pt x="4918555" y="1349032"/>
                  <a:pt x="5145596" y="1455764"/>
                </a:cubicBezTo>
                <a:cubicBezTo>
                  <a:pt x="5372637" y="1562496"/>
                  <a:pt x="5482269" y="1771945"/>
                  <a:pt x="5803304" y="1882453"/>
                </a:cubicBezTo>
                <a:cubicBezTo>
                  <a:pt x="5664338" y="1906189"/>
                  <a:pt x="5492195" y="1845417"/>
                  <a:pt x="5305187" y="1882453"/>
                </a:cubicBezTo>
                <a:cubicBezTo>
                  <a:pt x="5118179" y="1919489"/>
                  <a:pt x="5016498" y="1868152"/>
                  <a:pt x="4850595" y="1882453"/>
                </a:cubicBezTo>
                <a:cubicBezTo>
                  <a:pt x="4684692" y="1896754"/>
                  <a:pt x="4589601" y="1834976"/>
                  <a:pt x="4352478" y="1882453"/>
                </a:cubicBezTo>
                <a:cubicBezTo>
                  <a:pt x="4358447" y="1993150"/>
                  <a:pt x="4328208" y="2237798"/>
                  <a:pt x="4352478" y="2353066"/>
                </a:cubicBezTo>
                <a:cubicBezTo>
                  <a:pt x="4376748" y="2468334"/>
                  <a:pt x="4321420" y="2684789"/>
                  <a:pt x="4352478" y="2861328"/>
                </a:cubicBezTo>
                <a:cubicBezTo>
                  <a:pt x="4383536" y="3037867"/>
                  <a:pt x="4330328" y="3166962"/>
                  <a:pt x="4352478" y="3275467"/>
                </a:cubicBezTo>
                <a:cubicBezTo>
                  <a:pt x="4374628" y="3383972"/>
                  <a:pt x="4351254" y="3615880"/>
                  <a:pt x="4352478" y="3764905"/>
                </a:cubicBezTo>
                <a:cubicBezTo>
                  <a:pt x="4185858" y="3835094"/>
                  <a:pt x="3881071" y="3694282"/>
                  <a:pt x="3743131" y="3764905"/>
                </a:cubicBezTo>
                <a:cubicBezTo>
                  <a:pt x="3605191" y="3835528"/>
                  <a:pt x="3433063" y="3760764"/>
                  <a:pt x="3191817" y="3764905"/>
                </a:cubicBezTo>
                <a:cubicBezTo>
                  <a:pt x="2950571" y="3769046"/>
                  <a:pt x="2924200" y="3719038"/>
                  <a:pt x="2698536" y="3764905"/>
                </a:cubicBezTo>
                <a:cubicBezTo>
                  <a:pt x="2472872" y="3810772"/>
                  <a:pt x="2348070" y="3762232"/>
                  <a:pt x="2147222" y="3764905"/>
                </a:cubicBezTo>
                <a:cubicBezTo>
                  <a:pt x="1946374" y="3767578"/>
                  <a:pt x="1666716" y="3764244"/>
                  <a:pt x="1450826" y="3764905"/>
                </a:cubicBezTo>
                <a:cubicBezTo>
                  <a:pt x="1448408" y="3581588"/>
                  <a:pt x="1505441" y="3473537"/>
                  <a:pt x="1450826" y="3275467"/>
                </a:cubicBezTo>
                <a:cubicBezTo>
                  <a:pt x="1396211" y="3077397"/>
                  <a:pt x="1502179" y="2915985"/>
                  <a:pt x="1450826" y="2823679"/>
                </a:cubicBezTo>
                <a:cubicBezTo>
                  <a:pt x="1399473" y="2731373"/>
                  <a:pt x="1486968" y="2541625"/>
                  <a:pt x="1450826" y="2371891"/>
                </a:cubicBezTo>
                <a:cubicBezTo>
                  <a:pt x="1414684" y="2202157"/>
                  <a:pt x="1485421" y="2122573"/>
                  <a:pt x="1450826" y="1882453"/>
                </a:cubicBezTo>
                <a:cubicBezTo>
                  <a:pt x="1326708" y="1907744"/>
                  <a:pt x="1123861" y="1857418"/>
                  <a:pt x="952709" y="1882453"/>
                </a:cubicBezTo>
                <a:cubicBezTo>
                  <a:pt x="781557" y="1907488"/>
                  <a:pt x="721911" y="1868044"/>
                  <a:pt x="498117" y="1882453"/>
                </a:cubicBezTo>
                <a:cubicBezTo>
                  <a:pt x="274323" y="1896862"/>
                  <a:pt x="144210" y="1857653"/>
                  <a:pt x="0" y="188245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692595026">
                  <a:prstGeom prst="up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LỚP </a:t>
            </a:r>
          </a:p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TRƯỜNG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004F7F12-3A97-646C-9DF5-6B4570CC096E}"/>
              </a:ext>
            </a:extLst>
          </p:cNvPr>
          <p:cNvSpPr/>
          <p:nvPr/>
        </p:nvSpPr>
        <p:spPr>
          <a:xfrm>
            <a:off x="1066800" y="990600"/>
            <a:ext cx="10363200" cy="3321786"/>
          </a:xfrm>
          <a:prstGeom prst="stripedRightArrow">
            <a:avLst/>
          </a:prstGeom>
          <a:solidFill>
            <a:srgbClr val="D9F3FA"/>
          </a:solidFill>
          <a:ln w="38100">
            <a:solidFill>
              <a:srgbClr val="31C4EC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Theo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chủ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“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Cổng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trường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rộng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mở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”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sẽ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nói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nghe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điều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?</a:t>
            </a:r>
            <a:endParaRPr lang="vi-VN" sz="3600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5334000" cy="72436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1066800" y="1202333"/>
            <a:ext cx="76200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32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1.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Kể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vi-VN" sz="32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9" name="Picture 5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E498A7FB-C42B-C940-F516-21164EC01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32" y="3741987"/>
            <a:ext cx="2808668" cy="3092279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067574B-CF92-6097-6AF3-784353E549B2}"/>
              </a:ext>
            </a:extLst>
          </p:cNvPr>
          <p:cNvSpPr txBox="1"/>
          <p:nvPr/>
        </p:nvSpPr>
        <p:spPr>
          <a:xfrm>
            <a:off x="685800" y="2165930"/>
            <a:ext cx="8001000" cy="2485787"/>
          </a:xfrm>
          <a:prstGeom prst="wedgeRoundRectCallout">
            <a:avLst>
              <a:gd name="adj1" fmla="val 38647"/>
              <a:gd name="adj2" fmla="val 60985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Gợi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ý: 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Em đi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ai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đáng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68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102108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2286000" y="1600200"/>
            <a:ext cx="89154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 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thứ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hai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đưa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nhẹ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mát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mẻ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chịu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vô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Suốt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ngắm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nhìn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khung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cảnh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khác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nhau.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cây xanh đung đưa trong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xe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vội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chạy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trên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em ôn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nhanh.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Nunito Black" pitchFamily="2" charset="0"/>
              </a:rPr>
              <a:t>được cô giáo khen</a:t>
            </a:r>
            <a:r>
              <a:rPr lang="vi-VN" sz="2400" b="1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1828800" y="111204"/>
            <a:ext cx="35052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Bài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khảo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64D6E-4EE8-8563-FA5A-342FDA09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4800600" cy="72436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685800" y="939537"/>
            <a:ext cx="96774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2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nghĩ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tháng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tập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3B71E-C13C-6E29-0037-B9D61735C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/>
          <a:stretch/>
        </p:blipFill>
        <p:spPr bwMode="auto">
          <a:xfrm>
            <a:off x="914400" y="2190978"/>
            <a:ext cx="10134874" cy="409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968712-D56A-D5BE-0034-0178C8B03668}"/>
              </a:ext>
            </a:extLst>
          </p:cNvPr>
          <p:cNvSpPr txBox="1"/>
          <p:nvPr/>
        </p:nvSpPr>
        <p:spPr>
          <a:xfrm>
            <a:off x="2514600" y="3124200"/>
            <a:ext cx="71902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Sau một tháng học tập, em cảm thấy mình đã lớn 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hơn 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so với năm lớp 2. Em được học rất nhiều những bài học bổ ích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từ thầy cô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68619" y="13025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81480" y="2359393"/>
            <a:ext cx="594360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20B0604020202020204" charset="0"/>
                <a:cs typeface="#9Slide03 Arima Madurai Black" panose="020B0604020202020204" charset="0"/>
              </a:rPr>
              <a:t>Tiết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20B0604020202020204" charset="0"/>
                <a:cs typeface="#9Slide03 Arima Madurai Black" panose="020B0604020202020204" charset="0"/>
              </a:rPr>
              <a:t> 3</a:t>
            </a: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gmar One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49552" y="1881489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Viết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381000"/>
            <a:ext cx="815340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1 .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Nhớ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vui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sao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( 3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" y="756478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2896E8D-15B0-F68D-D148-9102EBEEE639}"/>
              </a:ext>
            </a:extLst>
          </p:cNvPr>
          <p:cNvSpPr txBox="1"/>
          <p:nvPr/>
        </p:nvSpPr>
        <p:spPr>
          <a:xfrm>
            <a:off x="2417049" y="1128272"/>
            <a:ext cx="445449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ED7250C9-3A03-235C-F09D-C910840B4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1" y="1093928"/>
            <a:ext cx="851094" cy="584333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9C2A79F9-D360-C424-67E8-E8FF18BAB39A}"/>
              </a:ext>
            </a:extLst>
          </p:cNvPr>
          <p:cNvSpPr txBox="1"/>
          <p:nvPr/>
        </p:nvSpPr>
        <p:spPr>
          <a:xfrm>
            <a:off x="2245913" y="1139778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67D839B-4A25-3470-3F01-8A49F2CB6D25}"/>
              </a:ext>
            </a:extLst>
          </p:cNvPr>
          <p:cNvSpPr txBox="1"/>
          <p:nvPr/>
        </p:nvSpPr>
        <p:spPr>
          <a:xfrm>
            <a:off x="2353154" y="3874123"/>
            <a:ext cx="453168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8E8E4515-CF8F-7E42-7567-11A2612D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61014"/>
            <a:ext cx="851094" cy="584333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3CFC20DF-81C2-3BCD-5F26-E4FCEDE7E538}"/>
              </a:ext>
            </a:extLst>
          </p:cNvPr>
          <p:cNvSpPr txBox="1"/>
          <p:nvPr/>
        </p:nvSpPr>
        <p:spPr>
          <a:xfrm>
            <a:off x="2108243" y="379157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205EACA-7313-BDE5-62D4-BF13E26468E6}"/>
              </a:ext>
            </a:extLst>
          </p:cNvPr>
          <p:cNvSpPr txBox="1"/>
          <p:nvPr/>
        </p:nvSpPr>
        <p:spPr>
          <a:xfrm>
            <a:off x="7190456" y="1258201"/>
            <a:ext cx="4454490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A8181638-86FC-5159-ADB3-821B4AF4F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95400"/>
            <a:ext cx="851094" cy="584333"/>
          </a:xfrm>
          <a:prstGeom prst="rect">
            <a:avLst/>
          </a:prstGeom>
        </p:spPr>
      </p:pic>
      <p:sp>
        <p:nvSpPr>
          <p:cNvPr id="22" name="TextBox 19">
            <a:extLst>
              <a:ext uri="{FF2B5EF4-FFF2-40B4-BE49-F238E27FC236}">
                <a16:creationId xmlns:a16="http://schemas.microsoft.com/office/drawing/2014/main" id="{5C87DA8C-7E22-C6F3-B7CE-3DC29915FA88}"/>
              </a:ext>
            </a:extLst>
          </p:cNvPr>
          <p:cNvSpPr txBox="1"/>
          <p:nvPr/>
        </p:nvSpPr>
        <p:spPr>
          <a:xfrm>
            <a:off x="6884843" y="1308240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/>
      <p:bldP spid="17" grpId="0" animBg="1"/>
      <p:bldP spid="19" grpId="0"/>
      <p:bldP spid="20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7239000" y="3103427"/>
            <a:ext cx="3800680" cy="33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8E6806-0FCF-0218-CB8B-65DAB865CAF9}"/>
              </a:ext>
            </a:extLst>
          </p:cNvPr>
          <p:cNvSpPr/>
          <p:nvPr/>
        </p:nvSpPr>
        <p:spPr>
          <a:xfrm>
            <a:off x="816390" y="736264"/>
            <a:ext cx="3329786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69C05-1631-43AA-D660-34FE01B2C07C}"/>
              </a:ext>
            </a:extLst>
          </p:cNvPr>
          <p:cNvSpPr txBox="1"/>
          <p:nvPr/>
        </p:nvSpPr>
        <p:spPr>
          <a:xfrm>
            <a:off x="915024" y="775117"/>
            <a:ext cx="36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Cách trình bày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1235073" y="1884892"/>
            <a:ext cx="6442076" cy="3487208"/>
          </a:xfrm>
          <a:prstGeom prst="wedgeRoundRectCallout">
            <a:avLst/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1511299" y="2258411"/>
            <a:ext cx="6165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chấm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03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B1381-39C9-C382-64A3-9B268D7E2891}"/>
              </a:ext>
            </a:extLst>
          </p:cNvPr>
          <p:cNvSpPr txBox="1"/>
          <p:nvPr/>
        </p:nvSpPr>
        <p:spPr>
          <a:xfrm>
            <a:off x="228600" y="179518"/>
            <a:ext cx="10909640" cy="10658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2 :Quan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sát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tìm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viết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sự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vật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yêu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cầu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hoặc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b.</a:t>
            </a:r>
            <a:endParaRPr kumimoji="0" lang="en-US" sz="2800" b="0" u="none" strike="noStrike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j-ea"/>
              <a:cs typeface="#9Slide03 Arima Madurai Black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2A9B90C-C906-E89F-9215-46B721C5B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10" y="3034174"/>
            <a:ext cx="5710169" cy="3823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51286-22F9-05E0-AD0F-3DE94D153769}"/>
              </a:ext>
            </a:extLst>
          </p:cNvPr>
          <p:cNvSpPr txBox="1"/>
          <p:nvPr/>
        </p:nvSpPr>
        <p:spPr>
          <a:xfrm>
            <a:off x="838200" y="1424872"/>
            <a:ext cx="9448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a. Từ ngữ chứa tiếng bắt đầu bằng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s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 hoặc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x</a:t>
            </a:r>
            <a:endParaRPr lang="en-US" sz="2800" b="0" i="0">
              <a:solidFill>
                <a:srgbClr val="FF0000"/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M: </a:t>
            </a:r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dòng suối</a:t>
            </a:r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0EE2D3B8-E80A-DF71-9AA0-E66234B2D97B}"/>
              </a:ext>
            </a:extLst>
          </p:cNvPr>
          <p:cNvSpPr txBox="1"/>
          <p:nvPr/>
        </p:nvSpPr>
        <p:spPr>
          <a:xfrm>
            <a:off x="685800" y="2389360"/>
            <a:ext cx="813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nhà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sàn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sóc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xe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máy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xô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xẻng</a:t>
            </a:r>
            <a:r>
              <a:rPr lang="en-US" sz="2800" i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i="1" dirty="0">
              <a:solidFill>
                <a:srgbClr val="7030A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9E2A5955-AB34-F67A-2FD5-C56F62332D87}"/>
              </a:ext>
            </a:extLst>
          </p:cNvPr>
          <p:cNvSpPr txBox="1"/>
          <p:nvPr/>
        </p:nvSpPr>
        <p:spPr>
          <a:xfrm>
            <a:off x="611262" y="4466985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xẻng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F00DC-7C41-19C5-6A81-C0278768E5FB}"/>
              </a:ext>
            </a:extLst>
          </p:cNvPr>
          <p:cNvSpPr txBox="1"/>
          <p:nvPr/>
        </p:nvSpPr>
        <p:spPr>
          <a:xfrm>
            <a:off x="108009" y="3109327"/>
            <a:ext cx="6213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b. Từ ngữ chứa tiếng có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dấu hỏi 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hoặc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dấu ngã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M: </a:t>
            </a:r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cối giã gạo</a:t>
            </a:r>
          </a:p>
        </p:txBody>
      </p:sp>
    </p:spTree>
    <p:extLst>
      <p:ext uri="{BB962C8B-B14F-4D97-AF65-F5344CB8AC3E}">
        <p14:creationId xmlns:p14="http://schemas.microsoft.com/office/powerpoint/2010/main" val="120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3" grpId="0"/>
      <p:bldP spid="14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96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890057" y="1288580"/>
            <a:ext cx="86756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mở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s, x: </a:t>
            </a: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dấu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hỏi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: </a:t>
            </a: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dấu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0F16985-C0E4-5D80-2928-FBCF97BB87B7}"/>
              </a:ext>
            </a:extLst>
          </p:cNvPr>
          <p:cNvSpPr txBox="1"/>
          <p:nvPr/>
        </p:nvSpPr>
        <p:spPr>
          <a:xfrm>
            <a:off x="1120846" y="1749047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xắc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xích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xe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đạp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xoài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ốc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sên,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sâm,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sấm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chớp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C2E0F9-29AE-24AE-80C1-224404984D3D}"/>
              </a:ext>
            </a:extLst>
          </p:cNvPr>
          <p:cNvSpPr txBox="1"/>
          <p:nvPr/>
        </p:nvSpPr>
        <p:spPr>
          <a:xfrm>
            <a:off x="1156367" y="3021307"/>
            <a:ext cx="8515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bưởi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cam,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chảo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tiếu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tổ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ong,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bún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chim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sẻ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D1BC9D-7D85-7DED-2E4E-1A0F29656852}"/>
              </a:ext>
            </a:extLst>
          </p:cNvPr>
          <p:cNvSpPr txBox="1"/>
          <p:nvPr/>
        </p:nvSpPr>
        <p:spPr>
          <a:xfrm>
            <a:off x="1156367" y="4361545"/>
            <a:ext cx="5867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gỗ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chỗ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ngồi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,…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1" name="Cloud 27">
            <a:extLst>
              <a:ext uri="{FF2B5EF4-FFF2-40B4-BE49-F238E27FC236}">
                <a16:creationId xmlns:a16="http://schemas.microsoft.com/office/drawing/2014/main" id="{4C1564B5-6834-0E2F-D0A9-E6B6294BD54B}"/>
              </a:ext>
            </a:extLst>
          </p:cNvPr>
          <p:cNvSpPr/>
          <p:nvPr/>
        </p:nvSpPr>
        <p:spPr>
          <a:xfrm rot="21098094">
            <a:off x="7727935" y="4036716"/>
            <a:ext cx="3887345" cy="190830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m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800">
                <a:solidFill>
                  <a:srgbClr val="C00000"/>
                </a:solidFill>
                <a:latin typeface="#9Slide03 AmpleSoft Bold" panose="02000000000000000000" pitchFamily="2" charset="0"/>
              </a:rPr>
              <a:t>/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4B746-7C34-0887-2799-BDE5AFEE7067}"/>
              </a:ext>
            </a:extLst>
          </p:cNvPr>
          <p:cNvSpPr txBox="1"/>
          <p:nvPr/>
        </p:nvSpPr>
        <p:spPr>
          <a:xfrm>
            <a:off x="304800" y="201196"/>
            <a:ext cx="108204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Câu 3: Tìm thêm từ ngữ có tiếng mở đầu bằng s, x (hoặc chứa tiếng có dấu hỏi, dấu ngã)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161233" y="-762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-152408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00868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2A8E4-152E-31B4-441C-65E11C61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569409"/>
            <a:ext cx="8953290" cy="6253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A6DB1-7D5F-B2B0-F455-AC82CBEF51B3}"/>
              </a:ext>
            </a:extLst>
          </p:cNvPr>
          <p:cNvSpPr txBox="1"/>
          <p:nvPr/>
        </p:nvSpPr>
        <p:spPr>
          <a:xfrm>
            <a:off x="-152400" y="152401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2 – 3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hôm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F64CFC1-09FC-BE4C-6736-CDE1F82CF2BC}"/>
              </a:ext>
            </a:extLst>
          </p:cNvPr>
          <p:cNvSpPr txBox="1"/>
          <p:nvPr/>
        </p:nvSpPr>
        <p:spPr>
          <a:xfrm>
            <a:off x="4495800" y="2057400"/>
            <a:ext cx="6858000" cy="2962513"/>
          </a:xfrm>
          <a:prstGeom prst="roundRect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   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hôm nay cho em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thấy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niềm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vui khi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. Đi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không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chỉ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giúp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kiến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thức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bổ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ích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mà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còn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gặp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thầy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cô,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bạn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tham gia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vui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cố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          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Dặn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F22A0BB-F48A-8897-2278-819D64ABCE0D}"/>
              </a:ext>
            </a:extLst>
          </p:cNvPr>
          <p:cNvSpPr txBox="1"/>
          <p:nvPr/>
        </p:nvSpPr>
        <p:spPr>
          <a:xfrm>
            <a:off x="3623969" y="990600"/>
            <a:ext cx="713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ÔN BÀI CŨ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D834272-FD49-DDA1-801A-9746363391B3}"/>
              </a:ext>
            </a:extLst>
          </p:cNvPr>
          <p:cNvSpPr txBox="1"/>
          <p:nvPr/>
        </p:nvSpPr>
        <p:spPr>
          <a:xfrm>
            <a:off x="1206708" y="2475959"/>
            <a:ext cx="9646920" cy="2349579"/>
          </a:xfrm>
          <a:prstGeom prst="roundRect">
            <a:avLst/>
          </a:prstGeom>
          <a:solidFill>
            <a:srgbClr val="FFFF99"/>
          </a:solidFill>
          <a:ln w="3810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Tạm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mùa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44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”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0846">
            <a:off x="1247690" y="1218247"/>
            <a:ext cx="2179061" cy="12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334000" y="2102722"/>
            <a:ext cx="6449820" cy="20315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47" y="304800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64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64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E1472-3DF4-0955-94B3-0E5ED746F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722"/>
          <a:stretch/>
        </p:blipFill>
        <p:spPr>
          <a:xfrm>
            <a:off x="6246" y="4997"/>
            <a:ext cx="1143000" cy="9144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3422057" y="4027866"/>
            <a:ext cx="5043086" cy="2281159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–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7" name="Picture 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A194BB64-527E-9936-0BDE-0B88D0B09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886200"/>
            <a:ext cx="3352800" cy="2971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BCA4B24-92B9-8E4A-D2D6-E51C514E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804759"/>
            <a:ext cx="2947229" cy="223383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EEABDB8-476A-E171-5536-491C9D938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985761"/>
            <a:ext cx="3200400" cy="190043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2D24B23-D0D4-A97E-BA28-3062B4AED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1856332"/>
            <a:ext cx="3200400" cy="1900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94E9A-0143-7497-2FD4-FE77FDEDF941}"/>
              </a:ext>
            </a:extLst>
          </p:cNvPr>
          <p:cNvSpPr txBox="1"/>
          <p:nvPr/>
        </p:nvSpPr>
        <p:spPr>
          <a:xfrm>
            <a:off x="1371600" y="271976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Em thường kể với người than những chuyện gì về trường lớp của em?</a:t>
            </a:r>
          </a:p>
        </p:txBody>
      </p:sp>
    </p:spTree>
    <p:extLst>
      <p:ext uri="{BB962C8B-B14F-4D97-AF65-F5344CB8AC3E}">
        <p14:creationId xmlns:p14="http://schemas.microsoft.com/office/powerpoint/2010/main" val="21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</a:t>
            </a:r>
            <a:endParaRPr lang="en-US" sz="4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F9AC805C-20B9-D478-A468-ED6319489366}"/>
              </a:ext>
            </a:extLst>
          </p:cNvPr>
          <p:cNvSpPr txBox="1"/>
          <p:nvPr/>
        </p:nvSpPr>
        <p:spPr>
          <a:xfrm>
            <a:off x="3429000" y="-135925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Đi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học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vui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sao</a:t>
            </a:r>
            <a:endParaRPr lang="en-US" sz="4400" spc="-133" dirty="0">
              <a:solidFill>
                <a:srgbClr val="FF0000"/>
              </a:solidFill>
              <a:latin typeface="Srirach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C7469-4F99-3F59-3088-78A1E6D41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01015"/>
              </p:ext>
            </p:extLst>
          </p:nvPr>
        </p:nvGraphicFramePr>
        <p:xfrm>
          <a:off x="838200" y="518284"/>
          <a:ext cx="10287000" cy="6282977"/>
        </p:xfrm>
        <a:graphic>
          <a:graphicData uri="http://schemas.openxmlformats.org/drawingml/2006/table">
            <a:tbl>
              <a:tblPr/>
              <a:tblGrid>
                <a:gridCol w="5158514">
                  <a:extLst>
                    <a:ext uri="{9D8B030D-6E8A-4147-A177-3AD203B41FA5}">
                      <a16:colId xmlns:a16="http://schemas.microsoft.com/office/drawing/2014/main" val="3776645934"/>
                    </a:ext>
                  </a:extLst>
                </a:gridCol>
                <a:gridCol w="5128486">
                  <a:extLst>
                    <a:ext uri="{9D8B030D-6E8A-4147-A177-3AD203B41FA5}">
                      <a16:colId xmlns:a16="http://schemas.microsoft.com/office/drawing/2014/main" val="2655159431"/>
                    </a:ext>
                  </a:extLst>
                </a:gridCol>
              </a:tblGrid>
              <a:tr h="2164367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nay em đi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Bình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minh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xôn xao</a:t>
                      </a: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Trong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gió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mát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Mơn man đôi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đào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Giờ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ra chơi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bạn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náo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nức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nô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đùa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Khi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mệt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lại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túm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tụm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vẽ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tranh say sưa.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74715"/>
                  </a:ext>
                </a:extLst>
              </a:tr>
              <a:tr h="3749910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Lật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sách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mới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Chao 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thơm tho</a:t>
                      </a: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Này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đây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nương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Dập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dờn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cò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Bao nhiêu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chuyện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cổ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tích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Cũng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trong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sách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hay</a:t>
                      </a: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Cô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múa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hát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Làm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đồ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chơi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khéo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tay.</a:t>
                      </a:r>
                    </a:p>
                    <a:p>
                      <a:endParaRPr lang="en-US" sz="12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Tan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ùa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chạy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Đồng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quê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chín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vàng</a:t>
                      </a: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chân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hát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Lòng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vui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xốn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xang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  <a:p>
                      <a:pPr marL="0" marR="0" lvl="0" indent="0" algn="l" defTabSz="60963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          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Phạm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 Anh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Xuân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03215"/>
                  </a:ext>
                </a:extLst>
              </a:tr>
            </a:tbl>
          </a:graphicData>
        </a:graphic>
      </p:graphicFrame>
      <p:pic>
        <p:nvPicPr>
          <p:cNvPr id="4" name="Hình ảnh 3">
            <a:extLst>
              <a:ext uri="{FF2B5EF4-FFF2-40B4-BE49-F238E27FC236}">
                <a16:creationId xmlns:a16="http://schemas.microsoft.com/office/drawing/2014/main" id="{DD5A94E7-D382-4247-9939-34371502B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876800"/>
            <a:ext cx="6477001" cy="19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59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15A3E6F-2BFF-8799-BD76-A8AB0310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7068"/>
            <a:ext cx="9897091" cy="5714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23023" y="2337078"/>
            <a:ext cx="2031700" cy="1055608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từ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khó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3860951" y="5081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nắng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7315200" y="5808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3860951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gió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7315200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lúa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4038600" y="2286000"/>
            <a:ext cx="229472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nức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36CD9B8-86AF-EEFB-CBF7-1654A84F9912}"/>
              </a:ext>
            </a:extLst>
          </p:cNvPr>
          <p:cNvSpPr txBox="1"/>
          <p:nvPr/>
        </p:nvSpPr>
        <p:spPr>
          <a:xfrm>
            <a:off x="7315201" y="2274665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đùa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8E43040-427E-9BEC-1142-C127DC0E9906}"/>
              </a:ext>
            </a:extLst>
          </p:cNvPr>
          <p:cNvSpPr txBox="1"/>
          <p:nvPr/>
        </p:nvSpPr>
        <p:spPr>
          <a:xfrm>
            <a:off x="5257800" y="3224132"/>
            <a:ext cx="341998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sưa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1574</Words>
  <Application>Microsoft Office PowerPoint</Application>
  <PresentationFormat>Widescreen</PresentationFormat>
  <Paragraphs>228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Sriracha</vt:lpstr>
      <vt:lpstr>Wingdings</vt:lpstr>
      <vt:lpstr>KaiTi</vt:lpstr>
      <vt:lpstr>#9Slide03 AmpleSoft Bold</vt:lpstr>
      <vt:lpstr>Calibri</vt:lpstr>
      <vt:lpstr>Alibaba PuHuiTi</vt:lpstr>
      <vt:lpstr>Open Sans</vt:lpstr>
      <vt:lpstr>Microsoft YaHei</vt:lpstr>
      <vt:lpstr>#9Slide03 Arima Madurai Black</vt:lpstr>
      <vt:lpstr>Arial</vt:lpstr>
      <vt:lpstr>Nunito Black</vt:lpstr>
      <vt:lpstr>Sigmar One</vt:lpstr>
      <vt:lpstr>义启小魏楷</vt:lpstr>
      <vt:lpstr>Baloo 2 SemiBold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Windows 10</cp:lastModifiedBy>
  <cp:revision>22</cp:revision>
  <dcterms:created xsi:type="dcterms:W3CDTF">2006-08-16T00:00:00Z</dcterms:created>
  <dcterms:modified xsi:type="dcterms:W3CDTF">2022-10-03T02:26:14Z</dcterms:modified>
  <dc:identifier>DAFDiO2oNAs</dc:identifier>
</cp:coreProperties>
</file>