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5"/>
  </p:notesMasterIdLst>
  <p:sldIdLst>
    <p:sldId id="352" r:id="rId3"/>
    <p:sldId id="353" r:id="rId4"/>
    <p:sldId id="355" r:id="rId5"/>
    <p:sldId id="375" r:id="rId6"/>
    <p:sldId id="385" r:id="rId7"/>
    <p:sldId id="359" r:id="rId8"/>
    <p:sldId id="360" r:id="rId9"/>
    <p:sldId id="386" r:id="rId10"/>
    <p:sldId id="361" r:id="rId11"/>
    <p:sldId id="384" r:id="rId12"/>
    <p:sldId id="363" r:id="rId13"/>
    <p:sldId id="387" r:id="rId14"/>
    <p:sldId id="380" r:id="rId15"/>
    <p:sldId id="366" r:id="rId16"/>
    <p:sldId id="367" r:id="rId17"/>
    <p:sldId id="388" r:id="rId18"/>
    <p:sldId id="369" r:id="rId19"/>
    <p:sldId id="370" r:id="rId20"/>
    <p:sldId id="381" r:id="rId21"/>
    <p:sldId id="372" r:id="rId22"/>
    <p:sldId id="373" r:id="rId23"/>
    <p:sldId id="389" r:id="rId24"/>
  </p:sldIdLst>
  <p:sldSz cx="6858000" cy="51435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HP001" panose="020B0603050302020204" pitchFamily="34" charset="0"/>
      <p:regular r:id="rId32"/>
      <p:bold r:id="rId33"/>
    </p:embeddedFont>
    <p:embeddedFont>
      <p:font typeface="HP001 4 hàng" panose="020B0603050302020204" pitchFamily="34" charset="0"/>
      <p:regular r:id="rId34"/>
      <p:bold r:id="rId35"/>
    </p:embeddedFont>
    <p:embeddedFont>
      <p:font typeface="Kalam" panose="020B0604020202020204" charset="0"/>
      <p:regular r:id="rId36"/>
      <p:bold r:id="rId37"/>
    </p:embeddedFont>
    <p:embeddedFont>
      <p:font typeface="Montserrat" panose="02000505000000020004" pitchFamily="2" charset="0"/>
      <p:regular r:id="rId38"/>
      <p:bold r:id="rId39"/>
      <p:italic r:id="rId40"/>
      <p:boldItalic r:id="rId41"/>
    </p:embeddedFont>
    <p:embeddedFont>
      <p:font typeface="UTM Avo" panose="02040603050506020204" pitchFamily="18" charset="0"/>
      <p:regular r:id="rId42"/>
      <p:bold r:id="rId43"/>
      <p:italic r:id="rId44"/>
      <p:boldItalic r:id="rId45"/>
    </p:embeddedFont>
    <p:embeddedFont>
      <p:font typeface="UTM Cookies" panose="02040603050506020204" pitchFamily="18" charset="0"/>
      <p:regular r:id="rId46"/>
    </p:embeddedFont>
    <p:embeddedFont>
      <p:font typeface="UTM Charlotte" panose="02040603050506020204" pitchFamily="18" charset="0"/>
      <p:regular r:id="rId47"/>
    </p:embeddedFont>
  </p:embeddedFontLst>
  <p:custDataLst>
    <p:tags r:id="rId4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90"/>
    <a:srgbClr val="AEE2FA"/>
    <a:srgbClr val="07A7AF"/>
    <a:srgbClr val="F6D5A8"/>
    <a:srgbClr val="F45A21"/>
    <a:srgbClr val="DBE9AE"/>
    <a:srgbClr val="72B451"/>
    <a:srgbClr val="F9BDC9"/>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2818" autoAdjust="0"/>
  </p:normalViewPr>
  <p:slideViewPr>
    <p:cSldViewPr snapToGrid="0">
      <p:cViewPr varScale="1">
        <p:scale>
          <a:sx n="88" d="100"/>
          <a:sy n="88" d="100"/>
        </p:scale>
        <p:origin x="15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96216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6/20/2021</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6/20/2021</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0.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31.jpg"/><Relationship Id="rId5" Type="http://schemas.openxmlformats.org/officeDocument/2006/relationships/image" Target="../media/image3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4.xml"/><Relationship Id="rId5" Type="http://schemas.openxmlformats.org/officeDocument/2006/relationships/image" Target="../media/image32.png"/><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5.xml"/><Relationship Id="rId5" Type="http://schemas.openxmlformats.org/officeDocument/2006/relationships/image" Target="../media/image33.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3.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7.xml"/><Relationship Id="rId5" Type="http://schemas.microsoft.com/office/2007/relationships/hdphoto" Target="../media/hdphoto3.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video" Target="../media/media3.mp4"/><Relationship Id="rId7" Type="http://schemas.openxmlformats.org/officeDocument/2006/relationships/image" Target="../media/image37.png"/><Relationship Id="rId2" Type="http://schemas.microsoft.com/office/2007/relationships/media" Target="../media/media3.mp4"/><Relationship Id="rId1" Type="http://schemas.openxmlformats.org/officeDocument/2006/relationships/tags" Target="../tags/tag19.xml"/><Relationship Id="rId6"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39.png"/><Relationship Id="rId4" Type="http://schemas.openxmlformats.org/officeDocument/2006/relationships/slideLayout" Target="../slideLayouts/slideLayout4.xml"/><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0.xml"/><Relationship Id="rId5" Type="http://schemas.microsoft.com/office/2007/relationships/hdphoto" Target="../media/hdphoto12.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1.xml"/><Relationship Id="rId5" Type="http://schemas.openxmlformats.org/officeDocument/2006/relationships/image" Target="../media/image38.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7.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8.jpeg"/><Relationship Id="rId5" Type="http://schemas.microsoft.com/office/2007/relationships/hdphoto" Target="../media/hdphoto3.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2640806" cy="525172"/>
            <a:chOff x="635794" y="14285"/>
            <a:chExt cx="2640806"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2148809"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10" name="TextBox 9">
            <a:extLst>
              <a:ext uri="{FF2B5EF4-FFF2-40B4-BE49-F238E27FC236}">
                <a16:creationId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a16="http://schemas.microsoft.com/office/drawing/2014/main" id="{7626E719-D969-4F7E-8422-8B3939B6BD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a16="http://schemas.microsoft.com/office/drawing/2014/main" id="{5A532C1E-BD37-4BE0-8B7A-80803FB203B3}"/>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a16="http://schemas.microsoft.com/office/drawing/2014/main" id="{F8DA4AB4-729E-40CB-A33E-1B408A5A69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a16="http://schemas.microsoft.com/office/drawing/2014/main" id="{971DED2F-4ADF-4A72-8DA7-B82EE6138DD5}"/>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a16="http://schemas.microsoft.com/office/drawing/2014/main" id="{F505BF7F-44D7-4B75-91DC-4223D2F99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1" name="Rectangle 20">
              <a:extLst>
                <a:ext uri="{FF2B5EF4-FFF2-40B4-BE49-F238E27FC236}">
                  <a16:creationId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54030"/>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4611" y="1746958"/>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095500" y="2181225"/>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1964531" y="2340769"/>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07406" y="2628900"/>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5968206" y="2628900"/>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1976437" y="2771775"/>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43943" y="2771775"/>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10813" y="2771775"/>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04050"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45425"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695156" y="3070225"/>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28844" y="306705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04050" y="321310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23791" y="3213100"/>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32496" y="3362325"/>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08492" y="3505200"/>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03680" y="4108450"/>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521770" y="1842671"/>
            <a:ext cx="111280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Việt Nam</a:t>
            </a:r>
            <a:endParaRPr lang="vi-VN" sz="1600"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649483" y="2132108"/>
            <a:ext cx="84830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Hà Nội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371894" y="2391423"/>
            <a:ext cx="14125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Hai Bà Trưng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599791" y="2680860"/>
            <a:ext cx="9476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Bà Triệu</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262548" y="2940175"/>
            <a:ext cx="16658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Trần Hưng Đạo</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348580" y="3229612"/>
            <a:ext cx="1484702"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Quang Trung</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398274" y="3536166"/>
            <a:ext cx="138531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Hồ Chí Minh</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803835" y="3825603"/>
            <a:ext cx="5741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Bắc</a:t>
            </a:r>
            <a:endParaRPr lang="vi-VN" sz="1600"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729296" y="4079174"/>
            <a:ext cx="72327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Trung</a:t>
            </a:r>
            <a:endParaRPr lang="vi-VN" sz="1600"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756546" y="4376333"/>
            <a:ext cx="66877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Nam</a:t>
            </a:r>
            <a:endParaRPr lang="vi-VN" sz="16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Dùng từ </a:t>
            </a:r>
            <a:r>
              <a:rPr lang="vi-VN" sz="1500" i="1" dirty="0">
                <a:latin typeface="UTM Avo" panose="02040603050506020204" pitchFamily="18" charset="0"/>
              </a:rPr>
              <a:t>là </a:t>
            </a:r>
            <a:r>
              <a:rPr lang="vi-VN" sz="15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4C44356-AC6D-4A2B-A776-C4D3FA9D1107}"/>
              </a:ext>
            </a:extLst>
          </p:cNvPr>
          <p:cNvGrpSpPr/>
          <p:nvPr/>
        </p:nvGrpSpPr>
        <p:grpSpPr>
          <a:xfrm>
            <a:off x="223488" y="617893"/>
            <a:ext cx="1642272" cy="656978"/>
            <a:chOff x="340718" y="617893"/>
            <a:chExt cx="1642272" cy="656978"/>
          </a:xfrm>
        </p:grpSpPr>
        <p:sp>
          <p:nvSpPr>
            <p:cNvPr id="13" name="TextBox 12">
              <a:extLst>
                <a:ext uri="{FF2B5EF4-FFF2-40B4-BE49-F238E27FC236}">
                  <a16:creationId xmlns:a16="http://schemas.microsoft.com/office/drawing/2014/main" id="{411AF4CF-CA25-447D-8497-AD589A63A8B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4" name="TextBox 13">
              <a:extLst>
                <a:ext uri="{FF2B5EF4-FFF2-40B4-BE49-F238E27FC236}">
                  <a16:creationId xmlns:a16="http://schemas.microsoft.com/office/drawing/2014/main" id="{3284DFFE-B7BA-427D-A0AB-872AC801FD7E}"/>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16" name="TextBox 15">
            <a:extLst>
              <a:ext uri="{FF2B5EF4-FFF2-40B4-BE49-F238E27FC236}">
                <a16:creationId xmlns:a16="http://schemas.microsoft.com/office/drawing/2014/main" id="{EFA93BE4-4361-45CD-B295-2AC490224729}"/>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a:t>
            </a:r>
            <a:r>
              <a:rPr lang="en-US" sz="3600" dirty="0">
                <a:solidFill>
                  <a:schemeClr val="accent2"/>
                </a:solidFill>
                <a:latin typeface="UTM Cookies" panose="02040603050506020204" pitchFamily="18" charset="0"/>
              </a:rPr>
              <a:t> </a:t>
            </a:r>
            <a:r>
              <a:rPr lang="en-US" sz="4400" dirty="0">
                <a:solidFill>
                  <a:schemeClr val="accent2"/>
                </a:solidFill>
                <a:latin typeface="HP001" panose="020B0603050302020204" pitchFamily="34" charset="0"/>
                <a:ea typeface="HP001" panose="020B0603050302020204" pitchFamily="34" charset="0"/>
              </a:rPr>
              <a:t>Ƚ </a:t>
            </a:r>
            <a:r>
              <a:rPr lang="en-US" sz="3200" dirty="0">
                <a:solidFill>
                  <a:schemeClr val="accent2"/>
                </a:solidFill>
                <a:latin typeface="HP001" panose="020B0603050302020204" pitchFamily="34" charset="0"/>
                <a:ea typeface="HP001" panose="020B0603050302020204" pitchFamily="34" charset="0"/>
              </a:rPr>
              <a:t>(</a:t>
            </a:r>
            <a:r>
              <a:rPr lang="vi-VN" sz="3200" dirty="0">
                <a:solidFill>
                  <a:schemeClr val="accent2"/>
                </a:solidFill>
                <a:latin typeface="HP001" panose="020B0603050302020204" pitchFamily="34" charset="0"/>
                <a:ea typeface="HP001" panose="020B0603050302020204" pitchFamily="34" charset="0"/>
              </a:rPr>
              <a:t>kiểu 2)</a:t>
            </a:r>
            <a:endParaRPr lang="en-US" sz="3600" dirty="0">
              <a:solidFill>
                <a:schemeClr val="accent2"/>
              </a:solidFill>
              <a:latin typeface="HP001" panose="020B0603050302020204" pitchFamily="34" charset="0"/>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904876" y="1325222"/>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 </a:t>
            </a:r>
            <a:r>
              <a:rPr lang="vi-VN" sz="2000" b="1" dirty="0">
                <a:solidFill>
                  <a:srgbClr val="F7446B"/>
                </a:solidFill>
                <a:latin typeface="HP001" panose="020B0603050302020204" pitchFamily="34" charset="0"/>
                <a:ea typeface="HP001" panose="020B0603050302020204" pitchFamily="34" charset="0"/>
              </a:rPr>
              <a:t>(kiểu 2)</a:t>
            </a:r>
            <a:endParaRPr lang="en-US" sz="2000" b="1" dirty="0">
              <a:solidFill>
                <a:srgbClr val="F7446B"/>
              </a:solidFill>
              <a:latin typeface="UTM Avo" panose="02040603050506020204" pitchFamily="18" charset="0"/>
            </a:endParaRPr>
          </a:p>
        </p:txBody>
      </p:sp>
      <p:pic>
        <p:nvPicPr>
          <p:cNvPr id="6" name="Picture 5">
            <a:extLst>
              <a:ext uri="{FF2B5EF4-FFF2-40B4-BE49-F238E27FC236}">
                <a16:creationId xmlns:a16="http://schemas.microsoft.com/office/drawing/2014/main" id="{D07568F6-4F8E-4244-A851-1C4053BD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3" name="Picture 2" descr="A picture containing athletic game, sport&#10;&#10;Description automatically generated">
            <a:extLst>
              <a:ext uri="{FF2B5EF4-FFF2-40B4-BE49-F238E27FC236}">
                <a16:creationId xmlns:a16="http://schemas.microsoft.com/office/drawing/2014/main" id="{C0027D12-8F78-473A-AC3E-427568C97B1C}"/>
              </a:ext>
            </a:extLst>
          </p:cNvPr>
          <p:cNvPicPr>
            <a:picLocks noChangeAspect="1"/>
          </p:cNvPicPr>
          <p:nvPr/>
        </p:nvPicPr>
        <p:blipFill rotWithShape="1">
          <a:blip r:embed="rId5"/>
          <a:srcRect l="52377"/>
          <a:stretch/>
        </p:blipFill>
        <p:spPr>
          <a:xfrm>
            <a:off x="772223" y="2024457"/>
            <a:ext cx="2656777" cy="2627745"/>
          </a:xfrm>
          <a:prstGeom prst="rect">
            <a:avLst/>
          </a:prstGeom>
        </p:spPr>
      </p:pic>
      <p:pic>
        <p:nvPicPr>
          <p:cNvPr id="5" name="Picture 4" descr="Diagram&#10;&#10;Description automatically generated">
            <a:extLst>
              <a:ext uri="{FF2B5EF4-FFF2-40B4-BE49-F238E27FC236}">
                <a16:creationId xmlns:a16="http://schemas.microsoft.com/office/drawing/2014/main" id="{82D9201C-5D7D-412A-A794-2BF0B60F4F98}"/>
              </a:ext>
            </a:extLst>
          </p:cNvPr>
          <p:cNvPicPr>
            <a:picLocks noChangeAspect="1"/>
          </p:cNvPicPr>
          <p:nvPr/>
        </p:nvPicPr>
        <p:blipFill rotWithShape="1">
          <a:blip r:embed="rId6"/>
          <a:srcRect l="12634" t="20989" r="11585" b="22962"/>
          <a:stretch/>
        </p:blipFill>
        <p:spPr>
          <a:xfrm>
            <a:off x="3825096" y="2455102"/>
            <a:ext cx="2100311" cy="2197100"/>
          </a:xfrm>
          <a:prstGeom prst="rect">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vừa)</a:t>
            </a:r>
            <a:endParaRPr lang="en-US" sz="1800" b="1" dirty="0">
              <a:solidFill>
                <a:srgbClr val="F7446B"/>
              </a:solidFill>
              <a:latin typeface="UTM Avo" panose="02040603050506020204" pitchFamily="18" charset="0"/>
            </a:endParaRPr>
          </a:p>
        </p:txBody>
      </p:sp>
      <p:pic>
        <p:nvPicPr>
          <p:cNvPr id="3" name="V kiểu 2">
            <a:hlinkClick r:id="" action="ppaction://media"/>
            <a:extLst>
              <a:ext uri="{FF2B5EF4-FFF2-40B4-BE49-F238E27FC236}">
                <a16:creationId xmlns:a16="http://schemas.microsoft.com/office/drawing/2014/main" id="{FDDD5CEE-2B6C-451F-9360-B140B66B49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14630" t="6850" r="21758"/>
          <a:stretch/>
        </p:blipFill>
        <p:spPr>
          <a:xfrm>
            <a:off x="1371600" y="1132620"/>
            <a:ext cx="4362527" cy="3605213"/>
          </a:xfrm>
          <a:prstGeom prst="rect">
            <a:avLst/>
          </a:prstGeom>
        </p:spPr>
      </p:pic>
    </p:spTree>
    <p:custDataLst>
      <p:tags r:id="rId1"/>
    </p:custDataLst>
    <p:extLst>
      <p:ext uri="{BB962C8B-B14F-4D97-AF65-F5344CB8AC3E}">
        <p14:creationId xmlns:p14="http://schemas.microsoft.com/office/powerpoint/2010/main" val="779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nhỏ)</a:t>
            </a:r>
            <a:endParaRPr lang="en-US" sz="1800" b="1" dirty="0">
              <a:solidFill>
                <a:srgbClr val="F7446B"/>
              </a:solidFill>
              <a:latin typeface="UTM Avo" panose="02040603050506020204" pitchFamily="18" charset="0"/>
            </a:endParaRPr>
          </a:p>
        </p:txBody>
      </p:sp>
      <p:pic>
        <p:nvPicPr>
          <p:cNvPr id="4" name="V kiểu 2">
            <a:hlinkClick r:id="" action="ppaction://media"/>
            <a:extLst>
              <a:ext uri="{FF2B5EF4-FFF2-40B4-BE49-F238E27FC236}">
                <a16:creationId xmlns:a16="http://schemas.microsoft.com/office/drawing/2014/main" id="{DCC15653-A62A-465B-B03F-AD80D6647B4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72756" y="1158086"/>
            <a:ext cx="4912487" cy="3579747"/>
          </a:xfrm>
          <a:prstGeom prst="rect">
            <a:avLst/>
          </a:prstGeom>
        </p:spPr>
      </p:pic>
      <p:sp>
        <p:nvSpPr>
          <p:cNvPr id="5" name="Rectangle 4">
            <a:extLst>
              <a:ext uri="{FF2B5EF4-FFF2-40B4-BE49-F238E27FC236}">
                <a16:creationId xmlns:a16="http://schemas.microsoft.com/office/drawing/2014/main" id="{27E70588-2D4E-4C7D-A40A-E71475A7B4A1}"/>
              </a:ext>
            </a:extLst>
          </p:cNvPr>
          <p:cNvSpPr/>
          <p:nvPr/>
        </p:nvSpPr>
        <p:spPr>
          <a:xfrm>
            <a:off x="1066800" y="1158086"/>
            <a:ext cx="2489200" cy="54371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FB15D945-25DD-45B2-836C-11C71F4CEB45}"/>
              </a:ext>
            </a:extLst>
          </p:cNvPr>
          <p:cNvSpPr/>
          <p:nvPr/>
        </p:nvSpPr>
        <p:spPr>
          <a:xfrm>
            <a:off x="3698832" y="4241799"/>
            <a:ext cx="1863768" cy="49603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235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33622" y="1807065"/>
            <a:ext cx="6616758" cy="826314"/>
            <a:chOff x="328872" y="2049957"/>
            <a:chExt cx="6616758" cy="826314"/>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16630" b="84500"/>
            <a:stretch/>
          </p:blipFill>
          <p:spPr>
            <a:xfrm>
              <a:off x="328872" y="2049957"/>
              <a:ext cx="6372918" cy="826314"/>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763715" y="2332771"/>
              <a:ext cx="6181915" cy="461665"/>
            </a:xfrm>
            <a:prstGeom prst="rect">
              <a:avLst/>
            </a:prstGeom>
            <a:noFill/>
          </p:spPr>
          <p:txBody>
            <a:bodyPr wrap="square">
              <a:spAutoFit/>
            </a:bodyPr>
            <a:lstStyle/>
            <a:p>
              <a:r>
                <a:rPr lang="en-US" sz="2400" dirty="0">
                  <a:solidFill>
                    <a:srgbClr val="FF0000"/>
                  </a:solidFill>
                  <a:latin typeface="HP001 4 hàng" panose="020B0603050302020204" pitchFamily="34" charset="0"/>
                </a:rPr>
                <a:t> </a:t>
              </a:r>
              <a:r>
                <a:rPr lang="vi-VN" sz="2400" dirty="0">
                  <a:solidFill>
                    <a:srgbClr val="FF0000"/>
                  </a:solidFill>
                  <a:latin typeface="HP001" panose="020B0603050302020204" pitchFamily="34" charset="0"/>
                  <a:ea typeface="HP001" panose="020B0603050302020204" pitchFamily="34" charset="0"/>
                </a:rPr>
                <a:t>Ƚ</a:t>
              </a:r>
              <a:r>
                <a:rPr lang="vi-VN" sz="2400" dirty="0">
                  <a:solidFill>
                    <a:srgbClr val="FF0000"/>
                  </a:solidFill>
                  <a:latin typeface="HP001 4 hàng" panose="020B0603050302020204" pitchFamily="34" charset="0"/>
                </a:rPr>
                <a:t>iệt Nam có nhiều danh lam thắng cảnh.</a:t>
              </a:r>
              <a:endParaRPr lang="en-US" sz="24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 h, l,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FFB51A9C-F396-4A4E-87E5-C0616682E74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E4AAD435-B2AE-4E93-8BC6-194A0BF90CC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580F93-6158-47C5-8267-DE86B566110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3A3BB49B-247B-47B8-A627-01EB299D7E4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81FEF190-D9A3-4FEC-ADB3-68168C38882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6F4C1861-DBE9-40F2-8A13-0A1C69BE90EF}"/>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23488" y="617893"/>
            <a:ext cx="1642272" cy="656978"/>
            <a:chOff x="340718" y="617893"/>
            <a:chExt cx="1642272" cy="65697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4" name="TextBox 3">
              <a:extLst>
                <a:ext uri="{FF2B5EF4-FFF2-40B4-BE49-F238E27FC236}">
                  <a16:creationId xmlns:a16="http://schemas.microsoft.com/office/drawing/2014/main" id="{A0FE075E-00B8-430F-A266-1358EF8D2A4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7" y="1426549"/>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Đoán xem các bạn nhỏ trong tranh đang nói gì.</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Picture 5">
            <a:extLst>
              <a:ext uri="{FF2B5EF4-FFF2-40B4-BE49-F238E27FC236}">
                <a16:creationId xmlns:a16="http://schemas.microsoft.com/office/drawing/2014/main" id="{0E79E6BE-45B0-4B70-8701-E52670DDB29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99494" y="1869276"/>
            <a:ext cx="4059011" cy="2995628"/>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727115" y="466215"/>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THÁNH GIÓNG</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id="{586437D6-DC82-4E9A-92F3-2487CE24652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2" name="Picture 1">
            <a:extLst>
              <a:ext uri="{FF2B5EF4-FFF2-40B4-BE49-F238E27FC236}">
                <a16:creationId xmlns:a16="http://schemas.microsoft.com/office/drawing/2014/main" id="{3764607D-B1F8-4F17-A459-05529E3664F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b="58752"/>
          <a:stretch/>
        </p:blipFill>
        <p:spPr>
          <a:xfrm>
            <a:off x="1536285" y="1647889"/>
            <a:ext cx="5060682" cy="1531143"/>
          </a:xfrm>
          <a:prstGeom prst="rect">
            <a:avLst/>
          </a:prstGeom>
        </p:spPr>
      </p:pic>
      <p:pic>
        <p:nvPicPr>
          <p:cNvPr id="12" name="Picture 11">
            <a:extLst>
              <a:ext uri="{FF2B5EF4-FFF2-40B4-BE49-F238E27FC236}">
                <a16:creationId xmlns:a16="http://schemas.microsoft.com/office/drawing/2014/main" id="{F1DE93BE-6CFB-4D3D-85FE-82BE476EBADA}"/>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rcRect t="59904" b="-1152"/>
          <a:stretch/>
        </p:blipFill>
        <p:spPr>
          <a:xfrm>
            <a:off x="673690" y="3225233"/>
            <a:ext cx="5309422" cy="1606401"/>
          </a:xfrm>
          <a:prstGeom prst="rect">
            <a:avLst/>
          </a:prstGeom>
        </p:spPr>
      </p:pic>
      <p:pic>
        <p:nvPicPr>
          <p:cNvPr id="3" name="[Thần thoại sử Việt] - Truyền thuyết Thánh Gióng">
            <a:hlinkClick r:id="" action="ppaction://media"/>
            <a:extLst>
              <a:ext uri="{FF2B5EF4-FFF2-40B4-BE49-F238E27FC236}">
                <a16:creationId xmlns:a16="http://schemas.microsoft.com/office/drawing/2014/main" id="{8F7D86E9-C9DE-4588-810B-A64B989B907C}"/>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90630" y="1769872"/>
            <a:ext cx="5092482" cy="2864521"/>
          </a:xfrm>
          <a:prstGeom prst="rect">
            <a:avLst/>
          </a:prstGeom>
        </p:spPr>
      </p:pic>
      <p:sp>
        <p:nvSpPr>
          <p:cNvPr id="14" name="TextBox 13">
            <a:extLst>
              <a:ext uri="{FF2B5EF4-FFF2-40B4-BE49-F238E27FC236}">
                <a16:creationId xmlns:a16="http://schemas.microsoft.com/office/drawing/2014/main" id="{4D3AA807-2DCC-48E4-AC94-AB911CA05AD3}"/>
              </a:ext>
            </a:extLst>
          </p:cNvPr>
          <p:cNvSpPr txBox="1"/>
          <p:nvPr/>
        </p:nvSpPr>
        <p:spPr>
          <a:xfrm>
            <a:off x="1666396" y="1278534"/>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en-US" sz="1500" dirty="0">
                <a:latin typeface="UTM Avo" panose="02040603050506020204" pitchFamily="18" charset="0"/>
              </a:rPr>
              <a:t>Nghe </a:t>
            </a:r>
            <a:r>
              <a:rPr lang="vi-VN" sz="1500" dirty="0">
                <a:latin typeface="UTM Avo" panose="02040603050506020204" pitchFamily="18" charset="0"/>
              </a:rPr>
              <a:t>kể chuyện</a:t>
            </a:r>
            <a:r>
              <a:rPr lang="en-US" sz="1500" dirty="0">
                <a:latin typeface="UTM Avo" panose="02040603050506020204" pitchFamily="18" charset="0"/>
              </a:rPr>
              <a:t>.</a:t>
            </a:r>
            <a:endParaRPr lang="vi-VN"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3F6C4-8E13-415B-980C-B0E4DFC9008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5346" y="328579"/>
            <a:ext cx="5747307" cy="4486341"/>
          </a:xfrm>
          <a:prstGeom prst="rect">
            <a:avLst/>
          </a:prstGeom>
        </p:spPr>
      </p:pic>
      <p:sp>
        <p:nvSpPr>
          <p:cNvPr id="6" name="TextBox 5">
            <a:extLst>
              <a:ext uri="{FF2B5EF4-FFF2-40B4-BE49-F238E27FC236}">
                <a16:creationId xmlns:a16="http://schemas.microsoft.com/office/drawing/2014/main" id="{6D1BBC48-FA88-4D59-BEB1-F1B8B9BB53B2}"/>
              </a:ext>
            </a:extLst>
          </p:cNvPr>
          <p:cNvSpPr txBox="1"/>
          <p:nvPr/>
        </p:nvSpPr>
        <p:spPr>
          <a:xfrm>
            <a:off x="468085" y="2310139"/>
            <a:ext cx="2960914"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Cậu bé Gióng không biết nói, biết cười, không biết tự xúc ăn.</a:t>
            </a:r>
          </a:p>
        </p:txBody>
      </p:sp>
      <p:sp>
        <p:nvSpPr>
          <p:cNvPr id="8" name="TextBox 7">
            <a:extLst>
              <a:ext uri="{FF2B5EF4-FFF2-40B4-BE49-F238E27FC236}">
                <a16:creationId xmlns:a16="http://schemas.microsoft.com/office/drawing/2014/main" id="{1F3681D3-343A-499E-94EA-84C371BADFBA}"/>
              </a:ext>
            </a:extLst>
          </p:cNvPr>
          <p:cNvSpPr txBox="1"/>
          <p:nvPr/>
        </p:nvSpPr>
        <p:spPr>
          <a:xfrm>
            <a:off x="3254653" y="2032495"/>
            <a:ext cx="3222347" cy="954107"/>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“Về bảo với vua rèn cho ta một con ngựa sắt, một thanh gươm sắt, một áo giáp sắt và một nón sắt, ta sẽ đánh đuổi giặc dữ cho!”</a:t>
            </a:r>
          </a:p>
        </p:txBody>
      </p:sp>
      <p:sp>
        <p:nvSpPr>
          <p:cNvPr id="11" name="TextBox 10">
            <a:extLst>
              <a:ext uri="{FF2B5EF4-FFF2-40B4-BE49-F238E27FC236}">
                <a16:creationId xmlns:a16="http://schemas.microsoft.com/office/drawing/2014/main" id="{80B96051-3033-449F-8049-0CF24668BEC7}"/>
              </a:ext>
            </a:extLst>
          </p:cNvPr>
          <p:cNvSpPr txBox="1"/>
          <p:nvPr/>
        </p:nvSpPr>
        <p:spPr>
          <a:xfrm>
            <a:off x="565881" y="4291699"/>
            <a:ext cx="2688772"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Gióng lớn nhanh như thổi, người cao to sừng sững.</a:t>
            </a:r>
          </a:p>
        </p:txBody>
      </p:sp>
      <p:sp>
        <p:nvSpPr>
          <p:cNvPr id="12" name="TextBox 11">
            <a:extLst>
              <a:ext uri="{FF2B5EF4-FFF2-40B4-BE49-F238E27FC236}">
                <a16:creationId xmlns:a16="http://schemas.microsoft.com/office/drawing/2014/main" id="{E3C2576D-D029-4DB1-8EA2-06DF8C4AE5BF}"/>
              </a:ext>
            </a:extLst>
          </p:cNvPr>
          <p:cNvSpPr txBox="1"/>
          <p:nvPr/>
        </p:nvSpPr>
        <p:spPr>
          <a:xfrm>
            <a:off x="3407754" y="4291699"/>
            <a:ext cx="2884189"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Sau khi đánh đuổi giặc Ân, Gióng cưỡi ngựa bay về trời.</a:t>
            </a:r>
          </a:p>
        </p:txBody>
      </p:sp>
    </p:spTree>
    <p:custDataLst>
      <p:tags r:id="rId1"/>
    </p:custDataLst>
    <p:extLst>
      <p:ext uri="{BB962C8B-B14F-4D97-AF65-F5344CB8AC3E}">
        <p14:creationId xmlns:p14="http://schemas.microsoft.com/office/powerpoint/2010/main" val="28387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08001" y="301926"/>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4" name="Picture 3">
            <a:extLst>
              <a:ext uri="{FF2B5EF4-FFF2-40B4-BE49-F238E27FC236}">
                <a16:creationId xmlns:a16="http://schemas.microsoft.com/office/drawing/2014/main" id="{954DC041-33A1-45F7-B5BB-6487A574069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529655" y="817318"/>
            <a:ext cx="5798689" cy="1754432"/>
          </a:xfrm>
          <a:prstGeom prst="rect">
            <a:avLst/>
          </a:prstGeom>
        </p:spPr>
      </p:pic>
      <p:pic>
        <p:nvPicPr>
          <p:cNvPr id="5" name="Picture 4">
            <a:extLst>
              <a:ext uri="{FF2B5EF4-FFF2-40B4-BE49-F238E27FC236}">
                <a16:creationId xmlns:a16="http://schemas.microsoft.com/office/drawing/2014/main" id="{34949E25-367E-4FA5-BB81-EEEEB10F79D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529654" y="2706142"/>
            <a:ext cx="5798689" cy="1754432"/>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1C47AEB-3300-4EF6-9E19-D22596F7143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D602C546-8CAC-44C2-BBE2-027B7B6F3117}"/>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C664483B-3079-4B49-8ED9-9263F0C3EE4F}"/>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E810C06C-37C1-49FA-9BB7-E8587179704A}"/>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9178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05914"/>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05532"/>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81321" y="3009963"/>
            <a:ext cx="395884" cy="646331"/>
            <a:chOff x="3371645" y="2868155"/>
            <a:chExt cx="395884"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a:t>
            </a:r>
            <a:r>
              <a:rPr lang="vi-VN" sz="1300" b="1" dirty="0">
                <a:solidFill>
                  <a:srgbClr val="00B050"/>
                </a:solidFill>
                <a:latin typeface="UTM Avo" panose="02040603050506020204" pitchFamily="18" charset="0"/>
              </a:rPr>
              <a:t>Hai Bà Trưng, Bà Triệu, Trần Hưng Đạo, Quang Trung, Hồ Chí Minh</a:t>
            </a:r>
            <a:r>
              <a:rPr lang="vi-VN" sz="1300" dirty="0">
                <a:latin typeface="UTM Avo" panose="02040603050506020204" pitchFamily="18" charset="0"/>
              </a:rPr>
              <a:t>,... Những con người ấy đã làm </a:t>
            </a:r>
            <a:r>
              <a:rPr lang="vi-VN" sz="1300" b="1" dirty="0">
                <a:solidFill>
                  <a:srgbClr val="FF0000"/>
                </a:solidFill>
                <a:latin typeface="UTM Avo" panose="02040603050506020204" pitchFamily="18" charset="0"/>
              </a:rPr>
              <a:t>rạng danh </a:t>
            </a:r>
            <a:r>
              <a:rPr lang="vi-VN" sz="1300" dirty="0">
                <a:latin typeface="UTM Avo" panose="02040603050506020204" pitchFamily="18" charset="0"/>
              </a:rPr>
              <a:t>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9178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06041"/>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a:t>
            </a:r>
            <a:r>
              <a:rPr lang="vi-VN" sz="1300" b="1" dirty="0">
                <a:solidFill>
                  <a:srgbClr val="FF0000"/>
                </a:solidFill>
                <a:latin typeface="UTM Avo" panose="02040603050506020204" pitchFamily="18" charset="0"/>
              </a:rPr>
              <a:t>truyền thống</a:t>
            </a:r>
            <a:r>
              <a:rPr lang="vi-VN" sz="1300" dirty="0">
                <a:latin typeface="UTM Avo" panose="02040603050506020204" pitchFamily="18" charset="0"/>
              </a:rPr>
              <a:t>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05914"/>
            <a:ext cx="2625058" cy="2562057"/>
          </a:xfrm>
          <a:prstGeom prst="rect">
            <a:avLst/>
          </a:prstGeom>
        </p:spPr>
      </p:pic>
    </p:spTree>
    <p:custDataLst>
      <p:tags r:id="rId1"/>
    </p:custDataLst>
    <p:extLst>
      <p:ext uri="{BB962C8B-B14F-4D97-AF65-F5344CB8AC3E}">
        <p14:creationId xmlns:p14="http://schemas.microsoft.com/office/powerpoint/2010/main" val="40171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3388971" y="2512671"/>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1644022" y="4229639"/>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4113145" y="422963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4874706" y="2513408"/>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F35251E-3D0E-4095-BD0F-CB074AD08863}"/>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Kể tên các mùa trong năm của ba miền đất nước.</a:t>
            </a:r>
          </a:p>
        </p:txBody>
      </p:sp>
      <p:sp>
        <p:nvSpPr>
          <p:cNvPr id="10" name="Rectangle 9">
            <a:extLst>
              <a:ext uri="{FF2B5EF4-FFF2-40B4-BE49-F238E27FC236}">
                <a16:creationId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3134</TotalTime>
  <Words>1024</Words>
  <Application>Microsoft Office PowerPoint</Application>
  <PresentationFormat>Custom</PresentationFormat>
  <Paragraphs>108</Paragraphs>
  <Slides>22</Slides>
  <Notes>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HP001</vt:lpstr>
      <vt:lpstr>Montserrat</vt:lpstr>
      <vt:lpstr>Kalam</vt:lpstr>
      <vt:lpstr>Calibri Light</vt:lpstr>
      <vt:lpstr>UTM Avo</vt:lpstr>
      <vt:lpstr>HP001 4 hàng</vt:lpstr>
      <vt:lpstr>Calibri</vt:lpstr>
      <vt:lpstr>UTM Cookies</vt:lpstr>
      <vt:lpstr>UTM Charlotte</vt:lpstr>
      <vt:lpstr>Arial</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Phạm Thanh Hằng (ADAS – GV)</cp:lastModifiedBy>
  <cp:revision>207</cp:revision>
  <dcterms:modified xsi:type="dcterms:W3CDTF">2021-06-20T06:53:41Z</dcterms:modified>
</cp:coreProperties>
</file>