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17" r:id="rId2"/>
  </p:sldMasterIdLst>
  <p:notesMasterIdLst>
    <p:notesMasterId r:id="rId19"/>
  </p:notesMasterIdLst>
  <p:sldIdLst>
    <p:sldId id="258" r:id="rId3"/>
    <p:sldId id="305" r:id="rId4"/>
    <p:sldId id="306" r:id="rId5"/>
    <p:sldId id="283" r:id="rId6"/>
    <p:sldId id="281" r:id="rId7"/>
    <p:sldId id="302" r:id="rId8"/>
    <p:sldId id="307" r:id="rId9"/>
    <p:sldId id="308" r:id="rId10"/>
    <p:sldId id="289" r:id="rId11"/>
    <p:sldId id="288" r:id="rId12"/>
    <p:sldId id="266" r:id="rId13"/>
    <p:sldId id="286" r:id="rId14"/>
    <p:sldId id="287" r:id="rId15"/>
    <p:sldId id="313" r:id="rId16"/>
    <p:sldId id="311" r:id="rId17"/>
    <p:sldId id="29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FF"/>
    <a:srgbClr val="FFFFFF"/>
    <a:srgbClr val="99FFCC"/>
    <a:srgbClr val="00FFFF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5866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3EDD9D-B2B6-4CE3-A9A1-6E0D66A6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0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S Song" pitchFamily="49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S Song" pitchFamily="49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S Song" pitchFamily="49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S Song" pitchFamily="49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S Song" pitchFamily="49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796C3-B801-4338-B819-96BC68593F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8FDA1-14B5-48F5-B37A-0A6C31E071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65F12-6A40-4157-BE45-161FB8CCA86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B8E18-FC06-4B0A-88F0-A859414C42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CFB5C-6D88-495D-90DC-53B1A636D59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8CFDC-D966-4F32-BE30-8DBDD57C2AA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406E-09F4-4FCD-9164-B10FADEDF03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6F109-67DB-434A-8E5A-5B8B85CC2EF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7F37C-6C70-4D5B-844B-86B924C3FDA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29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29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29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63F63-142E-49BF-B0C7-85398D8B9C6F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829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29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CEC5F3-FC5B-43D1-AC19-00EB01AD4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67847-FC08-4AF3-BEED-2A11BCDF0227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38DE4-52A9-4449-A1D3-F5773C8E3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DF3E9-72EC-4BD2-BB00-1084E8F30F13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9C683-BA10-4383-866C-321C406A4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2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14E79-CEC5-48E5-9915-AEFEE4391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6829DA6-2D6A-4AF0-8355-E0391A8AD17C}" type="datetime8">
              <a:rPr lang="en-US"/>
              <a:pPr/>
              <a:t>10/11/2020 8:51 PM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F3628-6312-4E1F-832C-35AA9811E2A1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7C97-6BB4-4915-87C0-FA1311082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0425-6CEE-4D8E-AF00-2163CB7F0C4E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E92F-F3CB-431A-A1E2-9CD3784BD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3C94A-14A9-41C9-BE3C-D37E59D6468E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29BE-F496-48B3-AD47-9724BFCD4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BAB3A-1F16-4DD6-B0C0-02C4BCA046A6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B8F27-4DCC-4A72-8BDB-CB37B0524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1C5C4-D282-4391-A5CB-D2744C253513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C5273-90F6-47C4-98CE-4A9EC382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1B1B5-F2C1-40A0-B4A8-ED713666D462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FDF96-40E8-4D79-A41B-14578DCA0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041D9-F534-4D5D-8FF4-1853979A7A23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4A1BD-4544-4B00-936F-F7A78DF62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51208-BE07-41F9-8A8B-9C0EF46A1333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6EB12-FE2D-4E05-BA20-E777AD6B3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ED106-1AC3-4CDF-B5D2-7134E560CFF6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0CAB-5795-4986-B71F-2DAA4EDB5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6612-9CB1-4FB6-970C-73E0A75EF9D5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C5D6E-F538-4C61-972A-CD5B60BBB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F0048-908C-4258-9AFC-53A8E3FB8E6B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EC52-5991-42D2-A7FC-300680FEF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21A92-CB97-4BF5-8BD4-EC9834EFBDB2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FE20-705C-42B9-AEE7-075516D19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EA7C1-DBBC-48A6-89A2-9912506C26C2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520C7-C0F2-4620-810A-111405104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C9317-5FB8-4D7E-BE53-CC1D7F17CA1A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39E7-29B0-405C-9E66-5B0DA9BA2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1494E-CD91-466E-8BA1-6B42149DB753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CCBBD-60CE-47CC-8CCE-6AFAE4314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B88275-C53F-41E0-A2CE-F33CFA2921B4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1DC3-9621-48CA-9A57-1B5E106A3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90665-85BA-43C2-8AAE-9D265456E342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1EEF4-E5AC-41AC-AD7D-2BF268B70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F9F24-9823-4E84-8844-37EBEB0ADC03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2479-11E1-4E92-B801-978EF5319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vi-VN" sz="2400">
              <a:latin typeface="Tahoma" pitchFamily="34" charset="0"/>
            </a:endParaRPr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04F3DDD9-37D5-44D9-BD0E-D95034339A1F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C802CFF-91E1-4138-8507-3C02189A4F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286C3EA-5FE3-4D25-9605-6358EF63C737}" type="datetime8">
              <a:rPr lang="en-US"/>
              <a:pPr/>
              <a:t>10/11/2020 8:51 PM</a:t>
            </a:fld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D180EF2-F2F0-4E92-A627-DA4CFB4745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Program%20Files/Encore%204.5.3/Encore%204.5.3.ex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OP%203\14%20Track%2014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OP%203\GaGayLeTe-DaCa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file:///E:\BAI%20HAT%20TIEU%20HOC\LOP%203\KHOI%203\04%20Track%204.w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inh tay bac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3" name="Rectangle 5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en-US" sz="3200" b="1" dirty="0">
                <a:solidFill>
                  <a:schemeClr val="hlink"/>
                </a:solidFill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THỤY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155" name="Picture 5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400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905000" y="1981200"/>
            <a:ext cx="6477000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FF"/>
                </a:solidFill>
                <a:latin typeface="Times New Roman" pitchFamily="18" charset="0"/>
              </a:rPr>
              <a:t>GIÁO ÁN ÂM NHẠC</a:t>
            </a:r>
          </a:p>
          <a:p>
            <a:pPr algn="ctr"/>
            <a:r>
              <a:rPr lang="en-US" sz="4800" b="1">
                <a:solidFill>
                  <a:srgbClr val="FF00FF"/>
                </a:solidFill>
                <a:latin typeface="Times New Roman" pitchFamily="18" charset="0"/>
              </a:rPr>
              <a:t>L</a:t>
            </a:r>
            <a:r>
              <a:rPr lang="vi-VN" sz="4800" b="1">
                <a:solidFill>
                  <a:srgbClr val="FF00FF"/>
                </a:solidFill>
                <a:latin typeface="Times New Roman" pitchFamily="18" charset="0"/>
              </a:rPr>
              <a:t>ớ</a:t>
            </a:r>
            <a:r>
              <a:rPr lang="en-US" sz="4800" b="1">
                <a:solidFill>
                  <a:srgbClr val="FF00FF"/>
                </a:solidFill>
                <a:latin typeface="Times New Roman" pitchFamily="18" charset="0"/>
              </a:rPr>
              <a:t>p 3</a:t>
            </a:r>
          </a:p>
        </p:txBody>
      </p:sp>
      <p:pic>
        <p:nvPicPr>
          <p:cNvPr id="3078" name="Picture 33" descr="musi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95400" y="55626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</a:rPr>
              <a:t>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55"/>
                </p:tgtEl>
              </p:cMediaNode>
            </p:audio>
          </p:childTnLst>
        </p:cTn>
      </p:par>
    </p:tnLst>
    <p:bldLst>
      <p:bldP spid="26" grpId="0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2133600" y="762000"/>
            <a:ext cx="373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4800" b="1">
                <a:solidFill>
                  <a:schemeClr val="hlink"/>
                </a:solidFill>
              </a:rPr>
              <a:t>Đọc lời ca: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0" y="1981200"/>
            <a:ext cx="91440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i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600" b="1">
                <a:solidFill>
                  <a:srgbClr val="009900"/>
                </a:solidFill>
              </a:rPr>
              <a:t>Con gà gáy le té le sáng rồi ai ơi !</a:t>
            </a:r>
          </a:p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</a:rPr>
              <a:t> Gà gáy té le té le sáng rồi ai ơi !</a:t>
            </a:r>
          </a:p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</a:rPr>
              <a:t> Nắng sáng lên rồi, dậy lên nương đã sáng rồi ai ơi !</a:t>
            </a:r>
          </a:p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</a:rPr>
              <a:t> Rừng và nương xanh đã sáng rồi ai ơi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8"/>
          <p:cNvSpPr txBox="1">
            <a:spLocks noChangeArrowheads="1"/>
          </p:cNvSpPr>
          <p:nvPr/>
        </p:nvSpPr>
        <p:spPr bwMode="auto">
          <a:xfrm>
            <a:off x="1066800" y="0"/>
            <a:ext cx="594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CC00"/>
                </a:solidFill>
              </a:rPr>
              <a:t>TẬP HÁT</a:t>
            </a:r>
          </a:p>
        </p:txBody>
      </p:sp>
      <p:pic>
        <p:nvPicPr>
          <p:cNvPr id="13315" name="Picture 30"/>
          <p:cNvPicPr>
            <a:picLocks noChangeAspect="1" noChangeArrowheads="1"/>
          </p:cNvPicPr>
          <p:nvPr/>
        </p:nvPicPr>
        <p:blipFill>
          <a:blip r:embed="rId3" cstate="print"/>
          <a:srcRect l="960" t="14082" r="23036" b="11041"/>
          <a:stretch>
            <a:fillRect/>
          </a:stretch>
        </p:blipFill>
        <p:spPr bwMode="auto">
          <a:xfrm>
            <a:off x="579438" y="762000"/>
            <a:ext cx="8564562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-533400" y="838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                                  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1066800" y="304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HÁT KẾT HỢP GÕ ĐỆM THEO PHÁCH</a:t>
            </a:r>
            <a:r>
              <a:rPr lang="en-US" sz="3200">
                <a:solidFill>
                  <a:srgbClr val="00CC00"/>
                </a:solidFill>
                <a:hlinkClick r:id="rId3" action="ppaction://hlinkfile"/>
              </a:rPr>
              <a:t> </a:t>
            </a:r>
            <a:endParaRPr lang="en-US" sz="3200">
              <a:solidFill>
                <a:srgbClr val="00CC00"/>
              </a:solidFill>
            </a:endParaRP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66"/>
                </a:solidFill>
              </a:rPr>
              <a:t>                 </a:t>
            </a:r>
            <a:r>
              <a:rPr lang="en-US" sz="6000" b="1">
                <a:solidFill>
                  <a:srgbClr val="009900"/>
                </a:solidFill>
              </a:rPr>
              <a:t>Gà gáy</a:t>
            </a:r>
          </a:p>
          <a:p>
            <a:r>
              <a:rPr lang="en-US" sz="4000" b="1">
                <a:solidFill>
                  <a:schemeClr val="hlink"/>
                </a:solidFill>
              </a:rPr>
              <a:t>			                    </a:t>
            </a:r>
            <a:r>
              <a:rPr lang="en-US" sz="2000" b="1">
                <a:solidFill>
                  <a:srgbClr val="00CC00"/>
                </a:solidFill>
              </a:rPr>
              <a:t>Dân ca Cống (Lai Châu)</a:t>
            </a:r>
          </a:p>
          <a:p>
            <a:r>
              <a:rPr lang="en-US" sz="2000" b="1">
                <a:solidFill>
                  <a:srgbClr val="00CC00"/>
                </a:solidFill>
              </a:rPr>
              <a:t>			                                         Lời mới : Huy Trân</a:t>
            </a:r>
          </a:p>
          <a:p>
            <a:endParaRPr lang="en-US" sz="2000" b="1">
              <a:solidFill>
                <a:srgbClr val="00CC00"/>
              </a:solidFill>
            </a:endParaRPr>
          </a:p>
          <a:p>
            <a:r>
              <a:rPr lang="en-US" sz="40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Con</a:t>
            </a:r>
            <a:r>
              <a:rPr lang="en-US" sz="3200" b="1">
                <a:solidFill>
                  <a:srgbClr val="0000FF"/>
                </a:solidFill>
              </a:rPr>
              <a:t> gà </a:t>
            </a:r>
            <a:r>
              <a:rPr lang="en-US" sz="3200" b="1" u="sng">
                <a:solidFill>
                  <a:srgbClr val="FF0066"/>
                </a:solidFill>
              </a:rPr>
              <a:t>gáy</a:t>
            </a:r>
            <a:r>
              <a:rPr lang="en-US" sz="3200" b="1">
                <a:solidFill>
                  <a:srgbClr val="0000FF"/>
                </a:solidFill>
              </a:rPr>
              <a:t> le </a:t>
            </a:r>
            <a:r>
              <a:rPr lang="en-US" sz="3200" b="1" u="sng">
                <a:solidFill>
                  <a:srgbClr val="FF0066"/>
                </a:solidFill>
              </a:rPr>
              <a:t>té </a:t>
            </a:r>
            <a:r>
              <a:rPr lang="en-US" sz="3200" b="1">
                <a:solidFill>
                  <a:srgbClr val="0000FF"/>
                </a:solidFill>
              </a:rPr>
              <a:t>le </a:t>
            </a:r>
            <a:r>
              <a:rPr lang="en-US" sz="3200" b="1" u="sng">
                <a:solidFill>
                  <a:srgbClr val="FF0066"/>
                </a:solidFill>
              </a:rPr>
              <a:t>sáng</a:t>
            </a:r>
            <a:r>
              <a:rPr lang="en-US" sz="3200" b="1">
                <a:solidFill>
                  <a:srgbClr val="0000FF"/>
                </a:solidFill>
              </a:rPr>
              <a:t> rồi </a:t>
            </a:r>
            <a:r>
              <a:rPr lang="en-US" sz="3200" b="1" u="sng">
                <a:solidFill>
                  <a:srgbClr val="FF0066"/>
                </a:solidFill>
              </a:rPr>
              <a:t>ai</a:t>
            </a:r>
            <a:r>
              <a:rPr lang="en-US" sz="3200" b="1">
                <a:solidFill>
                  <a:srgbClr val="0000FF"/>
                </a:solidFill>
              </a:rPr>
              <a:t> _ </a:t>
            </a:r>
            <a:r>
              <a:rPr lang="en-US" sz="3200" b="1" u="sng">
                <a:solidFill>
                  <a:srgbClr val="FF0066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_</a:t>
            </a:r>
            <a:r>
              <a:rPr lang="en-US" sz="3200" b="1">
                <a:solidFill>
                  <a:srgbClr val="0000FF"/>
                </a:solidFill>
              </a:rPr>
              <a:t>!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Gà</a:t>
            </a:r>
            <a:r>
              <a:rPr lang="en-US" sz="3200" b="1">
                <a:solidFill>
                  <a:srgbClr val="0000FF"/>
                </a:solidFill>
              </a:rPr>
              <a:t> gáy </a:t>
            </a:r>
            <a:r>
              <a:rPr lang="en-US" sz="3200" b="1" u="sng">
                <a:solidFill>
                  <a:srgbClr val="FF0066"/>
                </a:solidFill>
              </a:rPr>
              <a:t>té</a:t>
            </a:r>
            <a:r>
              <a:rPr lang="en-US" sz="3200" b="1">
                <a:solidFill>
                  <a:srgbClr val="0000FF"/>
                </a:solidFill>
              </a:rPr>
              <a:t> le </a:t>
            </a:r>
            <a:r>
              <a:rPr lang="en-US" sz="3200" b="1" u="sng">
                <a:solidFill>
                  <a:srgbClr val="FF0066"/>
                </a:solidFill>
              </a:rPr>
              <a:t>té </a:t>
            </a:r>
            <a:r>
              <a:rPr lang="en-US" sz="3200" b="1">
                <a:solidFill>
                  <a:srgbClr val="0000FF"/>
                </a:solidFill>
              </a:rPr>
              <a:t>le </a:t>
            </a:r>
            <a:r>
              <a:rPr lang="en-US" sz="3200" b="1" u="sng">
                <a:solidFill>
                  <a:srgbClr val="FF0066"/>
                </a:solidFill>
              </a:rPr>
              <a:t>sáng</a:t>
            </a:r>
            <a:r>
              <a:rPr lang="en-US" sz="3200" b="1">
                <a:solidFill>
                  <a:srgbClr val="0000FF"/>
                </a:solidFill>
              </a:rPr>
              <a:t> rồi </a:t>
            </a:r>
            <a:r>
              <a:rPr lang="en-US" sz="3200" b="1" u="sng">
                <a:solidFill>
                  <a:srgbClr val="FF0066"/>
                </a:solidFill>
              </a:rPr>
              <a:t>ai</a:t>
            </a:r>
            <a:r>
              <a:rPr lang="en-US" sz="3200" b="1">
                <a:solidFill>
                  <a:srgbClr val="FF0066"/>
                </a:solidFill>
              </a:rPr>
              <a:t>  </a:t>
            </a:r>
            <a:r>
              <a:rPr lang="en-US" sz="3200" b="1" u="sng">
                <a:solidFill>
                  <a:srgbClr val="FF0066"/>
                </a:solidFill>
              </a:rPr>
              <a:t>_</a:t>
            </a:r>
            <a:r>
              <a:rPr lang="en-US" sz="3200" b="1">
                <a:solidFill>
                  <a:srgbClr val="FF0066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_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Nắng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sáng</a:t>
            </a:r>
            <a:r>
              <a:rPr lang="en-US" sz="3200" b="1">
                <a:solidFill>
                  <a:srgbClr val="0000FF"/>
                </a:solidFill>
              </a:rPr>
              <a:t> lên </a:t>
            </a:r>
            <a:r>
              <a:rPr lang="en-US" sz="3200" b="1" u="sng">
                <a:solidFill>
                  <a:srgbClr val="FF0066"/>
                </a:solidFill>
              </a:rPr>
              <a:t>rồi</a:t>
            </a:r>
            <a:r>
              <a:rPr lang="en-US" sz="3200" b="1">
                <a:solidFill>
                  <a:srgbClr val="0000FF"/>
                </a:solidFill>
              </a:rPr>
              <a:t>, </a:t>
            </a:r>
            <a:r>
              <a:rPr lang="en-US" sz="3200" b="1" u="sng">
                <a:solidFill>
                  <a:srgbClr val="FF0066"/>
                </a:solidFill>
              </a:rPr>
              <a:t>dậy</a:t>
            </a:r>
            <a:r>
              <a:rPr lang="en-US" sz="3200" b="1">
                <a:solidFill>
                  <a:srgbClr val="0000FF"/>
                </a:solidFill>
              </a:rPr>
              <a:t> lên </a:t>
            </a:r>
            <a:r>
              <a:rPr lang="en-US" sz="3200" b="1" u="sng">
                <a:solidFill>
                  <a:srgbClr val="FF0066"/>
                </a:solidFill>
              </a:rPr>
              <a:t>nương</a:t>
            </a:r>
            <a:r>
              <a:rPr lang="en-US" sz="3200" b="1">
                <a:solidFill>
                  <a:srgbClr val="0000FF"/>
                </a:solidFill>
              </a:rPr>
              <a:t> đã </a:t>
            </a:r>
            <a:r>
              <a:rPr lang="en-US" sz="3200" b="1" u="sng">
                <a:solidFill>
                  <a:srgbClr val="FF0066"/>
                </a:solidFill>
              </a:rPr>
              <a:t>sáng</a:t>
            </a:r>
            <a:r>
              <a:rPr lang="en-US" sz="3200" b="1">
                <a:solidFill>
                  <a:srgbClr val="0000FF"/>
                </a:solidFill>
              </a:rPr>
              <a:t> rồi </a:t>
            </a:r>
            <a:r>
              <a:rPr lang="en-US" sz="3200" b="1" u="sng">
                <a:solidFill>
                  <a:srgbClr val="FF0066"/>
                </a:solidFill>
              </a:rPr>
              <a:t>ai</a:t>
            </a:r>
            <a:r>
              <a:rPr lang="en-US" sz="3200" b="1">
                <a:solidFill>
                  <a:srgbClr val="FF0066"/>
                </a:solidFill>
              </a:rPr>
              <a:t>  _ 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_ 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Rừng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và</a:t>
            </a:r>
            <a:r>
              <a:rPr lang="en-US" sz="3200" b="1">
                <a:solidFill>
                  <a:srgbClr val="0000FF"/>
                </a:solidFill>
              </a:rPr>
              <a:t> nương </a:t>
            </a:r>
            <a:r>
              <a:rPr lang="en-US" sz="3200" b="1" u="sng">
                <a:solidFill>
                  <a:srgbClr val="FF0066"/>
                </a:solidFill>
              </a:rPr>
              <a:t>xanh</a:t>
            </a:r>
            <a:r>
              <a:rPr lang="en-US" sz="3200" b="1">
                <a:solidFill>
                  <a:srgbClr val="0000FF"/>
                </a:solidFill>
              </a:rPr>
              <a:t> đã </a:t>
            </a:r>
            <a:r>
              <a:rPr lang="en-US" sz="3200" b="1" u="sng">
                <a:solidFill>
                  <a:srgbClr val="FF0066"/>
                </a:solidFill>
              </a:rPr>
              <a:t>sáng</a:t>
            </a:r>
            <a:r>
              <a:rPr lang="en-US" sz="3200" b="1">
                <a:solidFill>
                  <a:srgbClr val="FF0066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rồi </a:t>
            </a:r>
            <a:r>
              <a:rPr lang="en-US" sz="3200" b="1" u="sng">
                <a:solidFill>
                  <a:srgbClr val="FF0066"/>
                </a:solidFill>
              </a:rPr>
              <a:t>ai</a:t>
            </a:r>
            <a:r>
              <a:rPr lang="en-US" sz="3200" b="1">
                <a:solidFill>
                  <a:srgbClr val="FF0066"/>
                </a:solidFill>
              </a:rPr>
              <a:t>  _ 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66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FF0066"/>
                </a:solidFill>
              </a:rPr>
              <a:t>_ 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utoUpdateAnimBg="0"/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609600" y="838200"/>
            <a:ext cx="8305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                    </a:t>
            </a:r>
            <a:r>
              <a:rPr lang="en-US" sz="6000" i="1">
                <a:solidFill>
                  <a:schemeClr val="hlink"/>
                </a:solidFill>
              </a:rPr>
              <a:t>Gà gáy</a:t>
            </a:r>
          </a:p>
          <a:p>
            <a:r>
              <a:rPr lang="en-US" sz="4000" b="1">
                <a:solidFill>
                  <a:schemeClr val="folHlink"/>
                </a:solidFill>
              </a:rPr>
              <a:t>	                            </a:t>
            </a:r>
            <a:r>
              <a:rPr lang="en-US" sz="2000" b="1">
                <a:solidFill>
                  <a:schemeClr val="folHlink"/>
                </a:solidFill>
              </a:rPr>
              <a:t>Dân ca Cống (Lai Châu)</a:t>
            </a:r>
          </a:p>
          <a:p>
            <a:r>
              <a:rPr lang="en-US" sz="2000" b="1">
                <a:solidFill>
                  <a:schemeClr val="folHlink"/>
                </a:solidFill>
              </a:rPr>
              <a:t>                                                                      Lời mới : Huy Trân</a:t>
            </a:r>
          </a:p>
          <a:p>
            <a:endParaRPr lang="en-US" sz="2000" b="1">
              <a:solidFill>
                <a:schemeClr val="folHlink"/>
              </a:solidFill>
            </a:endParaRPr>
          </a:p>
          <a:p>
            <a:r>
              <a:rPr lang="en-US" sz="40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Con</a:t>
            </a:r>
            <a:r>
              <a:rPr lang="en-US" sz="3200" b="1">
                <a:solidFill>
                  <a:srgbClr val="0000FF"/>
                </a:solidFill>
              </a:rPr>
              <a:t> gà gáy le </a:t>
            </a:r>
            <a:r>
              <a:rPr lang="en-US" sz="3200" b="1" u="sng">
                <a:solidFill>
                  <a:srgbClr val="FF00FF"/>
                </a:solidFill>
              </a:rPr>
              <a:t>té</a:t>
            </a:r>
            <a:r>
              <a:rPr lang="en-US" sz="3200" b="1">
                <a:solidFill>
                  <a:srgbClr val="0000FF"/>
                </a:solidFill>
              </a:rPr>
              <a:t> le sáng rồi </a:t>
            </a:r>
            <a:r>
              <a:rPr lang="en-US" sz="3200" b="1" u="sng">
                <a:solidFill>
                  <a:srgbClr val="FF00FF"/>
                </a:solidFill>
              </a:rPr>
              <a:t>ai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  <a:p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Gà</a:t>
            </a:r>
            <a:r>
              <a:rPr lang="en-US" sz="3200" b="1">
                <a:solidFill>
                  <a:srgbClr val="0000FF"/>
                </a:solidFill>
              </a:rPr>
              <a:t> gáy té le </a:t>
            </a:r>
            <a:r>
              <a:rPr lang="en-US" sz="3200" b="1" u="sng">
                <a:solidFill>
                  <a:srgbClr val="FF00FF"/>
                </a:solidFill>
              </a:rPr>
              <a:t>té </a:t>
            </a:r>
            <a:r>
              <a:rPr lang="en-US" sz="3200" b="1">
                <a:solidFill>
                  <a:srgbClr val="0000FF"/>
                </a:solidFill>
              </a:rPr>
              <a:t>le sáng rồi </a:t>
            </a:r>
            <a:r>
              <a:rPr lang="en-US" sz="3200" b="1" u="sng">
                <a:solidFill>
                  <a:srgbClr val="FF00FF"/>
                </a:solidFill>
              </a:rPr>
              <a:t>ai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  <a:p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Nắng</a:t>
            </a:r>
            <a:r>
              <a:rPr lang="en-US" sz="3200" b="1">
                <a:solidFill>
                  <a:srgbClr val="0000FF"/>
                </a:solidFill>
              </a:rPr>
              <a:t> sáng lên </a:t>
            </a:r>
            <a:r>
              <a:rPr lang="en-US" sz="3200" b="1" u="sng">
                <a:solidFill>
                  <a:srgbClr val="FF00FF"/>
                </a:solidFill>
              </a:rPr>
              <a:t>rồi</a:t>
            </a:r>
            <a:r>
              <a:rPr lang="en-US" sz="3200" b="1">
                <a:solidFill>
                  <a:srgbClr val="0000FF"/>
                </a:solidFill>
              </a:rPr>
              <a:t> dậy lên </a:t>
            </a:r>
            <a:r>
              <a:rPr lang="en-US" sz="3200" b="1" u="sng">
                <a:solidFill>
                  <a:srgbClr val="FF00FF"/>
                </a:solidFill>
              </a:rPr>
              <a:t>nương</a:t>
            </a:r>
            <a:r>
              <a:rPr lang="en-US" sz="3200" b="1">
                <a:solidFill>
                  <a:srgbClr val="0000FF"/>
                </a:solidFill>
              </a:rPr>
              <a:t> đã sáng rồi </a:t>
            </a:r>
            <a:r>
              <a:rPr lang="en-US" sz="3200" b="1" u="sng">
                <a:solidFill>
                  <a:srgbClr val="FF00FF"/>
                </a:solidFill>
              </a:rPr>
              <a:t>ai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  <a:p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Rừng</a:t>
            </a:r>
            <a:r>
              <a:rPr lang="en-US" sz="3200" b="1">
                <a:solidFill>
                  <a:srgbClr val="0000FF"/>
                </a:solidFill>
              </a:rPr>
              <a:t> và nương </a:t>
            </a:r>
            <a:r>
              <a:rPr lang="en-US" sz="3200" b="1" u="sng">
                <a:solidFill>
                  <a:srgbClr val="FF00FF"/>
                </a:solidFill>
              </a:rPr>
              <a:t>xanh</a:t>
            </a:r>
            <a:r>
              <a:rPr lang="en-US" sz="3200" b="1">
                <a:solidFill>
                  <a:srgbClr val="0000FF"/>
                </a:solidFill>
              </a:rPr>
              <a:t> đã sáng rồi </a:t>
            </a:r>
            <a:r>
              <a:rPr lang="en-US" sz="3200" b="1" u="sng">
                <a:solidFill>
                  <a:srgbClr val="FF00FF"/>
                </a:solidFill>
              </a:rPr>
              <a:t>ai</a:t>
            </a:r>
            <a:r>
              <a:rPr lang="en-US" sz="3200" b="1">
                <a:solidFill>
                  <a:srgbClr val="FF00FF"/>
                </a:solidFill>
              </a:rPr>
              <a:t> </a:t>
            </a:r>
            <a:r>
              <a:rPr lang="en-US" sz="3200" b="1" u="sng">
                <a:solidFill>
                  <a:srgbClr val="FF00FF"/>
                </a:solidFill>
              </a:rPr>
              <a:t>ơi</a:t>
            </a:r>
            <a:r>
              <a:rPr lang="en-US" sz="3200" b="1">
                <a:solidFill>
                  <a:srgbClr val="0000FF"/>
                </a:solidFill>
              </a:rPr>
              <a:t> !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33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</a:rPr>
              <a:t>HÁT GÕ ĐỆM THEO NHỊP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724400" cy="1462088"/>
          </a:xfrm>
        </p:spPr>
        <p:txBody>
          <a:bodyPr/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</a:rPr>
              <a:t>GÀ GÁY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Dân ca Cống.</a:t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Lời mới: Huy Trân</a:t>
            </a:r>
          </a:p>
        </p:txBody>
      </p:sp>
      <p:pic>
        <p:nvPicPr>
          <p:cNvPr id="87043" name="Picture 3" descr="lai cha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82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462088"/>
          </a:xfrm>
        </p:spPr>
        <p:txBody>
          <a:bodyPr/>
          <a:lstStyle/>
          <a:p>
            <a:r>
              <a:rPr lang="en-US" sz="6000" b="1">
                <a:solidFill>
                  <a:schemeClr val="hlink"/>
                </a:solidFill>
              </a:rPr>
              <a:t>DẶN DÒ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772400" cy="2895600"/>
          </a:xfrm>
        </p:spPr>
        <p:txBody>
          <a:bodyPr/>
          <a:lstStyle/>
          <a:p>
            <a:r>
              <a:rPr lang="en-US" sz="4000" b="1" i="1">
                <a:solidFill>
                  <a:srgbClr val="00FFFF"/>
                </a:solidFill>
              </a:rPr>
              <a:t>Học thuộc lời ca và hát đúng giai điệu bài “Gà gáy”.</a:t>
            </a:r>
          </a:p>
          <a:p>
            <a:r>
              <a:rPr lang="en-US" sz="4000" b="1" i="1">
                <a:solidFill>
                  <a:srgbClr val="00FFFF"/>
                </a:solidFill>
              </a:rPr>
              <a:t>Chuẩn bị một vài động tác phụ họa đơn giản</a:t>
            </a:r>
          </a:p>
          <a:p>
            <a:endParaRPr lang="en-US" sz="4000" b="1" i="1">
              <a:solidFill>
                <a:srgbClr val="00FFFF"/>
              </a:solidFill>
            </a:endParaRPr>
          </a:p>
          <a:p>
            <a:pPr>
              <a:buFontTx/>
              <a:buNone/>
            </a:pPr>
            <a:endParaRPr lang="en-US" sz="2800">
              <a:solidFill>
                <a:srgbClr val="0000FF"/>
              </a:solidFill>
            </a:endParaRPr>
          </a:p>
          <a:p>
            <a:endParaRPr 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5088" y="5410200"/>
            <a:ext cx="9078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abia" pitchFamily="2" charset="-93"/>
              </a:rPr>
              <a:t>CHÚC THẦY CÔ SỨC KHỎE – THÀNH ĐẠT</a:t>
            </a:r>
          </a:p>
          <a:p>
            <a:r>
              <a:rPr lang="en-US" sz="3600" b="1">
                <a:solidFill>
                  <a:srgbClr val="0000FF"/>
                </a:solidFill>
                <a:latin typeface="Arabia" pitchFamily="2" charset="-93"/>
              </a:rPr>
              <a:t>CHÚC CÁC EM CHĂM NGOAN – HỌC GiỎI</a:t>
            </a:r>
          </a:p>
        </p:txBody>
      </p:sp>
      <p:pic>
        <p:nvPicPr>
          <p:cNvPr id="16397" name="14 Track 1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14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  <p:bldLst>
      <p:bldP spid="163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4" name="Picture 4" descr="ga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3810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00CC00"/>
                </a:solidFill>
              </a:rPr>
              <a:t>Khởi động giọng</a:t>
            </a:r>
            <a:endParaRPr lang="en-US" sz="4000" b="1">
              <a:solidFill>
                <a:srgbClr val="00CC00"/>
              </a:solidFill>
            </a:endParaRPr>
          </a:p>
          <a:p>
            <a:r>
              <a:rPr lang="en-US" sz="4000" b="1">
                <a:solidFill>
                  <a:srgbClr val="00CC00"/>
                </a:solidFill>
              </a:rPr>
              <a:t>Âm </a:t>
            </a:r>
            <a:r>
              <a:rPr lang="en-US" sz="4000" b="1">
                <a:solidFill>
                  <a:schemeClr val="tx2"/>
                </a:solidFill>
              </a:rPr>
              <a:t>O</a:t>
            </a:r>
            <a:r>
              <a:rPr lang="en-US" sz="4000" b="1">
                <a:solidFill>
                  <a:srgbClr val="00CC00"/>
                </a:solidFill>
              </a:rPr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2" grpId="2"/>
      <p:bldP spid="51203" grpId="0" build="p"/>
      <p:bldP spid="5120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troi 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1200"/>
            <a:ext cx="9144000" cy="1066800"/>
          </a:xfrm>
        </p:spPr>
        <p:txBody>
          <a:bodyPr/>
          <a:lstStyle/>
          <a:p>
            <a:r>
              <a:rPr lang="en-US" sz="4000" b="1">
                <a:solidFill>
                  <a:srgbClr val="FF0066"/>
                </a:solidFill>
              </a:rPr>
              <a:t>KIỂM TRA BÀI CŨ:Bài “Đếm Sao”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3" descr="ga 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>
              <a:defRPr/>
            </a:pPr>
            <a:fld id="{61C0F821-1045-49B5-9C30-0914EE08687F}" type="datetime8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S Song" pitchFamily="49" charset="-122"/>
              </a:rPr>
              <a:pPr>
                <a:defRPr/>
              </a:pPr>
              <a:t>10/11/2020 8:51 PM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MS Song" pitchFamily="49" charset="-122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pPr>
              <a:defRPr/>
            </a:pPr>
            <a:fld id="{0BFCB4A5-8B40-42C7-84A2-BB1B4BD2321A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S Song" pitchFamily="49" charset="-122"/>
              </a:rPr>
              <a:pPr>
                <a:defRPr/>
              </a:pPr>
              <a:t>4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MS Song" pitchFamily="49" charset="-122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152400" y="5270500"/>
            <a:ext cx="7543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Em hãy quan sát tranh và cho biết trong tranh vẽ gì?</a:t>
            </a:r>
          </a:p>
          <a:p>
            <a:pPr>
              <a:spcBef>
                <a:spcPct val="50000"/>
              </a:spcBef>
            </a:pP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2286000" y="10668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 b="1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harveringinninhbin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066800" y="6381750"/>
            <a:ext cx="2133600" cy="476250"/>
          </a:xfrm>
          <a:noFill/>
        </p:spPr>
        <p:txBody>
          <a:bodyPr/>
          <a:lstStyle/>
          <a:p>
            <a:pPr>
              <a:defRPr/>
            </a:pPr>
            <a:fld id="{FCCC168F-CED5-4803-A36A-FAF85D0750C3}" type="datetime8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S Song" pitchFamily="49" charset="-122"/>
              </a:rPr>
              <a:pPr>
                <a:defRPr/>
              </a:pPr>
              <a:t>10/11/2020 8:51 PM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MS Song" pitchFamily="49" charset="-122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pPr>
              <a:defRPr/>
            </a:pPr>
            <a:fld id="{BA33798D-D6BE-4199-9F67-BB095662D53E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S Song" pitchFamily="49" charset="-122"/>
              </a:rPr>
              <a:pPr>
                <a:defRPr/>
              </a:pPr>
              <a:t>5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MS Song" pitchFamily="49" charset="-122"/>
            </a:endParaRP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2133600" y="3048000"/>
            <a:ext cx="6781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                         </a:t>
            </a:r>
            <a:r>
              <a:rPr lang="en-US" sz="2800" b="1" i="1">
                <a:solidFill>
                  <a:schemeClr val="hlink"/>
                </a:solidFill>
              </a:rPr>
              <a:t>Dân ca Cống (Lai Châu)</a:t>
            </a:r>
          </a:p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hlink"/>
                </a:solidFill>
              </a:rPr>
              <a:t>                         Lời mới : Huy Trân</a:t>
            </a: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1752600" y="152400"/>
            <a:ext cx="525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</a:rPr>
              <a:t>TiẾT 7</a:t>
            </a:r>
          </a:p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</a:rPr>
              <a:t>   </a:t>
            </a:r>
            <a:r>
              <a:rPr lang="en-US" sz="4000" b="1" i="1"/>
              <a:t>Học hát bài</a:t>
            </a:r>
            <a:r>
              <a:rPr lang="en-US" sz="4000"/>
              <a:t>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684838" y="3382963"/>
            <a:ext cx="32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971800" y="19050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VNI-Times" pitchFamily="2" charset="0"/>
              </a:rPr>
              <a:t>GAØ GAÙY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0" grpId="0"/>
      <p:bldP spid="143382" grpId="0" uiExpand="1" build="allAtOnce"/>
      <p:bldP spid="4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>
              <a:defRPr/>
            </a:pPr>
            <a:fld id="{1B99D34B-9821-4F16-BE4B-3991740B91BF}" type="datetime8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S Song" pitchFamily="49" charset="-122"/>
              </a:rPr>
              <a:pPr>
                <a:defRPr/>
              </a:pPr>
              <a:t>10/11/2020 8:51 PM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MS Song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pPr>
              <a:defRPr/>
            </a:pPr>
            <a:fld id="{37CD0E39-E8E6-4CD0-9474-5EF42881AD11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MS Song" pitchFamily="49" charset="-122"/>
              </a:rPr>
              <a:pPr>
                <a:defRPr/>
              </a:pPr>
              <a:t>6</a:t>
            </a:fld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MS Song" pitchFamily="49" charset="-122"/>
            </a:endParaRPr>
          </a:p>
        </p:txBody>
      </p:sp>
      <p:pic>
        <p:nvPicPr>
          <p:cNvPr id="5124" name="Picture 5" descr="hinhtaybac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27325" y="1289050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 sz="4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13125" y="1517650"/>
            <a:ext cx="222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 sz="400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168275"/>
            <a:ext cx="4019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Ruộng bậc thang</a:t>
            </a:r>
            <a:endParaRPr lang="vi-VN" sz="32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4277" name="Picture 5" descr="Nhung-dieu-mua-dan-gian-Tay-Bac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46125" y="42863"/>
            <a:ext cx="300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CC00"/>
                </a:solidFill>
              </a:rPr>
              <a:t>Múa Xòe hoa</a:t>
            </a:r>
            <a:endParaRPr lang="vi-VN" sz="3600" b="1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4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FF"/>
                </a:solidFill>
              </a:rPr>
              <a:t>Ruộng bậc thang- Lai Châu</a:t>
            </a:r>
            <a:endParaRPr lang="vi-VN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1905000" y="228600"/>
            <a:ext cx="38862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hlinkClick r:id="rId4" action="ppaction://hlinkfile"/>
              </a:rPr>
              <a:t>Nghe hát mẫu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5" cstate="print"/>
          <a:srcRect l="999" t="14000" r="23000" b="11072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GaGayLeTe-Da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048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24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217</Words>
  <Application>Microsoft Office PowerPoint</Application>
  <PresentationFormat>On-screen Show (4:3)</PresentationFormat>
  <Paragraphs>69</Paragraphs>
  <Slides>16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Blends</vt:lpstr>
      <vt:lpstr>Ocean</vt:lpstr>
      <vt:lpstr>     TRƯỜNG TIỂU HỌC GIA THỤY</vt:lpstr>
      <vt:lpstr>PowerPoint Presentation</vt:lpstr>
      <vt:lpstr>KIỂM TRA BÀI CŨ:Bài “Đếm Sao”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GÀ GÁY               Dân ca Cống.                 Lời mới: Huy Trân</vt:lpstr>
      <vt:lpstr>DẶN DÒ</vt:lpstr>
      <vt:lpstr>PowerPoint Presentation</vt:lpstr>
    </vt:vector>
  </TitlesOfParts>
  <Company>VTE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Toan</dc:creator>
  <cp:lastModifiedBy>HP</cp:lastModifiedBy>
  <cp:revision>757</cp:revision>
  <dcterms:created xsi:type="dcterms:W3CDTF">2005-10-13T15:41:22Z</dcterms:created>
  <dcterms:modified xsi:type="dcterms:W3CDTF">2020-10-11T13:51:53Z</dcterms:modified>
</cp:coreProperties>
</file>