
<file path=[Content_Types].xml><?xml version="1.0" encoding="utf-8"?>
<Types xmlns="http://schemas.openxmlformats.org/package/2006/content-types">
  <Default Extension="png" ContentType="image/png"/>
  <Default Extension="mp3" ContentType="audio/unknown"/>
  <Default Extension="tmp"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58" r:id="rId5"/>
    <p:sldId id="259" r:id="rId6"/>
    <p:sldId id="260" r:id="rId7"/>
    <p:sldId id="261" r:id="rId8"/>
    <p:sldId id="262" r:id="rId9"/>
    <p:sldId id="263" r:id="rId10"/>
    <p:sldId id="264" r:id="rId11"/>
    <p:sldId id="265" r:id="rId12"/>
    <p:sldId id="266" r:id="rId13"/>
    <p:sldId id="270" r:id="rId14"/>
    <p:sldId id="271" r:id="rId15"/>
    <p:sldId id="272" r:id="rId16"/>
    <p:sldId id="273" r:id="rId17"/>
    <p:sldId id="274"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F2F4C4-ED55-4E42-995B-1521F994AE71}"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261306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F4C4-ED55-4E42-995B-1521F994AE71}"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383168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F4C4-ED55-4E42-995B-1521F994AE71}"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91972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F4C4-ED55-4E42-995B-1521F994AE71}"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1219919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2F4C4-ED55-4E42-995B-1521F994AE71}" type="datetimeFigureOut">
              <a:rPr lang="en-US" smtClean="0"/>
              <a:t>8/20/2021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50796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F2F4C4-ED55-4E42-995B-1521F994AE71}"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236170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F2F4C4-ED55-4E42-995B-1521F994AE71}" type="datetimeFigureOut">
              <a:rPr lang="en-US" smtClean="0"/>
              <a:t>8/20/2021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405725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2F4C4-ED55-4E42-995B-1521F994AE71}" type="datetimeFigureOut">
              <a:rPr lang="en-US" smtClean="0"/>
              <a:t>8/20/2021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42247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2F4C4-ED55-4E42-995B-1521F994AE71}"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100790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2F4C4-ED55-4E42-995B-1521F994AE71}"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82251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2F4C4-ED55-4E42-995B-1521F994AE71}" type="datetimeFigureOut">
              <a:rPr lang="en-US" smtClean="0"/>
              <a:t>8/20/2021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5D695F-C9CA-4046-B63E-45017E9C3F81}" type="slidenum">
              <a:rPr lang="en-US" smtClean="0"/>
              <a:t>‹#›</a:t>
            </a:fld>
            <a:endParaRPr lang="en-US"/>
          </a:p>
        </p:txBody>
      </p:sp>
    </p:spTree>
    <p:extLst>
      <p:ext uri="{BB962C8B-B14F-4D97-AF65-F5344CB8AC3E}">
        <p14:creationId xmlns:p14="http://schemas.microsoft.com/office/powerpoint/2010/main" val="172426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2F4C4-ED55-4E42-995B-1521F994AE71}" type="datetimeFigureOut">
              <a:rPr lang="en-US" smtClean="0"/>
              <a:t>8/20/2021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D695F-C9CA-4046-B63E-45017E9C3F81}" type="slidenum">
              <a:rPr lang="en-US" smtClean="0"/>
              <a:t>‹#›</a:t>
            </a:fld>
            <a:endParaRPr lang="en-US"/>
          </a:p>
        </p:txBody>
      </p:sp>
    </p:spTree>
    <p:extLst>
      <p:ext uri="{BB962C8B-B14F-4D97-AF65-F5344CB8AC3E}">
        <p14:creationId xmlns:p14="http://schemas.microsoft.com/office/powerpoint/2010/main" val="2616407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 y="-1"/>
            <a:ext cx="9130146" cy="6920345"/>
          </a:xfrm>
          <a:prstGeom prst="rect">
            <a:avLst/>
          </a:prstGeom>
        </p:spPr>
      </p:pic>
    </p:spTree>
    <p:extLst>
      <p:ext uri="{BB962C8B-B14F-4D97-AF65-F5344CB8AC3E}">
        <p14:creationId xmlns:p14="http://schemas.microsoft.com/office/powerpoint/2010/main" val="2859458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7239000" y="2667000"/>
            <a:ext cx="2819400" cy="609600"/>
          </a:xfrm>
        </p:spPr>
        <p:txBody>
          <a:bodyPr/>
          <a:lstStyle/>
          <a:p>
            <a:pPr marL="0" indent="0">
              <a:buNone/>
            </a:pPr>
            <a:r>
              <a:rPr lang="vi-VN" dirty="0" smtClean="0">
                <a:latin typeface="+mj-lt"/>
              </a:rPr>
              <a:t>America</a:t>
            </a:r>
            <a:endParaRPr lang="en-US" dirty="0">
              <a:latin typeface="+mj-lt"/>
            </a:endParaRPr>
          </a:p>
        </p:txBody>
      </p:sp>
      <p:sp>
        <p:nvSpPr>
          <p:cNvPr id="5" name="Content Placeholder 2"/>
          <p:cNvSpPr txBox="1">
            <a:spLocks/>
          </p:cNvSpPr>
          <p:nvPr/>
        </p:nvSpPr>
        <p:spPr>
          <a:xfrm>
            <a:off x="1981200" y="5867400"/>
            <a:ext cx="2819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England</a:t>
            </a:r>
            <a:endParaRPr lang="en-US" dirty="0">
              <a:latin typeface="+mj-lt"/>
            </a:endParaRPr>
          </a:p>
        </p:txBody>
      </p:sp>
      <p:sp>
        <p:nvSpPr>
          <p:cNvPr id="6" name="Content Placeholder 2"/>
          <p:cNvSpPr txBox="1">
            <a:spLocks/>
          </p:cNvSpPr>
          <p:nvPr/>
        </p:nvSpPr>
        <p:spPr>
          <a:xfrm>
            <a:off x="6781800" y="3048000"/>
            <a:ext cx="2819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American</a:t>
            </a:r>
            <a:endParaRPr lang="en-US" dirty="0">
              <a:latin typeface="+mj-lt"/>
            </a:endParaRPr>
          </a:p>
        </p:txBody>
      </p:sp>
      <p:sp>
        <p:nvSpPr>
          <p:cNvPr id="7" name="Content Placeholder 2"/>
          <p:cNvSpPr txBox="1">
            <a:spLocks/>
          </p:cNvSpPr>
          <p:nvPr/>
        </p:nvSpPr>
        <p:spPr>
          <a:xfrm>
            <a:off x="1219200" y="6172200"/>
            <a:ext cx="2819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English</a:t>
            </a:r>
            <a:endParaRPr lang="en-US" dirty="0">
              <a:latin typeface="+mj-lt"/>
            </a:endParaRPr>
          </a:p>
        </p:txBody>
      </p:sp>
      <p:sp>
        <p:nvSpPr>
          <p:cNvPr id="8" name="Content Placeholder 2"/>
          <p:cNvSpPr txBox="1">
            <a:spLocks/>
          </p:cNvSpPr>
          <p:nvPr/>
        </p:nvSpPr>
        <p:spPr>
          <a:xfrm>
            <a:off x="7239000" y="5860473"/>
            <a:ext cx="2819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Japan</a:t>
            </a:r>
            <a:endParaRPr lang="en-US" dirty="0">
              <a:latin typeface="+mj-lt"/>
            </a:endParaRPr>
          </a:p>
        </p:txBody>
      </p:sp>
      <p:sp>
        <p:nvSpPr>
          <p:cNvPr id="9" name="Content Placeholder 2"/>
          <p:cNvSpPr txBox="1">
            <a:spLocks/>
          </p:cNvSpPr>
          <p:nvPr/>
        </p:nvSpPr>
        <p:spPr>
          <a:xfrm>
            <a:off x="6477000" y="6179127"/>
            <a:ext cx="28194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latin typeface="+mj-lt"/>
              </a:rPr>
              <a:t>Japanese</a:t>
            </a:r>
            <a:endParaRPr lang="en-US" dirty="0">
              <a:latin typeface="+mj-lt"/>
            </a:endParaRPr>
          </a:p>
        </p:txBody>
      </p:sp>
    </p:spTree>
    <p:extLst>
      <p:ext uri="{BB962C8B-B14F-4D97-AF65-F5344CB8AC3E}">
        <p14:creationId xmlns:p14="http://schemas.microsoft.com/office/powerpoint/2010/main" val="16135141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 y="0"/>
            <a:ext cx="91509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457200" y="3048000"/>
            <a:ext cx="8001000" cy="1055291"/>
          </a:xfrm>
        </p:spPr>
        <p:txBody>
          <a:bodyPr>
            <a:prstTxWarp prst="textDoubleWave1">
              <a:avLst>
                <a:gd name="adj1" fmla="val 12500"/>
                <a:gd name="adj2" fmla="val 0"/>
              </a:avLst>
            </a:prstTxWarp>
            <a:noAutofit/>
            <a:scene3d>
              <a:camera prst="orthographicFront"/>
              <a:lightRig rig="glow" dir="tl">
                <a:rot lat="0" lon="0" rev="5400000"/>
              </a:lightRig>
            </a:scene3d>
            <a:sp3d contourW="12700">
              <a:bevelT w="25400" h="25400"/>
              <a:contourClr>
                <a:schemeClr val="accent6">
                  <a:shade val="73000"/>
                </a:schemeClr>
              </a:contourClr>
            </a:sp3d>
          </a:bodyPr>
          <a:lstStyle/>
          <a:p>
            <a:pPr marL="0" indent="0">
              <a:buNone/>
            </a:pPr>
            <a:r>
              <a:rPr lang="vi-VN"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rPr>
              <a:t>Unit 2 Lesson 3</a:t>
            </a:r>
            <a:endPar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39700">
                  <a:schemeClr val="accent2">
                    <a:satMod val="175000"/>
                    <a:alpha val="40000"/>
                  </a:schemeClr>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367047784"/>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chimes.wav"/>
          </p:stSnd>
        </p:sndAc>
      </p:transition>
    </mc:Choice>
    <mc:Fallback xmlns="">
      <p:transition spd="slow">
        <p:dissolve/>
        <p:sndAc>
          <p:stSnd>
            <p:snd r:embed="rId4" name="chimes.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82"/>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76400"/>
            <a:ext cx="8229600" cy="4525963"/>
          </a:xfrm>
        </p:spPr>
        <p:txBody>
          <a:bodyPr>
            <a:normAutofit lnSpcReduction="10000"/>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vi-VN" b="1" dirty="0">
                <a:ln w="50800"/>
                <a:solidFill>
                  <a:srgbClr val="FF0000"/>
                </a:solidFill>
              </a:rPr>
              <a:t>1. Listen and repeat. </a:t>
            </a:r>
          </a:p>
          <a:p>
            <a:pPr marL="0" indent="0">
              <a:buNone/>
            </a:pPr>
            <a:r>
              <a:rPr lang="vi-VN" b="1" dirty="0" smtClean="0">
                <a:ln w="50800"/>
                <a:solidFill>
                  <a:srgbClr val="FF0000"/>
                </a:solidFill>
              </a:rPr>
              <a:t>(</a:t>
            </a:r>
            <a:r>
              <a:rPr lang="vi-VN" b="1" dirty="0">
                <a:ln w="50800"/>
                <a:solidFill>
                  <a:srgbClr val="FF0000"/>
                </a:solidFill>
              </a:rPr>
              <a:t>Nghe và đọc lại.)</a:t>
            </a:r>
          </a:p>
          <a:p>
            <a:pPr marL="0" indent="0">
              <a:buNone/>
            </a:pPr>
            <a:r>
              <a:rPr lang="vi-VN" b="1" dirty="0" smtClean="0">
                <a:ln w="50800"/>
                <a:solidFill>
                  <a:srgbClr val="00B0F0"/>
                </a:solidFill>
              </a:rPr>
              <a:t>j           </a:t>
            </a:r>
            <a:r>
              <a:rPr lang="vi-VN" b="1" dirty="0">
                <a:ln w="50800"/>
                <a:solidFill>
                  <a:srgbClr val="00B0F0"/>
                </a:solidFill>
              </a:rPr>
              <a:t>Japan                   </a:t>
            </a:r>
          </a:p>
          <a:p>
            <a:pPr marL="0" indent="0">
              <a:buNone/>
            </a:pPr>
            <a:r>
              <a:rPr lang="vi-VN" b="1" dirty="0" smtClean="0">
                <a:ln w="50800"/>
                <a:solidFill>
                  <a:srgbClr val="00B0F0"/>
                </a:solidFill>
              </a:rPr>
              <a:t>I'm </a:t>
            </a:r>
            <a:r>
              <a:rPr lang="vi-VN" b="1" dirty="0">
                <a:ln w="50800"/>
                <a:solidFill>
                  <a:srgbClr val="00B0F0"/>
                </a:solidFill>
              </a:rPr>
              <a:t>from Japan.</a:t>
            </a:r>
          </a:p>
          <a:p>
            <a:pPr marL="0" indent="0">
              <a:buNone/>
            </a:pPr>
            <a:r>
              <a:rPr lang="vi-VN" b="1" dirty="0" smtClean="0">
                <a:ln w="50800"/>
                <a:solidFill>
                  <a:srgbClr val="00B0F0"/>
                </a:solidFill>
              </a:rPr>
              <a:t>(</a:t>
            </a:r>
            <a:r>
              <a:rPr lang="vi-VN" b="1" dirty="0">
                <a:ln w="50800"/>
                <a:solidFill>
                  <a:srgbClr val="00B0F0"/>
                </a:solidFill>
              </a:rPr>
              <a:t>Tôi đến từ Nhật Bản.)</a:t>
            </a:r>
          </a:p>
          <a:p>
            <a:pPr marL="0" indent="0">
              <a:buNone/>
            </a:pPr>
            <a:r>
              <a:rPr lang="vi-VN" b="1" dirty="0" smtClean="0">
                <a:ln w="50800"/>
                <a:solidFill>
                  <a:srgbClr val="7030A0"/>
                </a:solidFill>
              </a:rPr>
              <a:t>V          </a:t>
            </a:r>
            <a:r>
              <a:rPr lang="vi-VN" b="1" dirty="0">
                <a:ln w="50800"/>
                <a:solidFill>
                  <a:srgbClr val="7030A0"/>
                </a:solidFill>
              </a:rPr>
              <a:t>Vietnamese            </a:t>
            </a:r>
          </a:p>
          <a:p>
            <a:pPr marL="0" indent="0">
              <a:buNone/>
            </a:pPr>
            <a:r>
              <a:rPr lang="vi-VN" b="1" dirty="0" smtClean="0">
                <a:ln w="50800"/>
                <a:solidFill>
                  <a:srgbClr val="7030A0"/>
                </a:solidFill>
              </a:rPr>
              <a:t>I'm </a:t>
            </a:r>
            <a:r>
              <a:rPr lang="vi-VN" b="1" dirty="0">
                <a:ln w="50800"/>
                <a:solidFill>
                  <a:srgbClr val="7030A0"/>
                </a:solidFill>
              </a:rPr>
              <a:t>Vietnamese.</a:t>
            </a:r>
          </a:p>
          <a:p>
            <a:pPr marL="0" indent="0">
              <a:buNone/>
            </a:pPr>
            <a:r>
              <a:rPr lang="vi-VN" b="1" dirty="0" smtClean="0">
                <a:ln w="50800"/>
                <a:solidFill>
                  <a:srgbClr val="7030A0"/>
                </a:solidFill>
              </a:rPr>
              <a:t>(</a:t>
            </a:r>
            <a:r>
              <a:rPr lang="vi-VN" b="1" dirty="0">
                <a:ln w="50800"/>
                <a:solidFill>
                  <a:srgbClr val="7030A0"/>
                </a:solidFill>
              </a:rPr>
              <a:t>Tôi là người Việt Nam.)</a:t>
            </a:r>
          </a:p>
          <a:p>
            <a:endParaRPr lang="vi-VN" b="1" dirty="0">
              <a:ln w="50800"/>
              <a:solidFill>
                <a:srgbClr val="7030A0"/>
              </a:solidFill>
            </a:endParaRPr>
          </a:p>
          <a:p>
            <a:endParaRPr lang="vi-VN" b="1" dirty="0">
              <a:ln w="50800"/>
              <a:solidFill>
                <a:srgbClr val="FF0000"/>
              </a:solidFill>
            </a:endParaRPr>
          </a:p>
          <a:p>
            <a:endParaRPr lang="vi-VN" b="1" dirty="0">
              <a:ln w="50800"/>
              <a:solidFill>
                <a:srgbClr val="FF0000"/>
              </a:solidFill>
            </a:endParaRPr>
          </a:p>
        </p:txBody>
      </p:sp>
      <p:pic>
        <p:nvPicPr>
          <p:cNvPr id="4" name="16-track-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2836" y="6096000"/>
            <a:ext cx="609600" cy="609600"/>
          </a:xfrm>
          <a:prstGeom prst="rect">
            <a:avLst/>
          </a:prstGeom>
        </p:spPr>
      </p:pic>
    </p:spTree>
    <p:extLst>
      <p:ext uri="{BB962C8B-B14F-4D97-AF65-F5344CB8AC3E}">
        <p14:creationId xmlns:p14="http://schemas.microsoft.com/office/powerpoint/2010/main" val="23232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1)">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343" fill="hold"/>
                                        <p:tgtEl>
                                          <p:spTgt spid="4"/>
                                        </p:tgtEl>
                                      </p:cBhvr>
                                    </p:cmd>
                                  </p:childTnLst>
                                </p:cTn>
                              </p:par>
                            </p:childTnLst>
                          </p:cTn>
                        </p:par>
                      </p:childTnLst>
                    </p:cTn>
                  </p:par>
                </p:childTnLst>
              </p:cTn>
              <p:nextCondLst>
                <p:cond evt="onClick" delay="0">
                  <p:tgtEl>
                    <p:spTgt spid="4"/>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4781"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81600" y="2590800"/>
            <a:ext cx="1447800" cy="1143000"/>
          </a:xfrm>
        </p:spPr>
        <p:txBody>
          <a:bodyPr/>
          <a:lstStyle/>
          <a:p>
            <a:r>
              <a:rPr lang="en-US" dirty="0" smtClean="0">
                <a:solidFill>
                  <a:srgbClr val="FF0000"/>
                </a:solidFill>
                <a:sym typeface="Wingdings"/>
              </a:rPr>
              <a:t></a:t>
            </a:r>
            <a:endParaRPr lang="en-US" dirty="0">
              <a:solidFill>
                <a:srgbClr val="FF0000"/>
              </a:solidFill>
            </a:endParaRPr>
          </a:p>
        </p:txBody>
      </p:sp>
      <p:pic>
        <p:nvPicPr>
          <p:cNvPr id="4" name="1-hi-im-akiko-im-from-jap1627440034.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153400" y="6172200"/>
            <a:ext cx="609600" cy="609600"/>
          </a:xfrm>
        </p:spPr>
      </p:pic>
      <p:sp>
        <p:nvSpPr>
          <p:cNvPr id="6" name="Title 1"/>
          <p:cNvSpPr txBox="1">
            <a:spLocks/>
          </p:cNvSpPr>
          <p:nvPr/>
        </p:nvSpPr>
        <p:spPr>
          <a:xfrm>
            <a:off x="1447800" y="4191000"/>
            <a:ext cx="1447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0000"/>
                </a:solidFill>
                <a:sym typeface="Wingdings"/>
              </a:rPr>
              <a:t></a:t>
            </a:r>
            <a:endParaRPr lang="en-US" dirty="0">
              <a:solidFill>
                <a:srgbClr val="FF0000"/>
              </a:solidFill>
            </a:endParaRPr>
          </a:p>
        </p:txBody>
      </p:sp>
    </p:spTree>
    <p:extLst>
      <p:ext uri="{BB962C8B-B14F-4D97-AF65-F5344CB8AC3E}">
        <p14:creationId xmlns:p14="http://schemas.microsoft.com/office/powerpoint/2010/main" val="1065721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024"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Giải Lesson 3 Unit 2 trang 16 SGK Tiếng Anh lớp 4 Mới tập 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382000" y="6248400"/>
            <a:ext cx="609600" cy="609600"/>
          </a:xfrm>
        </p:spPr>
      </p:pic>
    </p:spTree>
    <p:extLst>
      <p:ext uri="{BB962C8B-B14F-4D97-AF65-F5344CB8AC3E}">
        <p14:creationId xmlns:p14="http://schemas.microsoft.com/office/powerpoint/2010/main" val="3650963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 y="-60802"/>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781" y="3776429"/>
            <a:ext cx="9144000" cy="4154984"/>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vi-VN" sz="2400" b="1" dirty="0">
                <a:ln w="50800"/>
                <a:solidFill>
                  <a:srgbClr val="FF0000"/>
                </a:solidFill>
              </a:rPr>
              <a:t>Tạm dịch:</a:t>
            </a:r>
          </a:p>
          <a:p>
            <a:endParaRPr lang="vi-VN" sz="2400" b="1" dirty="0">
              <a:ln w="50800"/>
            </a:endParaRPr>
          </a:p>
          <a:p>
            <a:r>
              <a:rPr lang="vi-VN" sz="2400" b="1" dirty="0">
                <a:ln w="50800"/>
              </a:rPr>
              <a:t>Xin chào. Mình tên là Akiko. Mình đến từ Tokyo, Nhật Bản. Mình là người Nhật Bản. Bây giờ mình ở Hà Nội. Mình có nhiều bạn bè. Họ đến nhiều quốc gia khác nhau. Tony đến từ Sydney, Úc. Cậu đấy là người Úc. Linda đến từ Luân Đôn, Anh. Cô ấy là người Anh. Tom đến từ New York, Mỹ. Cậu đấy là người Mỹ.</a:t>
            </a:r>
          </a:p>
          <a:p>
            <a:endParaRPr lang="vi-VN" sz="2400" b="1" dirty="0">
              <a:ln w="50800"/>
            </a:endParaRPr>
          </a:p>
          <a:p>
            <a:endParaRPr lang="vi-VN" sz="2400" b="1" dirty="0">
              <a:ln w="50800"/>
            </a:endParaRPr>
          </a:p>
          <a:p>
            <a:endParaRPr lang="vi-VN" sz="2400" b="1" dirty="0">
              <a:ln w="50800"/>
              <a:solidFill>
                <a:schemeClr val="bg1">
                  <a:shade val="50000"/>
                </a:schemeClr>
              </a:solidFill>
            </a:endParaRPr>
          </a:p>
        </p:txBody>
      </p:sp>
      <p:sp>
        <p:nvSpPr>
          <p:cNvPr id="5" name="Rectangle 4"/>
          <p:cNvSpPr/>
          <p:nvPr/>
        </p:nvSpPr>
        <p:spPr>
          <a:xfrm>
            <a:off x="4800600" y="5105400"/>
            <a:ext cx="1097288"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a:ln w="50800"/>
                <a:solidFill>
                  <a:sysClr val="windowText" lastClr="000000"/>
                </a:solidFill>
              </a:rPr>
              <a:t>Sydney</a:t>
            </a:r>
            <a:endParaRPr lang="en-US" b="1" dirty="0">
              <a:ln w="50800"/>
              <a:solidFill>
                <a:sysClr val="windowText" lastClr="000000"/>
              </a:solidFill>
            </a:endParaRPr>
          </a:p>
        </p:txBody>
      </p:sp>
      <p:sp>
        <p:nvSpPr>
          <p:cNvPr id="6" name="Rectangle 5"/>
          <p:cNvSpPr/>
          <p:nvPr/>
        </p:nvSpPr>
        <p:spPr>
          <a:xfrm>
            <a:off x="5867400" y="5105400"/>
            <a:ext cx="1447800" cy="461665"/>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a:ln w="50800"/>
              </a:rPr>
              <a:t>Australia</a:t>
            </a:r>
          </a:p>
        </p:txBody>
      </p:sp>
      <p:sp>
        <p:nvSpPr>
          <p:cNvPr id="8" name="Rectangle 7"/>
          <p:cNvSpPr/>
          <p:nvPr/>
        </p:nvSpPr>
        <p:spPr>
          <a:xfrm>
            <a:off x="7287491" y="5130647"/>
            <a:ext cx="1752600" cy="461665"/>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smtClean="0">
                <a:ln w="50800"/>
              </a:rPr>
              <a:t>Australia</a:t>
            </a:r>
            <a:r>
              <a:rPr lang="vi-VN" sz="2400" b="1" dirty="0" smtClean="0">
                <a:ln w="50800"/>
              </a:rPr>
              <a:t>n</a:t>
            </a:r>
            <a:endParaRPr lang="en-US" sz="2400" b="1" dirty="0">
              <a:ln w="50800"/>
            </a:endParaRPr>
          </a:p>
        </p:txBody>
      </p:sp>
      <p:sp>
        <p:nvSpPr>
          <p:cNvPr id="7" name="Rectangle 6"/>
          <p:cNvSpPr/>
          <p:nvPr/>
        </p:nvSpPr>
        <p:spPr>
          <a:xfrm>
            <a:off x="4727344" y="5592312"/>
            <a:ext cx="1140056"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en-US" sz="2400" b="1" dirty="0">
                <a:ln w="50800"/>
              </a:rPr>
              <a:t>London</a:t>
            </a:r>
          </a:p>
        </p:txBody>
      </p:sp>
      <p:sp>
        <p:nvSpPr>
          <p:cNvPr id="10" name="Rectangle 9"/>
          <p:cNvSpPr/>
          <p:nvPr/>
        </p:nvSpPr>
        <p:spPr>
          <a:xfrm>
            <a:off x="5832764" y="5592312"/>
            <a:ext cx="1396536"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vi-VN" sz="2400" b="1" dirty="0" smtClean="0">
                <a:ln w="50800"/>
              </a:rPr>
              <a:t>England</a:t>
            </a:r>
            <a:endParaRPr lang="en-US" sz="2400" b="1" dirty="0">
              <a:ln w="50800"/>
            </a:endParaRPr>
          </a:p>
        </p:txBody>
      </p:sp>
      <p:sp>
        <p:nvSpPr>
          <p:cNvPr id="11" name="Rectangle 10"/>
          <p:cNvSpPr/>
          <p:nvPr/>
        </p:nvSpPr>
        <p:spPr>
          <a:xfrm>
            <a:off x="7229300" y="5619562"/>
            <a:ext cx="1293944"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vi-VN" sz="2400" b="1" dirty="0" smtClean="0">
                <a:ln w="50800"/>
              </a:rPr>
              <a:t>English</a:t>
            </a:r>
            <a:endParaRPr lang="en-US" sz="2400" b="1" dirty="0">
              <a:ln w="50800"/>
            </a:endParaRPr>
          </a:p>
        </p:txBody>
      </p:sp>
      <p:sp>
        <p:nvSpPr>
          <p:cNvPr id="12" name="Rectangle 11"/>
          <p:cNvSpPr/>
          <p:nvPr/>
        </p:nvSpPr>
        <p:spPr>
          <a:xfrm>
            <a:off x="4569800" y="6206376"/>
            <a:ext cx="1329595" cy="400110"/>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vi-VN" sz="2000" b="1" dirty="0" smtClean="0">
                <a:ln w="50800"/>
              </a:rPr>
              <a:t>New York</a:t>
            </a:r>
            <a:endParaRPr lang="en-US" sz="2000" b="1" dirty="0">
              <a:ln w="50800"/>
            </a:endParaRPr>
          </a:p>
        </p:txBody>
      </p:sp>
      <p:sp>
        <p:nvSpPr>
          <p:cNvPr id="13" name="Rectangle 12"/>
          <p:cNvSpPr/>
          <p:nvPr/>
        </p:nvSpPr>
        <p:spPr>
          <a:xfrm>
            <a:off x="5871686" y="6175598"/>
            <a:ext cx="1401346"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vi-VN" sz="2400" b="1" dirty="0" smtClean="0">
                <a:ln w="50800"/>
              </a:rPr>
              <a:t>America</a:t>
            </a:r>
            <a:endParaRPr lang="en-US" sz="2400" b="1" dirty="0">
              <a:ln w="50800"/>
            </a:endParaRPr>
          </a:p>
        </p:txBody>
      </p:sp>
      <p:sp>
        <p:nvSpPr>
          <p:cNvPr id="14" name="Rectangle 13"/>
          <p:cNvSpPr/>
          <p:nvPr/>
        </p:nvSpPr>
        <p:spPr>
          <a:xfrm>
            <a:off x="7220917" y="6206376"/>
            <a:ext cx="1588897" cy="461665"/>
          </a:xfrm>
          <a:prstGeom prst="rect">
            <a:avLst/>
          </a:prstGeom>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r>
              <a:rPr lang="vi-VN" sz="2400" b="1" dirty="0" smtClean="0">
                <a:ln w="50800"/>
              </a:rPr>
              <a:t>American</a:t>
            </a:r>
            <a:endParaRPr lang="en-US" sz="2400" b="1" dirty="0">
              <a:ln w="50800"/>
            </a:endParaRPr>
          </a:p>
        </p:txBody>
      </p:sp>
    </p:spTree>
    <p:extLst>
      <p:ext uri="{BB962C8B-B14F-4D97-AF65-F5344CB8AC3E}">
        <p14:creationId xmlns:p14="http://schemas.microsoft.com/office/powerpoint/2010/main" val="31534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xit" presetSubtype="0" fill="hold" grpId="1" nodeType="clickEffect">
                                  <p:stCondLst>
                                    <p:cond delay="0"/>
                                  </p:stCondLst>
                                  <p:childTnLst>
                                    <p:animEffect transition="out" filter="wedg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circle(in)">
                                      <p:cBhvr>
                                        <p:cTn id="63" dur="2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8" grpId="0"/>
      <p:bldP spid="7"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vi-VN" dirty="0" smtClean="0"/>
              <a:t>Đáp án:</a:t>
            </a:r>
            <a:r>
              <a:rPr lang="vi-VN" dirty="0" smtClean="0">
                <a:sym typeface="Wingdings"/>
              </a:rPr>
              <a:t></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 y="2362200"/>
            <a:ext cx="8259687" cy="3581400"/>
          </a:xfrm>
          <a:prstGeom prst="rect">
            <a:avLst/>
          </a:prstGeom>
        </p:spPr>
      </p:pic>
    </p:spTree>
    <p:extLst>
      <p:ext uri="{BB962C8B-B14F-4D97-AF65-F5344CB8AC3E}">
        <p14:creationId xmlns:p14="http://schemas.microsoft.com/office/powerpoint/2010/main" val="3582813939"/>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92202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048000" y="2209800"/>
            <a:ext cx="4038600" cy="609600"/>
          </a:xfrm>
        </p:spPr>
        <p:txBody>
          <a:bodyPr/>
          <a:lstStyle/>
          <a:p>
            <a:pPr marL="0" indent="0">
              <a:buNone/>
            </a:pPr>
            <a:r>
              <a:rPr lang="vi-VN" dirty="0" smtClean="0"/>
              <a:t>My name is....</a:t>
            </a:r>
            <a:endParaRPr lang="en-US" dirty="0"/>
          </a:p>
        </p:txBody>
      </p:sp>
      <p:sp>
        <p:nvSpPr>
          <p:cNvPr id="5" name="Content Placeholder 2"/>
          <p:cNvSpPr txBox="1">
            <a:spLocks/>
          </p:cNvSpPr>
          <p:nvPr/>
        </p:nvSpPr>
        <p:spPr>
          <a:xfrm>
            <a:off x="2923309" y="3810000"/>
            <a:ext cx="40386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t>I’m from Vietnam</a:t>
            </a:r>
          </a:p>
          <a:p>
            <a:pPr marL="0" indent="0">
              <a:buFont typeface="Arial" pitchFamily="34" charset="0"/>
              <a:buNone/>
            </a:pPr>
            <a:endParaRPr lang="en-US" dirty="0"/>
          </a:p>
        </p:txBody>
      </p:sp>
      <p:sp>
        <p:nvSpPr>
          <p:cNvPr id="6" name="Content Placeholder 2"/>
          <p:cNvSpPr txBox="1">
            <a:spLocks/>
          </p:cNvSpPr>
          <p:nvPr/>
        </p:nvSpPr>
        <p:spPr>
          <a:xfrm>
            <a:off x="2798618" y="5410200"/>
            <a:ext cx="40386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dirty="0" smtClean="0"/>
              <a:t>I’m Vietnamese</a:t>
            </a:r>
          </a:p>
          <a:p>
            <a:pPr marL="0" indent="0">
              <a:buFont typeface="Arial" pitchFamily="34" charset="0"/>
              <a:buNone/>
            </a:pPr>
            <a:endParaRPr lang="en-US" dirty="0"/>
          </a:p>
        </p:txBody>
      </p:sp>
    </p:spTree>
    <p:extLst>
      <p:ext uri="{BB962C8B-B14F-4D97-AF65-F5344CB8AC3E}">
        <p14:creationId xmlns:p14="http://schemas.microsoft.com/office/powerpoint/2010/main" val="420505199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6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638800" y="838200"/>
            <a:ext cx="1828800" cy="457200"/>
          </a:xfrm>
        </p:spPr>
        <p:txBody>
          <a:bodyPr>
            <a:noAutofit/>
          </a:bodyPr>
          <a:lstStyle/>
          <a:p>
            <a:pPr marL="0" indent="0">
              <a:buNone/>
            </a:pPr>
            <a:r>
              <a:rPr lang="vi-VN" sz="3600" dirty="0" smtClean="0"/>
              <a:t>Ha Chi</a:t>
            </a:r>
            <a:endParaRPr lang="en-US" sz="3600" dirty="0"/>
          </a:p>
        </p:txBody>
      </p:sp>
      <p:sp>
        <p:nvSpPr>
          <p:cNvPr id="6" name="Content Placeholder 2"/>
          <p:cNvSpPr txBox="1">
            <a:spLocks/>
          </p:cNvSpPr>
          <p:nvPr/>
        </p:nvSpPr>
        <p:spPr>
          <a:xfrm>
            <a:off x="5334000" y="2798618"/>
            <a:ext cx="182880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3600" dirty="0" smtClean="0"/>
              <a:t>Ha Noi</a:t>
            </a:r>
            <a:endParaRPr lang="en-US" sz="3600" dirty="0"/>
          </a:p>
        </p:txBody>
      </p:sp>
      <p:sp>
        <p:nvSpPr>
          <p:cNvPr id="7" name="Content Placeholder 2"/>
          <p:cNvSpPr txBox="1">
            <a:spLocks/>
          </p:cNvSpPr>
          <p:nvPr/>
        </p:nvSpPr>
        <p:spPr>
          <a:xfrm>
            <a:off x="5652654" y="1828800"/>
            <a:ext cx="2195945"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3600" dirty="0" smtClean="0"/>
              <a:t>Viet Nam</a:t>
            </a:r>
            <a:endParaRPr lang="en-US" sz="3600" dirty="0"/>
          </a:p>
        </p:txBody>
      </p:sp>
      <p:sp>
        <p:nvSpPr>
          <p:cNvPr id="10" name="Content Placeholder 2"/>
          <p:cNvSpPr txBox="1">
            <a:spLocks/>
          </p:cNvSpPr>
          <p:nvPr/>
        </p:nvSpPr>
        <p:spPr>
          <a:xfrm>
            <a:off x="5843152" y="3768435"/>
            <a:ext cx="2698175"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3600" dirty="0" smtClean="0"/>
              <a:t>Vietnamese</a:t>
            </a:r>
            <a:endParaRPr lang="en-US" sz="3600" dirty="0"/>
          </a:p>
        </p:txBody>
      </p:sp>
    </p:spTree>
    <p:extLst>
      <p:ext uri="{BB962C8B-B14F-4D97-AF65-F5344CB8AC3E}">
        <p14:creationId xmlns:p14="http://schemas.microsoft.com/office/powerpoint/2010/main" val="3836211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34637"/>
            <a:ext cx="9220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1445" y="2892136"/>
            <a:ext cx="8229600"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vi-VN" sz="4800" b="1" spc="50" dirty="0" smtClean="0">
                <a:ln w="11430"/>
                <a:solidFill>
                  <a:srgbClr val="00B050"/>
                </a:solidFill>
                <a:effectLst>
                  <a:outerShdw blurRad="76200" dist="50800" dir="5400000" algn="tl" rotWithShape="0">
                    <a:srgbClr val="000000">
                      <a:alpha val="65000"/>
                    </a:srgbClr>
                  </a:outerShdw>
                </a:effectLst>
              </a:rPr>
              <a:t>Tiếng Anh Lớp 4</a:t>
            </a:r>
            <a:br>
              <a:rPr lang="vi-VN" sz="4800" b="1" spc="50" dirty="0" smtClean="0">
                <a:ln w="11430"/>
                <a:solidFill>
                  <a:srgbClr val="00B050"/>
                </a:solidFill>
                <a:effectLst>
                  <a:outerShdw blurRad="76200" dist="50800" dir="5400000" algn="tl" rotWithShape="0">
                    <a:srgbClr val="000000">
                      <a:alpha val="65000"/>
                    </a:srgbClr>
                  </a:outerShdw>
                </a:effectLst>
              </a:rPr>
            </a:br>
            <a:r>
              <a:rPr lang="vi-VN" sz="4800" b="1" spc="50" dirty="0" smtClean="0">
                <a:ln w="11430"/>
                <a:solidFill>
                  <a:srgbClr val="00B050"/>
                </a:solidFill>
                <a:effectLst>
                  <a:outerShdw blurRad="76200" dist="50800" dir="5400000" algn="tl" rotWithShape="0">
                    <a:srgbClr val="000000">
                      <a:alpha val="65000"/>
                    </a:srgbClr>
                  </a:outerShdw>
                </a:effectLst>
              </a:rPr>
              <a:t>Unit 2 Lesson 2</a:t>
            </a:r>
            <a:endParaRPr lang="en-US" sz="4800" b="1" spc="50" dirty="0">
              <a:ln w="11430"/>
              <a:solidFill>
                <a:srgbClr val="00B05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79421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6926"/>
            <a:ext cx="9137074" cy="6884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19600" y="1143000"/>
            <a:ext cx="4724400" cy="1143000"/>
          </a:xfr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a:noAutofit/>
            <a:scene3d>
              <a:camera prst="orthographicFront"/>
              <a:lightRig rig="balanced" dir="t">
                <a:rot lat="0" lon="0" rev="2100000"/>
              </a:lightRig>
            </a:scene3d>
            <a:sp3d extrusionH="57150" prstMaterial="metal">
              <a:bevelT w="38100" h="25400"/>
              <a:contourClr>
                <a:schemeClr val="bg2"/>
              </a:contourClr>
            </a:sp3d>
          </a:bodyPr>
          <a:lstStyle/>
          <a:p>
            <a:pPr algn="l"/>
            <a:r>
              <a:rPr lang="vi-VN" sz="3200" b="1" dirty="0" smtClean="0">
                <a:ln w="50800"/>
              </a:rPr>
              <a:t>Where are you from?</a:t>
            </a:r>
            <a:br>
              <a:rPr lang="vi-VN" sz="3200" b="1" dirty="0" smtClean="0">
                <a:ln w="50800"/>
              </a:rPr>
            </a:br>
            <a:r>
              <a:rPr lang="vi-VN" sz="3200" b="1" dirty="0" smtClean="0">
                <a:ln w="50800"/>
              </a:rPr>
              <a:t>I’m from Vietnam</a:t>
            </a:r>
            <a:endParaRPr lang="en-US" sz="3200" b="1" dirty="0">
              <a:ln w="50800"/>
            </a:endParaRPr>
          </a:p>
        </p:txBody>
      </p:sp>
      <p:sp>
        <p:nvSpPr>
          <p:cNvPr id="3" name="Content Placeholder 2"/>
          <p:cNvSpPr>
            <a:spLocks noGrp="1"/>
          </p:cNvSpPr>
          <p:nvPr>
            <p:ph idx="1"/>
          </p:nvPr>
        </p:nvSpPr>
        <p:spPr>
          <a:xfrm>
            <a:off x="0" y="0"/>
            <a:ext cx="4495800" cy="6858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vi-VN" b="1" dirty="0" smtClean="0">
                <a:ln w="50800"/>
                <a:solidFill>
                  <a:srgbClr val="FF0000"/>
                </a:solidFill>
                <a:sym typeface="Wingdings"/>
              </a:rPr>
              <a:t>Vocabulary</a:t>
            </a:r>
          </a:p>
          <a:p>
            <a:pPr marL="0" indent="0">
              <a:buNone/>
            </a:pPr>
            <a:r>
              <a:rPr lang="vi-VN" b="1" dirty="0" smtClean="0">
                <a:ln w="50800"/>
                <a:sym typeface="Wingdings"/>
              </a:rPr>
              <a:t>1.From: Từ</a:t>
            </a:r>
          </a:p>
          <a:p>
            <a:pPr marL="0" indent="0">
              <a:buNone/>
            </a:pPr>
            <a:r>
              <a:rPr lang="vi-VN" b="1" dirty="0" smtClean="0">
                <a:ln w="50800"/>
                <a:sym typeface="Wingdings"/>
              </a:rPr>
              <a:t>2.England:  Anh</a:t>
            </a:r>
          </a:p>
          <a:p>
            <a:pPr marL="0" indent="0">
              <a:buNone/>
            </a:pPr>
            <a:r>
              <a:rPr lang="vi-VN" b="1" dirty="0" smtClean="0">
                <a:ln w="50800"/>
                <a:sym typeface="Wingdings"/>
              </a:rPr>
              <a:t>3.America:  Mỹ</a:t>
            </a:r>
          </a:p>
          <a:p>
            <a:pPr marL="0" indent="0">
              <a:buNone/>
            </a:pPr>
            <a:r>
              <a:rPr lang="vi-VN" b="1" dirty="0" smtClean="0">
                <a:ln w="50800"/>
                <a:sym typeface="Wingdings"/>
              </a:rPr>
              <a:t>4.Malaysia: Ma-lai-si-a</a:t>
            </a:r>
          </a:p>
          <a:p>
            <a:pPr marL="0" indent="0">
              <a:buNone/>
            </a:pPr>
            <a:r>
              <a:rPr lang="vi-VN" b="1" dirty="0" smtClean="0">
                <a:ln w="50800"/>
                <a:sym typeface="Wingdings"/>
              </a:rPr>
              <a:t>5.Australia:  Úc</a:t>
            </a:r>
          </a:p>
          <a:p>
            <a:pPr marL="0" indent="0">
              <a:buNone/>
            </a:pPr>
            <a:r>
              <a:rPr lang="vi-VN" b="1" dirty="0" smtClean="0">
                <a:ln w="50800"/>
                <a:sym typeface="Wingdings"/>
              </a:rPr>
              <a:t>6.Japan:  Nhật Bản</a:t>
            </a:r>
          </a:p>
          <a:p>
            <a:pPr marL="0" indent="0">
              <a:buNone/>
            </a:pPr>
            <a:r>
              <a:rPr lang="vi-VN" b="1" dirty="0" smtClean="0">
                <a:ln w="50800"/>
                <a:sym typeface="Wingdings"/>
              </a:rPr>
              <a:t>7.China: Trung Quốc</a:t>
            </a:r>
          </a:p>
          <a:p>
            <a:pPr marL="0" indent="0">
              <a:buNone/>
            </a:pPr>
            <a:r>
              <a:rPr lang="vi-VN" b="1" dirty="0" smtClean="0">
                <a:ln w="50800"/>
                <a:sym typeface="Wingdings"/>
              </a:rPr>
              <a:t>8.Korea: Hàn Quốc</a:t>
            </a:r>
          </a:p>
          <a:p>
            <a:pPr marL="0" indent="0">
              <a:buNone/>
            </a:pPr>
            <a:r>
              <a:rPr lang="vi-VN" b="1" dirty="0" smtClean="0">
                <a:ln w="50800"/>
                <a:sym typeface="Wingdings"/>
              </a:rPr>
              <a:t>9.India: Ấn Độ</a:t>
            </a:r>
          </a:p>
          <a:p>
            <a:pPr marL="0" indent="0">
              <a:buNone/>
            </a:pPr>
            <a:endParaRPr lang="vi-VN" b="1" dirty="0" smtClean="0">
              <a:ln w="50800"/>
              <a:sym typeface="Wingdings"/>
            </a:endParaRPr>
          </a:p>
        </p:txBody>
      </p:sp>
      <p:sp>
        <p:nvSpPr>
          <p:cNvPr id="4" name="Rectangle 3"/>
          <p:cNvSpPr/>
          <p:nvPr/>
        </p:nvSpPr>
        <p:spPr>
          <a:xfrm>
            <a:off x="4419600" y="2362200"/>
            <a:ext cx="4724400" cy="1077218"/>
          </a:xfrm>
          <a:prstGeom prst="rect">
            <a:avLst/>
          </a:prstGeom>
          <a:ln w="38100"/>
          <a:effectLst>
            <a:glow rad="635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vi-VN" sz="3200" b="1" dirty="0" smtClean="0">
                <a:ln w="50800"/>
              </a:rPr>
              <a:t>Bạn đến từ đâu?</a:t>
            </a:r>
          </a:p>
          <a:p>
            <a:r>
              <a:rPr lang="vi-VN" sz="3200" b="1" dirty="0" smtClean="0">
                <a:ln w="50800"/>
              </a:rPr>
              <a:t>Tớ đến từ Việt Nam</a:t>
            </a:r>
            <a:endParaRPr lang="en-US" sz="3200" b="1" dirty="0">
              <a:ln w="50800"/>
            </a:endParaRPr>
          </a:p>
        </p:txBody>
      </p:sp>
    </p:spTree>
    <p:extLst>
      <p:ext uri="{BB962C8B-B14F-4D97-AF65-F5344CB8AC3E}">
        <p14:creationId xmlns:p14="http://schemas.microsoft.com/office/powerpoint/2010/main" val="42313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500" fill="hold"/>
                                        <p:tgtEl>
                                          <p:spTgt spid="2"/>
                                        </p:tgtEl>
                                        <p:attrNameLst>
                                          <p:attrName>ppt_w</p:attrName>
                                        </p:attrNameLst>
                                      </p:cBhvr>
                                      <p:tavLst>
                                        <p:tav tm="0">
                                          <p:val>
                                            <p:fltVal val="0"/>
                                          </p:val>
                                        </p:tav>
                                        <p:tav tm="100000">
                                          <p:val>
                                            <p:strVal val="#ppt_w"/>
                                          </p:val>
                                        </p:tav>
                                      </p:tavLst>
                                    </p:anim>
                                    <p:anim calcmode="lin" valueType="num">
                                      <p:cBhvr>
                                        <p:cTn id="78" dur="500" fill="hold"/>
                                        <p:tgtEl>
                                          <p:spTgt spid="2"/>
                                        </p:tgtEl>
                                        <p:attrNameLst>
                                          <p:attrName>ppt_h</p:attrName>
                                        </p:attrNameLst>
                                      </p:cBhvr>
                                      <p:tavLst>
                                        <p:tav tm="0">
                                          <p:val>
                                            <p:fltVal val="0"/>
                                          </p:val>
                                        </p:tav>
                                        <p:tav tm="100000">
                                          <p:val>
                                            <p:strVal val="#ppt_h"/>
                                          </p:val>
                                        </p:tav>
                                      </p:tavLst>
                                    </p:anim>
                                    <p:animEffect transition="in" filter="fade">
                                      <p:cBhvr>
                                        <p:cTn id="79" dur="500"/>
                                        <p:tgtEl>
                                          <p:spTgt spid="2"/>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4"/>
                                        </p:tgtEl>
                                        <p:attrNameLst>
                                          <p:attrName>style.visibility</p:attrName>
                                        </p:attrNameLst>
                                      </p:cBhvr>
                                      <p:to>
                                        <p:strVal val="visible"/>
                                      </p:to>
                                    </p:set>
                                    <p:anim calcmode="lin" valueType="num">
                                      <p:cBhvr>
                                        <p:cTn id="82" dur="500" fill="hold"/>
                                        <p:tgtEl>
                                          <p:spTgt spid="4"/>
                                        </p:tgtEl>
                                        <p:attrNameLst>
                                          <p:attrName>ppt_w</p:attrName>
                                        </p:attrNameLst>
                                      </p:cBhvr>
                                      <p:tavLst>
                                        <p:tav tm="0">
                                          <p:val>
                                            <p:fltVal val="0"/>
                                          </p:val>
                                        </p:tav>
                                        <p:tav tm="100000">
                                          <p:val>
                                            <p:strVal val="#ppt_w"/>
                                          </p:val>
                                        </p:tav>
                                      </p:tavLst>
                                    </p:anim>
                                    <p:anim calcmode="lin" valueType="num">
                                      <p:cBhvr>
                                        <p:cTn id="83" dur="500" fill="hold"/>
                                        <p:tgtEl>
                                          <p:spTgt spid="4"/>
                                        </p:tgtEl>
                                        <p:attrNameLst>
                                          <p:attrName>ppt_h</p:attrName>
                                        </p:attrNameLst>
                                      </p:cBhvr>
                                      <p:tavLst>
                                        <p:tav tm="0">
                                          <p:val>
                                            <p:fltVal val="0"/>
                                          </p:val>
                                        </p:tav>
                                        <p:tav tm="100000">
                                          <p:val>
                                            <p:strVal val="#ppt_h"/>
                                          </p:val>
                                        </p:tav>
                                      </p:tavLst>
                                    </p:anim>
                                    <p:animEffect transition="in" filter="fade">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13-track-13.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8382000" y="6262255"/>
            <a:ext cx="609600" cy="609600"/>
          </a:xfrm>
        </p:spPr>
      </p:pic>
    </p:spTree>
    <p:extLst>
      <p:ext uri="{BB962C8B-B14F-4D97-AF65-F5344CB8AC3E}">
        <p14:creationId xmlns:p14="http://schemas.microsoft.com/office/powerpoint/2010/main" val="18217414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8" y="34636"/>
            <a:ext cx="9116292" cy="685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0" y="0"/>
            <a:ext cx="9144000" cy="6858000"/>
          </a:xfrm>
        </p:spPr>
        <p:txBody>
          <a:bodyPr>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vi-VN" b="1" dirty="0" smtClean="0">
                <a:ln w="50800"/>
                <a:solidFill>
                  <a:srgbClr val="FF0000"/>
                </a:solidFill>
                <a:latin typeface="+mj-lt"/>
                <a:sym typeface="Wingdings"/>
              </a:rPr>
              <a:t>Vocabulary</a:t>
            </a:r>
          </a:p>
          <a:p>
            <a:pPr marL="0" indent="0">
              <a:buNone/>
            </a:pPr>
            <a:r>
              <a:rPr lang="vi-VN" b="1" dirty="0" smtClean="0">
                <a:ln w="50800"/>
                <a:latin typeface="+mj-lt"/>
                <a:sym typeface="Wingdings"/>
              </a:rPr>
              <a:t>1.Nationality: quốc tịch</a:t>
            </a:r>
          </a:p>
          <a:p>
            <a:pPr marL="0" indent="0">
              <a:buNone/>
            </a:pPr>
            <a:r>
              <a:rPr lang="vi-VN" b="1" dirty="0" smtClean="0">
                <a:ln w="50800"/>
                <a:latin typeface="+mj-lt"/>
                <a:sym typeface="Wingdings"/>
              </a:rPr>
              <a:t>2.Vietnamese: người Việt/tiếng Việt</a:t>
            </a:r>
          </a:p>
          <a:p>
            <a:pPr marL="0" indent="0">
              <a:buNone/>
            </a:pPr>
            <a:r>
              <a:rPr lang="vi-VN" b="1" dirty="0" smtClean="0">
                <a:ln w="50800"/>
                <a:latin typeface="+mj-lt"/>
                <a:sym typeface="Wingdings"/>
              </a:rPr>
              <a:t>3.English: người Anh/tiếng Anh</a:t>
            </a:r>
          </a:p>
          <a:p>
            <a:pPr marL="0" indent="0">
              <a:buNone/>
            </a:pPr>
            <a:r>
              <a:rPr lang="vi-VN" b="1" dirty="0" smtClean="0">
                <a:ln w="50800"/>
                <a:latin typeface="+mj-lt"/>
                <a:sym typeface="Wingdings"/>
              </a:rPr>
              <a:t>4.American: người Mỹ/tiếng Mỹ</a:t>
            </a:r>
          </a:p>
          <a:p>
            <a:pPr marL="0" indent="0">
              <a:buNone/>
            </a:pPr>
            <a:r>
              <a:rPr lang="vi-VN" b="1" dirty="0" smtClean="0">
                <a:ln w="50800"/>
                <a:latin typeface="+mj-lt"/>
                <a:sym typeface="Wingdings"/>
              </a:rPr>
              <a:t>5.Malaysian: người Ma-lai-si-a/tiếng Ma-lai-si-a</a:t>
            </a:r>
          </a:p>
          <a:p>
            <a:pPr marL="0" indent="0">
              <a:buNone/>
            </a:pPr>
            <a:r>
              <a:rPr lang="vi-VN" b="1" dirty="0" smtClean="0">
                <a:ln w="50800"/>
                <a:latin typeface="+mj-lt"/>
                <a:sym typeface="Wingdings"/>
              </a:rPr>
              <a:t>6.Australian: người Úc/ tiếng Úc</a:t>
            </a:r>
          </a:p>
          <a:p>
            <a:pPr marL="0" indent="0">
              <a:buNone/>
            </a:pPr>
            <a:r>
              <a:rPr lang="vi-VN" b="1" dirty="0" smtClean="0">
                <a:ln w="50800"/>
                <a:latin typeface="+mj-lt"/>
                <a:sym typeface="Wingdings"/>
              </a:rPr>
              <a:t>7.Japanese: người Nhật Bản/tiếng Nhật Bản</a:t>
            </a:r>
          </a:p>
          <a:p>
            <a:pPr marL="0" indent="0">
              <a:buNone/>
            </a:pPr>
            <a:r>
              <a:rPr lang="vi-VN" b="1" dirty="0" smtClean="0">
                <a:ln w="50800"/>
                <a:latin typeface="+mj-lt"/>
                <a:sym typeface="Wingdings"/>
              </a:rPr>
              <a:t>8.Chinese: người Trung Quốc/tiếng Trung Quốc</a:t>
            </a:r>
          </a:p>
          <a:p>
            <a:pPr marL="0" indent="0">
              <a:buNone/>
            </a:pPr>
            <a:r>
              <a:rPr lang="vi-VN" b="1" dirty="0" smtClean="0">
                <a:ln w="50800"/>
                <a:latin typeface="+mj-lt"/>
                <a:sym typeface="Wingdings"/>
              </a:rPr>
              <a:t>9.Korean: người Hàn Quốc/tiếng Hàn Quốc</a:t>
            </a:r>
          </a:p>
          <a:p>
            <a:pPr marL="0" indent="0">
              <a:buNone/>
            </a:pPr>
            <a:r>
              <a:rPr lang="vi-VN" b="1" dirty="0" smtClean="0">
                <a:ln w="50800"/>
                <a:latin typeface="+mj-lt"/>
                <a:sym typeface="Wingdings"/>
              </a:rPr>
              <a:t>10.Indian: người Ấn Độ/tiếng Ấn Độ</a:t>
            </a:r>
            <a:endParaRPr lang="en-US" b="1" dirty="0">
              <a:ln w="50800"/>
              <a:latin typeface="+mj-lt"/>
            </a:endParaRPr>
          </a:p>
        </p:txBody>
      </p:sp>
    </p:spTree>
    <p:extLst>
      <p:ext uri="{BB962C8B-B14F-4D97-AF65-F5344CB8AC3E}">
        <p14:creationId xmlns:p14="http://schemas.microsoft.com/office/powerpoint/2010/main" val="278567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13854"/>
            <a:ext cx="9123218" cy="694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828800"/>
            <a:ext cx="9144000" cy="50292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vi-VN" sz="2800" b="1" dirty="0" smtClean="0">
                <a:ln w="50800"/>
                <a:solidFill>
                  <a:srgbClr val="FF0000"/>
                </a:solidFill>
              </a:rPr>
              <a:t>Sentences</a:t>
            </a:r>
            <a:r>
              <a:rPr lang="vi-VN" sz="2800" b="1" dirty="0" smtClean="0">
                <a:ln w="50800"/>
                <a:solidFill>
                  <a:srgbClr val="FF0000"/>
                </a:solidFill>
                <a:sym typeface="Wingdings"/>
              </a:rPr>
              <a:t></a:t>
            </a:r>
          </a:p>
          <a:p>
            <a:pPr marL="0" indent="0">
              <a:buNone/>
            </a:pPr>
            <a:r>
              <a:rPr lang="vi-VN" sz="2800" b="1" dirty="0" smtClean="0">
                <a:ln w="50800"/>
                <a:solidFill>
                  <a:srgbClr val="00B0F0"/>
                </a:solidFill>
                <a:sym typeface="Wingdings"/>
              </a:rPr>
              <a:t>What nationality are you?   Quốc tịch của bạn là gì?</a:t>
            </a:r>
          </a:p>
          <a:p>
            <a:pPr marL="0" indent="0">
              <a:buNone/>
            </a:pPr>
            <a:r>
              <a:rPr lang="vi-VN" sz="2800" b="1" dirty="0" smtClean="0">
                <a:ln w="50800"/>
                <a:solidFill>
                  <a:srgbClr val="00B050"/>
                </a:solidFill>
                <a:sym typeface="Wingdings"/>
              </a:rPr>
              <a:t>I’m Vietnamese                   Tôi là người Việt</a:t>
            </a:r>
          </a:p>
          <a:p>
            <a:pPr marL="0" indent="0">
              <a:buNone/>
            </a:pPr>
            <a:endParaRPr lang="vi-VN" sz="2800" b="1" dirty="0">
              <a:ln w="50800"/>
              <a:solidFill>
                <a:srgbClr val="00B050"/>
              </a:solidFill>
              <a:sym typeface="Wingdings"/>
            </a:endParaRPr>
          </a:p>
          <a:p>
            <a:pPr marL="0" indent="0">
              <a:buNone/>
            </a:pPr>
            <a:r>
              <a:rPr lang="vi-VN" sz="2400" b="1" dirty="0" smtClean="0">
                <a:ln w="50800"/>
                <a:solidFill>
                  <a:srgbClr val="7030A0"/>
                </a:solidFill>
                <a:sym typeface="Wingdings"/>
              </a:rPr>
              <a:t>What nationality is she/he? Quốc tịch của cô ấy/anh ấy là gì?</a:t>
            </a:r>
          </a:p>
          <a:p>
            <a:pPr marL="0" indent="0">
              <a:buNone/>
            </a:pPr>
            <a:r>
              <a:rPr lang="vi-VN" sz="2400" b="1" dirty="0" smtClean="0">
                <a:ln w="50800"/>
                <a:solidFill>
                  <a:schemeClr val="accent6">
                    <a:lumMod val="75000"/>
                  </a:schemeClr>
                </a:solidFill>
                <a:sym typeface="Wingdings"/>
              </a:rPr>
              <a:t>He/she is Vietnamese    Cô ấy/Anh ấy là người Việt Nam</a:t>
            </a:r>
          </a:p>
          <a:p>
            <a:pPr marL="0" indent="0">
              <a:buNone/>
            </a:pPr>
            <a:endParaRPr lang="vi-VN" sz="2800" b="1" dirty="0" smtClean="0">
              <a:ln w="50800"/>
              <a:sym typeface="Wingdings"/>
            </a:endParaRPr>
          </a:p>
          <a:p>
            <a:pPr marL="0" indent="0">
              <a:buNone/>
            </a:pPr>
            <a:endParaRPr lang="vi-VN" sz="2800" b="1" dirty="0" smtClean="0">
              <a:ln w="50800"/>
              <a:solidFill>
                <a:srgbClr val="FF0000"/>
              </a:solidFill>
              <a:sym typeface="Wingdings"/>
            </a:endParaRPr>
          </a:p>
          <a:p>
            <a:pPr marL="0" indent="0">
              <a:buNone/>
            </a:pPr>
            <a:endParaRPr lang="vi-VN" sz="2800" b="1" dirty="0" smtClean="0">
              <a:ln w="50800"/>
              <a:solidFill>
                <a:srgbClr val="FF0000"/>
              </a:solidFill>
              <a:sym typeface="Wingdings"/>
            </a:endParaRPr>
          </a:p>
          <a:p>
            <a:pPr marL="0" indent="0">
              <a:buNone/>
            </a:pPr>
            <a:endParaRPr lang="en-US" sz="2800" b="1" dirty="0">
              <a:ln w="50800"/>
              <a:solidFill>
                <a:schemeClr val="bg1">
                  <a:shade val="50000"/>
                </a:schemeClr>
              </a:solidFill>
            </a:endParaRPr>
          </a:p>
        </p:txBody>
      </p:sp>
    </p:spTree>
    <p:extLst>
      <p:ext uri="{BB962C8B-B14F-4D97-AF65-F5344CB8AC3E}">
        <p14:creationId xmlns:p14="http://schemas.microsoft.com/office/powerpoint/2010/main" val="987777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14-track-14.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152400" y="6324600"/>
            <a:ext cx="533400" cy="533400"/>
          </a:xfrm>
        </p:spPr>
      </p:pic>
    </p:spTree>
    <p:extLst>
      <p:ext uri="{BB962C8B-B14F-4D97-AF65-F5344CB8AC3E}">
        <p14:creationId xmlns:p14="http://schemas.microsoft.com/office/powerpoint/2010/main" val="24456578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8"/>
            <a:ext cx="9144000" cy="683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4636" y="2362200"/>
            <a:ext cx="4994564" cy="3763963"/>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marL="0" indent="0">
              <a:buNone/>
            </a:pPr>
            <a:r>
              <a:rPr lang="en-US" b="1" dirty="0">
                <a:ln w="50800"/>
                <a:solidFill>
                  <a:srgbClr val="FF0000"/>
                </a:solidFill>
                <a:effectLst>
                  <a:glow rad="101600">
                    <a:schemeClr val="accent4">
                      <a:satMod val="175000"/>
                      <a:alpha val="40000"/>
                    </a:schemeClr>
                  </a:glow>
                </a:effectLst>
              </a:rPr>
              <a:t>3. Let's </a:t>
            </a:r>
            <a:r>
              <a:rPr lang="en-US" b="1" dirty="0" smtClean="0">
                <a:ln w="50800"/>
                <a:solidFill>
                  <a:srgbClr val="FF0000"/>
                </a:solidFill>
                <a:effectLst>
                  <a:glow rad="101600">
                    <a:schemeClr val="accent4">
                      <a:satMod val="175000"/>
                      <a:alpha val="40000"/>
                    </a:schemeClr>
                  </a:glow>
                </a:effectLst>
              </a:rPr>
              <a:t>talk</a:t>
            </a:r>
            <a:r>
              <a:rPr lang="vi-VN" b="1" dirty="0" smtClean="0">
                <a:ln w="50800"/>
                <a:solidFill>
                  <a:srgbClr val="FF0000"/>
                </a:solidFill>
                <a:effectLst>
                  <a:glow rad="101600">
                    <a:schemeClr val="accent4">
                      <a:satMod val="175000"/>
                      <a:alpha val="40000"/>
                    </a:schemeClr>
                  </a:glow>
                </a:effectLst>
              </a:rPr>
              <a:t>.</a:t>
            </a:r>
          </a:p>
          <a:p>
            <a:pPr marL="0" indent="0">
              <a:buNone/>
            </a:pPr>
            <a:r>
              <a:rPr lang="en-US" b="1" dirty="0" smtClean="0">
                <a:ln w="50800"/>
                <a:solidFill>
                  <a:srgbClr val="0070C0"/>
                </a:solidFill>
                <a:effectLst>
                  <a:glow rad="101600">
                    <a:schemeClr val="accent4">
                      <a:satMod val="175000"/>
                      <a:alpha val="40000"/>
                    </a:schemeClr>
                  </a:glow>
                </a:effectLst>
              </a:rPr>
              <a:t>- </a:t>
            </a:r>
            <a:r>
              <a:rPr lang="en-US" b="1" dirty="0">
                <a:ln w="50800"/>
                <a:solidFill>
                  <a:srgbClr val="0070C0"/>
                </a:solidFill>
                <a:effectLst>
                  <a:glow rad="101600">
                    <a:schemeClr val="accent4">
                      <a:satMod val="175000"/>
                      <a:alpha val="40000"/>
                    </a:schemeClr>
                  </a:glow>
                </a:effectLst>
              </a:rPr>
              <a:t>What's your name?</a:t>
            </a:r>
          </a:p>
          <a:p>
            <a:pPr marL="0" indent="0">
              <a:buNone/>
            </a:pPr>
            <a:r>
              <a:rPr lang="en-US" b="1" dirty="0" smtClean="0">
                <a:ln w="50800"/>
                <a:solidFill>
                  <a:srgbClr val="0070C0"/>
                </a:solidFill>
                <a:effectLst>
                  <a:glow rad="101600">
                    <a:schemeClr val="accent4">
                      <a:satMod val="175000"/>
                      <a:alpha val="40000"/>
                    </a:schemeClr>
                  </a:glow>
                </a:effectLst>
              </a:rPr>
              <a:t>- </a:t>
            </a:r>
            <a:r>
              <a:rPr lang="en-US" b="1" dirty="0">
                <a:ln w="50800"/>
                <a:solidFill>
                  <a:srgbClr val="0070C0"/>
                </a:solidFill>
                <a:effectLst>
                  <a:glow rad="101600">
                    <a:schemeClr val="accent4">
                      <a:satMod val="175000"/>
                      <a:alpha val="40000"/>
                    </a:schemeClr>
                  </a:glow>
                </a:effectLst>
              </a:rPr>
              <a:t>Where are you from?</a:t>
            </a:r>
          </a:p>
          <a:p>
            <a:pPr marL="0" indent="0">
              <a:buNone/>
            </a:pPr>
            <a:r>
              <a:rPr lang="en-US" b="1" dirty="0" smtClean="0">
                <a:ln w="50800"/>
                <a:solidFill>
                  <a:srgbClr val="0070C0"/>
                </a:solidFill>
                <a:effectLst>
                  <a:glow rad="101600">
                    <a:schemeClr val="accent4">
                      <a:satMod val="175000"/>
                      <a:alpha val="40000"/>
                    </a:schemeClr>
                  </a:glow>
                </a:effectLst>
              </a:rPr>
              <a:t>- </a:t>
            </a:r>
            <a:r>
              <a:rPr lang="en-US" b="1" dirty="0">
                <a:ln w="50800"/>
                <a:solidFill>
                  <a:srgbClr val="0070C0"/>
                </a:solidFill>
                <a:effectLst>
                  <a:glow rad="101600">
                    <a:schemeClr val="accent4">
                      <a:satMod val="175000"/>
                      <a:alpha val="40000"/>
                    </a:schemeClr>
                  </a:glow>
                </a:effectLst>
              </a:rPr>
              <a:t>What nationality are you?</a:t>
            </a:r>
          </a:p>
          <a:p>
            <a:endParaRPr lang="en-US" b="1" dirty="0">
              <a:ln w="50800"/>
              <a:solidFill>
                <a:srgbClr val="0070C0"/>
              </a:solidFill>
              <a:effectLst>
                <a:glow rad="101600">
                  <a:schemeClr val="accent4">
                    <a:satMod val="175000"/>
                    <a:alpha val="40000"/>
                  </a:schemeClr>
                </a:glow>
              </a:effectLst>
            </a:endParaRPr>
          </a:p>
          <a:p>
            <a:endParaRPr lang="en-US" b="1" dirty="0">
              <a:ln w="50800"/>
              <a:solidFill>
                <a:srgbClr val="0070C0"/>
              </a:solidFill>
              <a:effectLst>
                <a:glow rad="101600">
                  <a:schemeClr val="accent4">
                    <a:satMod val="175000"/>
                    <a:alpha val="40000"/>
                  </a:schemeClr>
                </a:glow>
              </a:effectLst>
            </a:endParaRPr>
          </a:p>
          <a:p>
            <a:pPr marL="0" indent="0">
              <a:buNone/>
            </a:pPr>
            <a:endParaRPr lang="en-US" b="1" dirty="0">
              <a:ln w="50800"/>
              <a:solidFill>
                <a:srgbClr val="0070C0"/>
              </a:solidFill>
              <a:effectLst>
                <a:glow rad="101600">
                  <a:schemeClr val="accent4">
                    <a:satMod val="175000"/>
                    <a:alpha val="40000"/>
                  </a:schemeClr>
                </a:glow>
              </a:effectLst>
            </a:endParaRPr>
          </a:p>
        </p:txBody>
      </p:sp>
      <p:sp>
        <p:nvSpPr>
          <p:cNvPr id="6" name="Rectangle 5"/>
          <p:cNvSpPr/>
          <p:nvPr/>
        </p:nvSpPr>
        <p:spPr>
          <a:xfrm>
            <a:off x="4876800" y="2967335"/>
            <a:ext cx="4572000" cy="1569660"/>
          </a:xfrm>
          <a:prstGeom prst="rect">
            <a:avLst/>
          </a:prstGeom>
        </p:spPr>
        <p:txBody>
          <a:bodyPr>
            <a:spAutoFit/>
            <a:scene3d>
              <a:camera prst="orthographicFront"/>
              <a:lightRig rig="balanced" dir="t">
                <a:rot lat="0" lon="0" rev="2100000"/>
              </a:lightRig>
            </a:scene3d>
            <a:sp3d extrusionH="57150" prstMaterial="metal">
              <a:bevelT w="38100" h="25400"/>
              <a:contourClr>
                <a:schemeClr val="bg2"/>
              </a:contourClr>
            </a:sp3d>
          </a:bodyPr>
          <a:lstStyle/>
          <a:p>
            <a:r>
              <a:rPr lang="en-US" sz="3200" b="1" dirty="0">
                <a:ln w="50800"/>
                <a:solidFill>
                  <a:srgbClr val="00B050"/>
                </a:solidFill>
                <a:effectLst>
                  <a:glow rad="101600">
                    <a:schemeClr val="accent6">
                      <a:satMod val="175000"/>
                      <a:alpha val="40000"/>
                    </a:schemeClr>
                  </a:glow>
                </a:effectLst>
              </a:rPr>
              <a:t>My name is </a:t>
            </a:r>
            <a:r>
              <a:rPr lang="en-US" sz="3200" b="1" dirty="0" err="1">
                <a:ln w="50800"/>
                <a:solidFill>
                  <a:srgbClr val="00B050"/>
                </a:solidFill>
                <a:effectLst>
                  <a:glow rad="101600">
                    <a:schemeClr val="accent6">
                      <a:satMod val="175000"/>
                      <a:alpha val="40000"/>
                    </a:schemeClr>
                  </a:glow>
                </a:effectLst>
              </a:rPr>
              <a:t>Quan</a:t>
            </a:r>
            <a:r>
              <a:rPr lang="en-US" sz="3200" b="1" dirty="0">
                <a:ln w="50800"/>
                <a:solidFill>
                  <a:srgbClr val="00B050"/>
                </a:solidFill>
                <a:effectLst>
                  <a:glow rad="101600">
                    <a:schemeClr val="accent6">
                      <a:satMod val="175000"/>
                      <a:alpha val="40000"/>
                    </a:schemeClr>
                  </a:glow>
                </a:effectLst>
              </a:rPr>
              <a:t/>
            </a:r>
            <a:br>
              <a:rPr lang="en-US" sz="3200" b="1" dirty="0">
                <a:ln w="50800"/>
                <a:solidFill>
                  <a:srgbClr val="00B050"/>
                </a:solidFill>
                <a:effectLst>
                  <a:glow rad="101600">
                    <a:schemeClr val="accent6">
                      <a:satMod val="175000"/>
                      <a:alpha val="40000"/>
                    </a:schemeClr>
                  </a:glow>
                </a:effectLst>
              </a:rPr>
            </a:br>
            <a:r>
              <a:rPr lang="en-US" sz="3200" b="1" dirty="0">
                <a:ln w="50800"/>
                <a:solidFill>
                  <a:srgbClr val="00B050"/>
                </a:solidFill>
                <a:effectLst>
                  <a:glow rad="101600">
                    <a:schemeClr val="accent6">
                      <a:satMod val="175000"/>
                      <a:alpha val="40000"/>
                    </a:schemeClr>
                  </a:glow>
                </a:effectLst>
              </a:rPr>
              <a:t>I’m from Vietnam</a:t>
            </a:r>
            <a:br>
              <a:rPr lang="en-US" sz="3200" b="1" dirty="0">
                <a:ln w="50800"/>
                <a:solidFill>
                  <a:srgbClr val="00B050"/>
                </a:solidFill>
                <a:effectLst>
                  <a:glow rad="101600">
                    <a:schemeClr val="accent6">
                      <a:satMod val="175000"/>
                      <a:alpha val="40000"/>
                    </a:schemeClr>
                  </a:glow>
                </a:effectLst>
              </a:rPr>
            </a:br>
            <a:r>
              <a:rPr lang="en-US" sz="3200" b="1" dirty="0">
                <a:ln w="50800"/>
                <a:solidFill>
                  <a:srgbClr val="00B050"/>
                </a:solidFill>
                <a:effectLst>
                  <a:glow rad="101600">
                    <a:schemeClr val="accent6">
                      <a:satMod val="175000"/>
                      <a:alpha val="40000"/>
                    </a:schemeClr>
                  </a:glow>
                </a:effectLst>
              </a:rPr>
              <a:t>I’m </a:t>
            </a:r>
            <a:r>
              <a:rPr lang="en-US" sz="3200" b="1" dirty="0" err="1">
                <a:ln w="50800"/>
                <a:solidFill>
                  <a:srgbClr val="00B050"/>
                </a:solidFill>
                <a:effectLst>
                  <a:glow rad="101600">
                    <a:schemeClr val="accent6">
                      <a:satMod val="175000"/>
                      <a:alpha val="40000"/>
                    </a:schemeClr>
                  </a:glow>
                </a:effectLst>
              </a:rPr>
              <a:t>Vietnamesesse</a:t>
            </a:r>
            <a:endParaRPr lang="en-US" sz="3200" b="1" dirty="0">
              <a:ln w="50800"/>
              <a:solidFill>
                <a:srgbClr val="00B050"/>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6187374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229600" cy="609600"/>
          </a:xfrm>
        </p:spPr>
        <p:txBody>
          <a:bodyPr>
            <a:normAutofit/>
          </a:bodyPr>
          <a:lstStyle/>
          <a:p>
            <a:pPr marL="0" indent="0">
              <a:buNone/>
            </a:pPr>
            <a:r>
              <a:rPr lang="vi-VN" sz="2000" dirty="0" smtClean="0"/>
              <a:t>4</a:t>
            </a:r>
            <a:r>
              <a:rPr lang="vi-VN" sz="2000" dirty="0"/>
              <a:t>. Listen and number. (Nghe và điền số.)</a:t>
            </a:r>
          </a:p>
          <a:p>
            <a:pPr marL="0" indent="0">
              <a:buNone/>
            </a:pPr>
            <a:endParaRPr lang="vi-VN"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471055"/>
            <a:ext cx="9144000" cy="638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924800" y="5867400"/>
            <a:ext cx="571500" cy="646331"/>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en-US" sz="3600" b="1" dirty="0">
                <a:ln w="50800"/>
                <a:solidFill>
                  <a:srgbClr val="FF0000"/>
                </a:solidFill>
              </a:rPr>
              <a:t>4</a:t>
            </a:r>
          </a:p>
        </p:txBody>
      </p:sp>
      <p:sp>
        <p:nvSpPr>
          <p:cNvPr id="6" name="Rectangle 5"/>
          <p:cNvSpPr/>
          <p:nvPr/>
        </p:nvSpPr>
        <p:spPr>
          <a:xfrm>
            <a:off x="1447800" y="5867398"/>
            <a:ext cx="571500" cy="646331"/>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vi-VN" sz="3600" b="1" dirty="0" smtClean="0">
                <a:ln w="50800"/>
                <a:solidFill>
                  <a:srgbClr val="FF0000"/>
                </a:solidFill>
              </a:rPr>
              <a:t>3</a:t>
            </a:r>
            <a:endParaRPr lang="en-US" sz="3600" b="1" dirty="0">
              <a:ln w="50800"/>
              <a:solidFill>
                <a:srgbClr val="FF0000"/>
              </a:solidFill>
            </a:endParaRPr>
          </a:p>
        </p:txBody>
      </p:sp>
      <p:sp>
        <p:nvSpPr>
          <p:cNvPr id="7" name="Rectangle 6"/>
          <p:cNvSpPr/>
          <p:nvPr/>
        </p:nvSpPr>
        <p:spPr>
          <a:xfrm>
            <a:off x="3505200" y="5897202"/>
            <a:ext cx="571500" cy="646331"/>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vi-VN" sz="3600" b="1" dirty="0" smtClean="0">
                <a:ln w="50800"/>
                <a:solidFill>
                  <a:srgbClr val="FF0000"/>
                </a:solidFill>
              </a:rPr>
              <a:t>1</a:t>
            </a:r>
            <a:endParaRPr lang="en-US" sz="3600" b="1" dirty="0">
              <a:ln w="50800"/>
              <a:solidFill>
                <a:srgbClr val="FF0000"/>
              </a:solidFill>
            </a:endParaRPr>
          </a:p>
        </p:txBody>
      </p:sp>
      <p:sp>
        <p:nvSpPr>
          <p:cNvPr id="8" name="Rectangle 7"/>
          <p:cNvSpPr/>
          <p:nvPr/>
        </p:nvSpPr>
        <p:spPr>
          <a:xfrm>
            <a:off x="5808518" y="5855638"/>
            <a:ext cx="571500" cy="646331"/>
          </a:xfrm>
          <a:prstGeom prst="rect">
            <a:avLst/>
          </a:prstGeom>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r>
              <a:rPr lang="vi-VN" sz="3600" b="1" dirty="0" smtClean="0">
                <a:ln w="50800"/>
                <a:solidFill>
                  <a:srgbClr val="FF0000"/>
                </a:solidFill>
              </a:rPr>
              <a:t>2</a:t>
            </a:r>
            <a:endParaRPr lang="en-US" sz="3600" b="1" dirty="0">
              <a:ln w="50800"/>
              <a:solidFill>
                <a:srgbClr val="FF0000"/>
              </a:solidFill>
            </a:endParaRPr>
          </a:p>
        </p:txBody>
      </p:sp>
    </p:spTree>
    <p:extLst>
      <p:ext uri="{BB962C8B-B14F-4D97-AF65-F5344CB8AC3E}">
        <p14:creationId xmlns:p14="http://schemas.microsoft.com/office/powerpoint/2010/main" val="13183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1317</TotalTime>
  <Words>368</Words>
  <Application>Microsoft Office PowerPoint</Application>
  <PresentationFormat>On-screen Show (4:3)</PresentationFormat>
  <Paragraphs>83</Paragraphs>
  <Slides>18</Slides>
  <Notes>0</Notes>
  <HiddenSlides>0</HiddenSlides>
  <MMClips>5</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Tiếng Anh Lớp 4 Unit 2 Lesson 2</vt:lpstr>
      <vt:lpstr>Where are you from? I’m from Vietnam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15</cp:revision>
  <dcterms:created xsi:type="dcterms:W3CDTF">2021-08-18T10:14:28Z</dcterms:created>
  <dcterms:modified xsi:type="dcterms:W3CDTF">2021-08-20T12:05:02Z</dcterms:modified>
</cp:coreProperties>
</file>