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6"/>
  </p:notesMasterIdLst>
  <p:sldIdLst>
    <p:sldId id="494" r:id="rId5"/>
    <p:sldId id="352" r:id="rId6"/>
    <p:sldId id="495" r:id="rId7"/>
    <p:sldId id="497" r:id="rId8"/>
    <p:sldId id="498" r:id="rId9"/>
    <p:sldId id="470" r:id="rId10"/>
    <p:sldId id="515" r:id="rId11"/>
    <p:sldId id="499" r:id="rId12"/>
    <p:sldId id="500" r:id="rId13"/>
    <p:sldId id="471" r:id="rId14"/>
    <p:sldId id="472" r:id="rId15"/>
    <p:sldId id="474" r:id="rId16"/>
    <p:sldId id="513" r:id="rId17"/>
    <p:sldId id="502" r:id="rId18"/>
    <p:sldId id="503" r:id="rId19"/>
    <p:sldId id="504" r:id="rId20"/>
    <p:sldId id="514" r:id="rId21"/>
    <p:sldId id="505" r:id="rId22"/>
    <p:sldId id="517" r:id="rId23"/>
    <p:sldId id="506" r:id="rId24"/>
    <p:sldId id="516" r:id="rId25"/>
    <p:sldId id="518" r:id="rId26"/>
    <p:sldId id="508" r:id="rId27"/>
    <p:sldId id="509" r:id="rId28"/>
    <p:sldId id="510" r:id="rId29"/>
    <p:sldId id="511" r:id="rId30"/>
    <p:sldId id="501" r:id="rId31"/>
    <p:sldId id="512" r:id="rId32"/>
    <p:sldId id="353" r:id="rId33"/>
    <p:sldId id="496" r:id="rId34"/>
    <p:sldId id="507" r:id="rId35"/>
  </p:sldIdLst>
  <p:sldSz cx="12190413" cy="6859588"/>
  <p:notesSz cx="6858000" cy="9144000"/>
  <p:embeddedFontLst>
    <p:embeddedFont>
      <p:font typeface="等线" panose="020B0604020202020204" charset="-122"/>
      <p:regular r:id="rId37"/>
      <p:bold r:id="rId38"/>
    </p:embeddedFont>
    <p:embeddedFont>
      <p:font typeface="UTM Showcard" panose="02040603050506020204" pitchFamily="18" charset="0"/>
      <p:regular r:id="rId39"/>
    </p:embeddedFont>
    <p:embeddedFont>
      <p:font typeface="Impact" panose="020B0806030902050204" pitchFamily="34" charset="0"/>
      <p:regular r:id="rId40"/>
    </p:embeddedFont>
    <p:embeddedFont>
      <p:font typeface="华文新魏" panose="020B0604020202020204" charset="-122"/>
      <p:regular r:id="rId41"/>
    </p:embeddedFont>
    <p:embeddedFont>
      <p:font typeface="Open Sans Extrabold" panose="020B0604020202020204" charset="0"/>
      <p:bold r:id="rId42"/>
      <p:boldItalic r:id="rId43"/>
    </p:embeddedFont>
    <p:embeddedFont>
      <p:font typeface="宋体" panose="02010600030101010101" pitchFamily="2" charset="-122"/>
      <p:regular r:id="rId44"/>
    </p:embeddedFont>
    <p:embeddedFont>
      <p:font typeface="UTM Arruba KT" panose="02040603050506020204" pitchFamily="18" charset="0"/>
      <p:regular r:id="rId45"/>
    </p:embeddedFont>
    <p:embeddedFont>
      <p:font typeface="等线 Light" panose="020B0604020202020204" charset="-122"/>
      <p:regular r:id="rId46"/>
    </p:embeddedFont>
    <p:embeddedFont>
      <p:font typeface="UTM Aptima" panose="020406030505060202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UTM Aquarelle" panose="02040603050506020204" pitchFamily="18" charset="0"/>
      <p:regular r:id="rId55"/>
    </p:embeddedFont>
    <p:embeddedFont>
      <p:font typeface="微软雅黑" panose="020B0503020204020204" pitchFamily="34" charset="-122"/>
      <p:regular r:id="rId56"/>
      <p:bold r:id="rId5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varScale="1">
        <p:scale>
          <a:sx n="66" d="100"/>
          <a:sy n="66" d="100"/>
        </p:scale>
        <p:origin x="48" y="9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2022/10/2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6983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46450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88742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98283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26500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2/10/2022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2/10/2022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5.xml"/><Relationship Id="rId7" Type="http://schemas.openxmlformats.org/officeDocument/2006/relationships/image" Target="../media/image27.png"/><Relationship Id="rId2" Type="http://schemas.openxmlformats.org/officeDocument/2006/relationships/tags" Target="../tags/tag16.xml"/><Relationship Id="rId1" Type="http://schemas.openxmlformats.org/officeDocument/2006/relationships/tags" Target="../tags/tag15.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9.wdp"/><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5.jpe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7.png"/><Relationship Id="rId12" Type="http://schemas.microsoft.com/office/2007/relationships/hdphoto" Target="../media/hdphoto10.wdp"/><Relationship Id="rId2" Type="http://schemas.openxmlformats.org/officeDocument/2006/relationships/tags" Target="../tags/tag24.xml"/><Relationship Id="rId1" Type="http://schemas.openxmlformats.org/officeDocument/2006/relationships/tags" Target="../tags/tag2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9.png"/><Relationship Id="rId10" Type="http://schemas.microsoft.com/office/2007/relationships/hdphoto" Target="../media/hdphoto4.wdp"/><Relationship Id="rId4" Type="http://schemas.openxmlformats.org/officeDocument/2006/relationships/notesSlide" Target="../notesSlides/notesSlide25.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xml"/><Relationship Id="rId7" Type="http://schemas.openxmlformats.org/officeDocument/2006/relationships/notesSlide" Target="../notesSlides/notes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21.png"/><Relationship Id="rId4" Type="http://schemas.openxmlformats.org/officeDocument/2006/relationships/tags" Target="../tags/tag3.xml"/><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xml"/><Relationship Id="rId7" Type="http://schemas.openxmlformats.org/officeDocument/2006/relationships/notesSlide" Target="../notesSlides/notes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xml"/><Relationship Id="rId7" Type="http://schemas.openxmlformats.org/officeDocument/2006/relationships/notesSlide" Target="../notesSlides/notesSlide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10.xml"/><Relationship Id="rId10" Type="http://schemas.openxmlformats.org/officeDocument/2006/relationships/image" Target="../media/image21.png"/><Relationship Id="rId4" Type="http://schemas.openxmlformats.org/officeDocument/2006/relationships/tags" Target="../tags/tag9.xml"/><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757432"/>
            <a:chOff x="266700" y="317666"/>
            <a:chExt cx="12190413" cy="757432"/>
          </a:xfrm>
        </p:grpSpPr>
        <p:sp>
          <p:nvSpPr>
            <p:cNvPr id="43" name="Copyright Notice"/>
            <p:cNvSpPr>
              <a:spLocks/>
            </p:cNvSpPr>
            <p:nvPr/>
          </p:nvSpPr>
          <p:spPr bwMode="auto">
            <a:xfrm>
              <a:off x="2227079" y="317666"/>
              <a:ext cx="8627458" cy="74254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4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236087" y="1542193"/>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cxnSp>
        <p:nvCxnSpPr>
          <p:cNvPr id="5" name="Straight Connector 4"/>
          <p:cNvCxnSpPr/>
          <p:nvPr/>
        </p:nvCxnSpPr>
        <p:spPr>
          <a:xfrm flipH="1">
            <a:off x="3643086" y="1567543"/>
            <a:ext cx="101600" cy="275772"/>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6959600" y="2808515"/>
            <a:ext cx="101600" cy="275772"/>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H="1">
            <a:off x="5646057" y="4049486"/>
            <a:ext cx="101600" cy="275772"/>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a:off x="7699828" y="5246915"/>
            <a:ext cx="101600" cy="275772"/>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6" name="TextBox 5"/>
          <p:cNvSpPr txBox="1"/>
          <p:nvPr/>
        </p:nvSpPr>
        <p:spPr>
          <a:xfrm>
            <a:off x="406402" y="850810"/>
            <a:ext cx="521297" cy="523220"/>
          </a:xfrm>
          <a:prstGeom prst="rect">
            <a:avLst/>
          </a:prstGeom>
          <a:noFill/>
        </p:spPr>
        <p:txBody>
          <a:bodyPr wrap="none" rtlCol="0">
            <a:spAutoFit/>
          </a:bodyPr>
          <a:lstStyle/>
          <a:p>
            <a:r>
              <a:rPr lang="en-US" sz="2800" b="1" dirty="0" smtClean="0">
                <a:solidFill>
                  <a:srgbClr val="C00000"/>
                </a:solidFill>
              </a:rPr>
              <a:t>1/</a:t>
            </a:r>
            <a:endParaRPr lang="en-US" sz="2800" b="1" dirty="0">
              <a:solidFill>
                <a:srgbClr val="C00000"/>
              </a:solidFill>
            </a:endParaRPr>
          </a:p>
        </p:txBody>
      </p:sp>
      <p:sp>
        <p:nvSpPr>
          <p:cNvPr id="12" name="TextBox 11"/>
          <p:cNvSpPr txBox="1"/>
          <p:nvPr/>
        </p:nvSpPr>
        <p:spPr>
          <a:xfrm>
            <a:off x="399148" y="1786986"/>
            <a:ext cx="521297" cy="523220"/>
          </a:xfrm>
          <a:prstGeom prst="rect">
            <a:avLst/>
          </a:prstGeom>
          <a:noFill/>
        </p:spPr>
        <p:txBody>
          <a:bodyPr wrap="none" rtlCol="0">
            <a:spAutoFit/>
          </a:bodyPr>
          <a:lstStyle/>
          <a:p>
            <a:r>
              <a:rPr lang="en-US" sz="2800" b="1" dirty="0">
                <a:solidFill>
                  <a:srgbClr val="C00000"/>
                </a:solidFill>
              </a:rPr>
              <a:t>2</a:t>
            </a:r>
            <a:r>
              <a:rPr lang="en-US" sz="2800" b="1" dirty="0" smtClean="0">
                <a:solidFill>
                  <a:srgbClr val="C00000"/>
                </a:solidFill>
              </a:rPr>
              <a:t>/</a:t>
            </a:r>
            <a:endParaRPr lang="en-US" sz="2800" b="1" dirty="0">
              <a:solidFill>
                <a:srgbClr val="C00000"/>
              </a:solidFill>
            </a:endParaRPr>
          </a:p>
        </p:txBody>
      </p:sp>
      <p:sp>
        <p:nvSpPr>
          <p:cNvPr id="13" name="TextBox 12"/>
          <p:cNvSpPr txBox="1"/>
          <p:nvPr/>
        </p:nvSpPr>
        <p:spPr>
          <a:xfrm>
            <a:off x="391894" y="2984410"/>
            <a:ext cx="521297" cy="523220"/>
          </a:xfrm>
          <a:prstGeom prst="rect">
            <a:avLst/>
          </a:prstGeom>
          <a:noFill/>
        </p:spPr>
        <p:txBody>
          <a:bodyPr wrap="none" rtlCol="0">
            <a:spAutoFit/>
          </a:bodyPr>
          <a:lstStyle/>
          <a:p>
            <a:r>
              <a:rPr lang="en-US" sz="2800" b="1" dirty="0" smtClean="0">
                <a:solidFill>
                  <a:srgbClr val="C00000"/>
                </a:solidFill>
              </a:rPr>
              <a:t>3/</a:t>
            </a:r>
            <a:endParaRPr lang="en-US" sz="2800" b="1" dirty="0">
              <a:solidFill>
                <a:srgbClr val="C00000"/>
              </a:solidFill>
            </a:endParaRPr>
          </a:p>
        </p:txBody>
      </p:sp>
      <p:sp>
        <p:nvSpPr>
          <p:cNvPr id="14" name="TextBox 13"/>
          <p:cNvSpPr txBox="1"/>
          <p:nvPr/>
        </p:nvSpPr>
        <p:spPr>
          <a:xfrm>
            <a:off x="384639" y="4210869"/>
            <a:ext cx="521297" cy="523220"/>
          </a:xfrm>
          <a:prstGeom prst="rect">
            <a:avLst/>
          </a:prstGeom>
          <a:noFill/>
        </p:spPr>
        <p:txBody>
          <a:bodyPr wrap="none" rtlCol="0">
            <a:spAutoFit/>
          </a:bodyPr>
          <a:lstStyle/>
          <a:p>
            <a:r>
              <a:rPr lang="en-US" sz="2800" b="1" dirty="0">
                <a:solidFill>
                  <a:srgbClr val="C00000"/>
                </a:solidFill>
              </a:rPr>
              <a:t>4</a:t>
            </a:r>
            <a:r>
              <a:rPr lang="en-US" sz="2800" b="1" dirty="0" smtClean="0">
                <a:solidFill>
                  <a:srgbClr val="C00000"/>
                </a:solidFill>
              </a:rPr>
              <a:t>/</a:t>
            </a:r>
            <a:endParaRPr lang="en-US" sz="2800" b="1" dirty="0">
              <a:solidFill>
                <a:srgbClr val="C00000"/>
              </a:solidFill>
            </a:endParaRPr>
          </a:p>
        </p:txBody>
      </p:sp>
    </p:spTree>
    <p:extLst>
      <p:ext uri="{BB962C8B-B14F-4D97-AF65-F5344CB8AC3E}">
        <p14:creationId xmlns:p14="http://schemas.microsoft.com/office/powerpoint/2010/main" val="33537493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323" y="1979193"/>
            <a:ext cx="9202994" cy="2308324"/>
          </a:xfrm>
          <a:prstGeom prst="rect">
            <a:avLst/>
          </a:prstGeom>
        </p:spPr>
        <p:txBody>
          <a:bodyPr wrap="square">
            <a:spAutoFit/>
          </a:bodyPr>
          <a:lstStyle/>
          <a:p>
            <a:pPr algn="just"/>
            <a:r>
              <a:rPr lang="vi-VN" sz="3600" dirty="0">
                <a:solidFill>
                  <a:srgbClr val="002060"/>
                </a:solidFill>
                <a:cs typeface="Arial" panose="020B0604020202020204" pitchFamily="34" charset="0"/>
              </a:rPr>
              <a:t>Vua ra lệnh phát cho mỗi người dân một thúng thóc về gieo trồng và giao hẹn: ai thu được nhiều thóc nhất sẽ được truyền ngôi, ai không có thóc nộp sẽ bị trừng phạt.</a:t>
            </a:r>
          </a:p>
        </p:txBody>
      </p:sp>
      <p:sp>
        <p:nvSpPr>
          <p:cNvPr id="3" name="TextBox 2"/>
          <p:cNvSpPr txBox="1"/>
          <p:nvPr/>
        </p:nvSpPr>
        <p:spPr>
          <a:xfrm>
            <a:off x="1622323" y="943897"/>
            <a:ext cx="2256503" cy="769441"/>
          </a:xfrm>
          <a:prstGeom prst="rect">
            <a:avLst/>
          </a:prstGeom>
          <a:noFill/>
        </p:spPr>
        <p:txBody>
          <a:bodyPr wrap="square" rtlCol="0">
            <a:spAutoFit/>
          </a:bodyPr>
          <a:lstStyle/>
          <a:p>
            <a:r>
              <a:rPr lang="en-US" sz="4400" dirty="0" err="1" smtClean="0">
                <a:solidFill>
                  <a:srgbClr val="FF0000"/>
                </a:solidFill>
              </a:rPr>
              <a:t>Câu</a:t>
            </a:r>
            <a:r>
              <a:rPr lang="en-US" sz="4400" dirty="0" smtClean="0">
                <a:solidFill>
                  <a:srgbClr val="FF0000"/>
                </a:solidFill>
              </a:rPr>
              <a:t> </a:t>
            </a:r>
            <a:r>
              <a:rPr lang="en-US" sz="4400" dirty="0" err="1" smtClean="0">
                <a:solidFill>
                  <a:srgbClr val="FF0000"/>
                </a:solidFill>
              </a:rPr>
              <a:t>dài</a:t>
            </a:r>
            <a:r>
              <a:rPr lang="en-US" sz="4400" dirty="0" smtClean="0">
                <a:solidFill>
                  <a:srgbClr val="FF0000"/>
                </a:solidFill>
              </a:rPr>
              <a:t>: </a:t>
            </a:r>
            <a:endParaRPr lang="en-US" sz="4400" dirty="0">
              <a:solidFill>
                <a:srgbClr val="FF0000"/>
              </a:solidFill>
            </a:endParaRPr>
          </a:p>
        </p:txBody>
      </p:sp>
      <p:cxnSp>
        <p:nvCxnSpPr>
          <p:cNvPr id="5" name="Straight Connector 4"/>
          <p:cNvCxnSpPr/>
          <p:nvPr/>
        </p:nvCxnSpPr>
        <p:spPr>
          <a:xfrm flipH="1">
            <a:off x="6784258" y="2639961"/>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223820" y="3133355"/>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948516" y="3794123"/>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89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
        <p:nvSpPr>
          <p:cNvPr id="3" name="Rectangle 2"/>
          <p:cNvSpPr/>
          <p:nvPr/>
        </p:nvSpPr>
        <p:spPr>
          <a:xfrm>
            <a:off x="2143127" y="4630171"/>
            <a:ext cx="1300356" cy="584775"/>
          </a:xfrm>
          <a:prstGeom prst="rect">
            <a:avLst/>
          </a:prstGeom>
        </p:spPr>
        <p:txBody>
          <a:bodyPr wrap="none">
            <a:spAutoFit/>
          </a:bodyPr>
          <a:lstStyle/>
          <a:p>
            <a:r>
              <a:rPr lang="vi-VN" sz="3200" b="1" dirty="0">
                <a:solidFill>
                  <a:srgbClr val="FF0000"/>
                </a:solidFill>
                <a:cs typeface="Arial" panose="020B0604020202020204" pitchFamily="34" charset="0"/>
              </a:rPr>
              <a:t>Bệ hạ</a:t>
            </a:r>
            <a:endParaRPr lang="en-US" sz="3200" b="1" dirty="0">
              <a:solidFill>
                <a:srgbClr val="FF0000"/>
              </a:solidFill>
            </a:endParaRPr>
          </a:p>
        </p:txBody>
      </p:sp>
      <p:sp>
        <p:nvSpPr>
          <p:cNvPr id="10" name="Rectangle 9"/>
          <p:cNvSpPr/>
          <p:nvPr/>
        </p:nvSpPr>
        <p:spPr>
          <a:xfrm>
            <a:off x="3563855" y="4630170"/>
            <a:ext cx="4547399" cy="584775"/>
          </a:xfrm>
          <a:prstGeom prst="rect">
            <a:avLst/>
          </a:prstGeom>
        </p:spPr>
        <p:txBody>
          <a:bodyPr wrap="none">
            <a:spAutoFit/>
          </a:bodyPr>
          <a:lstStyle/>
          <a:p>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từ</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gọi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vua</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với</a:t>
            </a:r>
            <a:r>
              <a:rPr lang="en-US" sz="3200" b="1" dirty="0" smtClean="0">
                <a:solidFill>
                  <a:srgbClr val="0070C0"/>
                </a:solidFill>
                <a:cs typeface="Arial" panose="020B0604020202020204" pitchFamily="34" charset="0"/>
              </a:rPr>
              <a:t> ý </a:t>
            </a:r>
            <a:r>
              <a:rPr lang="en-US" sz="3200" b="1" dirty="0" err="1" smtClean="0">
                <a:solidFill>
                  <a:srgbClr val="0070C0"/>
                </a:solidFill>
                <a:cs typeface="Arial" panose="020B0604020202020204" pitchFamily="34" charset="0"/>
              </a:rPr>
              <a:t>tôn</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kính</a:t>
            </a:r>
            <a:endParaRPr lang="en-US" sz="3200" b="1" dirty="0">
              <a:solidFill>
                <a:srgbClr val="0070C0"/>
              </a:solidFill>
            </a:endParaRPr>
          </a:p>
        </p:txBody>
      </p:sp>
    </p:spTree>
    <p:extLst>
      <p:ext uri="{BB962C8B-B14F-4D97-AF65-F5344CB8AC3E}">
        <p14:creationId xmlns:p14="http://schemas.microsoft.com/office/powerpoint/2010/main" val="36324074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7605486" y="5515429"/>
            <a:ext cx="4057131" cy="1420358"/>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a:t>
            </a:r>
            <a:r>
              <a:rPr lang="vi-VN" sz="3200" dirty="0" smtClean="0">
                <a:solidFill>
                  <a:srgbClr val="002060"/>
                </a:solidFill>
                <a:cs typeface="Arial" panose="020B0604020202020204" pitchFamily="34" charset="0"/>
              </a:rPr>
              <a:t>dạ</a:t>
            </a:r>
            <a:r>
              <a:rPr lang="en-US" sz="3200" dirty="0" smtClean="0">
                <a:solidFill>
                  <a:srgbClr val="002060"/>
                </a:solidFill>
                <a:latin typeface="Arial" panose="020B0604020202020204" pitchFamily="34" charset="0"/>
                <a:cs typeface="Arial" panose="020B0604020202020204" pitchFamily="34" charset="0"/>
              </a:rPr>
              <a:t>c</a:t>
            </a:r>
            <a:r>
              <a:rPr lang="vi-VN" sz="3200" dirty="0" smtClean="0">
                <a:solidFill>
                  <a:srgbClr val="002060"/>
                </a:solidFill>
                <a:cs typeface="Arial" panose="020B0604020202020204" pitchFamily="34" charset="0"/>
              </a:rPr>
              <a:t> </a:t>
            </a:r>
            <a:r>
              <a:rPr lang="vi-VN" sz="3200" dirty="0">
                <a:solidFill>
                  <a:srgbClr val="002060"/>
                </a:solidFill>
                <a:cs typeface="Arial" panose="020B0604020202020204" pitchFamily="34" charset="0"/>
              </a:rPr>
              <a:t>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275129" y="4241676"/>
            <a:ext cx="6152875" cy="584775"/>
          </a:xfrm>
          <a:prstGeom prst="rect">
            <a:avLst/>
          </a:prstGeom>
        </p:spPr>
        <p:txBody>
          <a:bodyPr wrap="square">
            <a:spAutoFit/>
          </a:bodyPr>
          <a:lstStyle/>
          <a:p>
            <a:pPr algn="just"/>
            <a:r>
              <a:rPr lang="en-US" sz="3200" b="1" i="1" dirty="0" smtClean="0">
                <a:solidFill>
                  <a:srgbClr val="002060"/>
                </a:solidFill>
                <a:latin typeface="Arial" panose="020B0604020202020204" pitchFamily="34" charset="0"/>
                <a:cs typeface="Arial" panose="020B0604020202020204" pitchFamily="34" charset="0"/>
              </a:rPr>
              <a:t>*</a:t>
            </a:r>
            <a:r>
              <a:rPr lang="en-US" sz="3200" b="1" i="1" dirty="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Giải</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nghĩ</a:t>
            </a:r>
            <a:r>
              <a:rPr lang="en-US" sz="3200" b="1" i="1" dirty="0" err="1">
                <a:solidFill>
                  <a:srgbClr val="002060"/>
                </a:solidFill>
                <a:latin typeface="Arial" panose="020B0604020202020204" pitchFamily="34" charset="0"/>
                <a:cs typeface="Arial" panose="020B0604020202020204" pitchFamily="34" charset="0"/>
              </a:rPr>
              <a:t>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FF0000"/>
                </a:solidFill>
                <a:latin typeface="Arial" panose="020B0604020202020204" pitchFamily="34" charset="0"/>
                <a:cs typeface="Arial" panose="020B0604020202020204" pitchFamily="34" charset="0"/>
              </a:rPr>
              <a:t>dõng</a:t>
            </a:r>
            <a:r>
              <a:rPr lang="en-US" sz="3200" b="1" i="1" dirty="0" smtClean="0">
                <a:solidFill>
                  <a:srgbClr val="FF0000"/>
                </a:solidFill>
                <a:latin typeface="Arial" panose="020B0604020202020204" pitchFamily="34" charset="0"/>
                <a:cs typeface="Arial" panose="020B0604020202020204" pitchFamily="34" charset="0"/>
              </a:rPr>
              <a:t> </a:t>
            </a:r>
            <a:r>
              <a:rPr lang="en-US" sz="3200" b="1" i="1" dirty="0" err="1" smtClean="0">
                <a:solidFill>
                  <a:srgbClr val="FF0000"/>
                </a:solidFill>
                <a:latin typeface="Arial" panose="020B0604020202020204" pitchFamily="34" charset="0"/>
                <a:cs typeface="Arial" panose="020B0604020202020204" pitchFamily="34" charset="0"/>
              </a:rPr>
              <a:t>dạc</a:t>
            </a:r>
            <a:endParaRPr lang="en-US" sz="32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572171"/>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6"/>
          <p:cNvSpPr txBox="1"/>
          <p:nvPr/>
        </p:nvSpPr>
        <p:spPr>
          <a:xfrm>
            <a:off x="1338253" y="3007686"/>
            <a:ext cx="8869912" cy="1569660"/>
          </a:xfrm>
          <a:prstGeom prst="rect">
            <a:avLst/>
          </a:prstGeom>
          <a:noFill/>
        </p:spPr>
        <p:txBody>
          <a:bodyPr wrap="square" rtlCol="0">
            <a:spAutoFit/>
          </a:bodyPr>
          <a:lstStyle/>
          <a:p>
            <a:pPr algn="ctr"/>
            <a:r>
              <a:rPr lang="vi-VN" sz="4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4800" b="1" dirty="0">
                <a:solidFill>
                  <a:srgbClr val="002060"/>
                </a:solidFill>
                <a:latin typeface="Arial" panose="020B0604020202020204" pitchFamily="34" charset="0"/>
                <a:cs typeface="Arial" panose="020B0604020202020204" pitchFamily="34" charset="0"/>
              </a:rPr>
              <a:t>.</a:t>
            </a:r>
            <a:endParaRPr lang="zh-CN" altLang="en-US" sz="4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044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a:t>
            </a:r>
            <a:r>
              <a:rPr lang="vi-VN" sz="3600" b="1" dirty="0" smtClean="0">
                <a:solidFill>
                  <a:schemeClr val="tx1">
                    <a:lumMod val="85000"/>
                    <a:lumOff val="15000"/>
                  </a:schemeClr>
                </a:solidFill>
                <a:cs typeface="Arial" panose="020B0604020202020204" pitchFamily="34" charset="0"/>
              </a:rPr>
              <a:t>thực?</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0861" y="1257404"/>
            <a:ext cx="2480166" cy="923330"/>
          </a:xfrm>
          <a:prstGeom prst="rect">
            <a:avLst/>
          </a:prstGeom>
        </p:spPr>
        <p:txBody>
          <a:bodyPr wrap="none">
            <a:spAutoFit/>
          </a:bodyPr>
          <a:lstStyle/>
          <a:p>
            <a:r>
              <a:rPr lang="en-US" sz="5400" b="1" dirty="0" err="1">
                <a:solidFill>
                  <a:srgbClr val="FF0000"/>
                </a:solidFill>
                <a:cs typeface="Arial" panose="020B0604020202020204" pitchFamily="34" charset="0"/>
              </a:rPr>
              <a:t>s</a:t>
            </a:r>
            <a:r>
              <a:rPr lang="en-US" sz="5400" b="1" dirty="0" err="1" smtClean="0">
                <a:solidFill>
                  <a:srgbClr val="FF0000"/>
                </a:solidFill>
                <a:cs typeface="Arial" panose="020B0604020202020204" pitchFamily="34" charset="0"/>
              </a:rPr>
              <a:t>ững</a:t>
            </a:r>
            <a:r>
              <a:rPr lang="en-US" sz="5400" b="1" dirty="0" smtClean="0">
                <a:solidFill>
                  <a:srgbClr val="FF0000"/>
                </a:solidFill>
                <a:cs typeface="Arial" panose="020B0604020202020204" pitchFamily="34" charset="0"/>
              </a:rPr>
              <a:t> </a:t>
            </a:r>
            <a:r>
              <a:rPr lang="en-US" sz="5400" b="1" dirty="0" err="1" smtClean="0">
                <a:solidFill>
                  <a:srgbClr val="FF0000"/>
                </a:solidFill>
                <a:cs typeface="Arial" panose="020B0604020202020204" pitchFamily="34" charset="0"/>
              </a:rPr>
              <a:t>sờ</a:t>
            </a:r>
            <a:endParaRPr lang="en-US" sz="5400" b="1" dirty="0">
              <a:solidFill>
                <a:srgbClr val="FF0000"/>
              </a:solidFill>
            </a:endParaRPr>
          </a:p>
        </p:txBody>
      </p:sp>
      <p:sp>
        <p:nvSpPr>
          <p:cNvPr id="3" name="Rectangle 2"/>
          <p:cNvSpPr/>
          <p:nvPr/>
        </p:nvSpPr>
        <p:spPr>
          <a:xfrm>
            <a:off x="3543626" y="1257404"/>
            <a:ext cx="7559806" cy="1754326"/>
          </a:xfrm>
          <a:prstGeom prst="rect">
            <a:avLst/>
          </a:prstGeom>
        </p:spPr>
        <p:txBody>
          <a:bodyPr wrap="square">
            <a:spAutoFit/>
          </a:bodyPr>
          <a:lstStyle/>
          <a:p>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lặng</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người</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đi</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vì</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kinh</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ngạc</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hoặc</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quá</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xúc</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động</a:t>
            </a:r>
            <a:r>
              <a:rPr lang="en-US" sz="5400" b="1" dirty="0" smtClean="0">
                <a:solidFill>
                  <a:srgbClr val="0070C0"/>
                </a:solidFill>
                <a:cs typeface="Arial" panose="020B0604020202020204" pitchFamily="34" charset="0"/>
              </a:rPr>
              <a:t>.</a:t>
            </a:r>
            <a:endParaRPr lang="en-US" sz="5400" b="1" dirty="0">
              <a:solidFill>
                <a:srgbClr val="0070C0"/>
              </a:solidFill>
            </a:endParaRPr>
          </a:p>
        </p:txBody>
      </p:sp>
    </p:spTree>
    <p:extLst>
      <p:ext uri="{BB962C8B-B14F-4D97-AF65-F5344CB8AC3E}">
        <p14:creationId xmlns:p14="http://schemas.microsoft.com/office/powerpoint/2010/main" val="42360682"/>
      </p:ext>
    </p:extLst>
  </p:cSld>
  <p:clrMapOvr>
    <a:masterClrMapping/>
  </p:clrMapOvr>
  <p:transition spd="slow" advClick="0"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8"/>
          <p:cNvSpPr txBox="1"/>
          <p:nvPr/>
        </p:nvSpPr>
        <p:spPr>
          <a:xfrm>
            <a:off x="763069" y="2961661"/>
            <a:ext cx="10913165" cy="1938992"/>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sz="6000" dirty="0"/>
              <a:t>Chú bé dũng cảm nói lên sự thật, không sợ bị trừng phạt</a:t>
            </a:r>
            <a:endParaRPr lang="zh-CN" altLang="en-US" sz="6000" dirty="0"/>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66269" y="561154"/>
            <a:ext cx="9969396" cy="1446550"/>
          </a:xfrm>
          <a:prstGeom prst="rect">
            <a:avLst/>
          </a:prstGeom>
        </p:spPr>
        <p:txBody>
          <a:bodyPr wrap="none">
            <a:spAutoFit/>
          </a:bodyPr>
          <a:lstStyle/>
          <a:p>
            <a:pPr algn="ctr"/>
            <a:r>
              <a:rPr lang="vi-VN" sz="4400" b="1" dirty="0">
                <a:solidFill>
                  <a:schemeClr val="tx1">
                    <a:lumMod val="85000"/>
                    <a:lumOff val="15000"/>
                  </a:schemeClr>
                </a:solidFill>
                <a:cs typeface="Arial" panose="020B0604020202020204" pitchFamily="34" charset="0"/>
              </a:rPr>
              <a:t>Chú bé Chôm có hành động gì khác </a:t>
            </a:r>
            <a:endParaRPr lang="en-US" sz="4400" b="1" dirty="0" smtClean="0">
              <a:solidFill>
                <a:schemeClr val="tx1">
                  <a:lumMod val="85000"/>
                  <a:lumOff val="15000"/>
                </a:schemeClr>
              </a:solidFill>
              <a:cs typeface="Arial" panose="020B0604020202020204" pitchFamily="34" charset="0"/>
            </a:endParaRPr>
          </a:p>
          <a:p>
            <a:pPr algn="ctr"/>
            <a:r>
              <a:rPr lang="vi-VN" sz="4400" b="1" dirty="0" smtClean="0">
                <a:solidFill>
                  <a:schemeClr val="tx1">
                    <a:lumMod val="85000"/>
                    <a:lumOff val="15000"/>
                  </a:schemeClr>
                </a:solidFill>
                <a:cs typeface="Arial" panose="020B0604020202020204" pitchFamily="34" charset="0"/>
              </a:rPr>
              <a:t>so </a:t>
            </a:r>
            <a:r>
              <a:rPr lang="vi-VN" sz="4400" b="1" dirty="0">
                <a:solidFill>
                  <a:schemeClr val="tx1">
                    <a:lumMod val="85000"/>
                    <a:lumOff val="15000"/>
                  </a:schemeClr>
                </a:solidFill>
                <a:cs typeface="Arial" panose="020B0604020202020204" pitchFamily="34" charset="0"/>
              </a:rPr>
              <a:t>với mọi người?</a:t>
            </a:r>
            <a:endParaRPr lang="en-US" sz="44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527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2"/>
          <p:cNvSpPr/>
          <p:nvPr/>
        </p:nvSpPr>
        <p:spPr>
          <a:xfrm>
            <a:off x="1125640" y="1508739"/>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
        <p:nvSpPr>
          <p:cNvPr id="5" name="Rectangle 4"/>
          <p:cNvSpPr/>
          <p:nvPr/>
        </p:nvSpPr>
        <p:spPr>
          <a:xfrm>
            <a:off x="877662" y="4465058"/>
            <a:ext cx="3145413" cy="923330"/>
          </a:xfrm>
          <a:prstGeom prst="rect">
            <a:avLst/>
          </a:prstGeom>
        </p:spPr>
        <p:txBody>
          <a:bodyPr wrap="none">
            <a:spAutoFit/>
          </a:bodyPr>
          <a:lstStyle/>
          <a:p>
            <a:r>
              <a:rPr lang="en-US" sz="5400" b="1" dirty="0" err="1" smtClean="0">
                <a:solidFill>
                  <a:srgbClr val="FF0000"/>
                </a:solidFill>
                <a:cs typeface="Arial" panose="020B0604020202020204" pitchFamily="34" charset="0"/>
              </a:rPr>
              <a:t>Hiền</a:t>
            </a:r>
            <a:r>
              <a:rPr lang="en-US" sz="5400" b="1" dirty="0" smtClean="0">
                <a:solidFill>
                  <a:srgbClr val="FF0000"/>
                </a:solidFill>
                <a:cs typeface="Arial" panose="020B0604020202020204" pitchFamily="34" charset="0"/>
              </a:rPr>
              <a:t> minh</a:t>
            </a:r>
            <a:endParaRPr lang="en-US" sz="5400" b="1" dirty="0">
              <a:solidFill>
                <a:srgbClr val="FF0000"/>
              </a:solidFill>
            </a:endParaRPr>
          </a:p>
        </p:txBody>
      </p:sp>
      <p:sp>
        <p:nvSpPr>
          <p:cNvPr id="6" name="Rectangle 5"/>
          <p:cNvSpPr/>
          <p:nvPr/>
        </p:nvSpPr>
        <p:spPr>
          <a:xfrm>
            <a:off x="3935510" y="4465058"/>
            <a:ext cx="7559806" cy="923330"/>
          </a:xfrm>
          <a:prstGeom prst="rect">
            <a:avLst/>
          </a:prstGeom>
        </p:spPr>
        <p:txBody>
          <a:bodyPr wrap="square">
            <a:spAutoFit/>
          </a:bodyPr>
          <a:lstStyle/>
          <a:p>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có</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đức</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độ</a:t>
            </a:r>
            <a:r>
              <a:rPr lang="en-US" sz="5400" b="1" dirty="0" smtClean="0">
                <a:solidFill>
                  <a:srgbClr val="0070C0"/>
                </a:solidFill>
                <a:cs typeface="Arial" panose="020B0604020202020204" pitchFamily="34" charset="0"/>
              </a:rPr>
              <a:t> </a:t>
            </a:r>
            <a:r>
              <a:rPr lang="en-US" sz="5400" b="1" dirty="0" err="1" smtClean="0">
                <a:solidFill>
                  <a:srgbClr val="0070C0"/>
                </a:solidFill>
                <a:cs typeface="Arial" panose="020B0604020202020204" pitchFamily="34" charset="0"/>
              </a:rPr>
              <a:t>và</a:t>
            </a:r>
            <a:r>
              <a:rPr lang="en-US" sz="5400" b="1" dirty="0" smtClean="0">
                <a:solidFill>
                  <a:srgbClr val="0070C0"/>
                </a:solidFill>
                <a:cs typeface="Arial" panose="020B0604020202020204" pitchFamily="34" charset="0"/>
              </a:rPr>
              <a:t> sang </a:t>
            </a:r>
            <a:r>
              <a:rPr lang="en-US" sz="5400" b="1" dirty="0" err="1" smtClean="0">
                <a:solidFill>
                  <a:srgbClr val="0070C0"/>
                </a:solidFill>
                <a:cs typeface="Arial" panose="020B0604020202020204" pitchFamily="34" charset="0"/>
              </a:rPr>
              <a:t>suốt</a:t>
            </a:r>
            <a:r>
              <a:rPr lang="en-US" sz="5400" b="1" dirty="0" smtClean="0">
                <a:solidFill>
                  <a:srgbClr val="0070C0"/>
                </a:solidFill>
                <a:cs typeface="Arial" panose="020B0604020202020204" pitchFamily="34" charset="0"/>
              </a:rPr>
              <a:t>.</a:t>
            </a:r>
            <a:endParaRPr lang="en-US" sz="5400" b="1" dirty="0">
              <a:solidFill>
                <a:srgbClr val="0070C0"/>
              </a:solidFill>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714431"/>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p:cNvSpPr/>
          <p:nvPr/>
        </p:nvSpPr>
        <p:spPr>
          <a:xfrm>
            <a:off x="1291770" y="577158"/>
            <a:ext cx="9483870" cy="1446550"/>
          </a:xfrm>
          <a:prstGeom prst="rect">
            <a:avLst/>
          </a:prstGeom>
        </p:spPr>
        <p:txBody>
          <a:bodyPr wrap="square">
            <a:spAutoFit/>
          </a:bodyPr>
          <a:lstStyle/>
          <a:p>
            <a:pPr algn="ctr"/>
            <a:r>
              <a:rPr lang="vi-VN" sz="4400" b="1" dirty="0">
                <a:solidFill>
                  <a:schemeClr val="tx1">
                    <a:lumMod val="85000"/>
                    <a:lumOff val="15000"/>
                  </a:schemeClr>
                </a:solidFill>
                <a:cs typeface="Arial" panose="020B0604020202020204" pitchFamily="34" charset="0"/>
              </a:rPr>
              <a:t>Theo em, vì sao người trung thực là người đáng quý?</a:t>
            </a:r>
            <a:endParaRPr lang="en-US" sz="4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768294"/>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601643" y="1354430"/>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36647" y="577209"/>
              <a:ext cx="10320323" cy="4154984"/>
            </a:xfrm>
            <a:prstGeom prst="rect">
              <a:avLst/>
            </a:prstGeom>
          </p:spPr>
          <p:txBody>
            <a:bodyPr wrap="square">
              <a:spAutoFit/>
            </a:bodyPr>
            <a:lstStyle/>
            <a:p>
              <a:pPr algn="ctr"/>
              <a:r>
                <a:rPr lang="vi-VN" sz="6600" b="1" dirty="0" smtClean="0">
                  <a:solidFill>
                    <a:srgbClr val="002060"/>
                  </a:solidFill>
                  <a:cs typeface="Arial" panose="020B0604020202020204" pitchFamily="34" charset="0"/>
                </a:rPr>
                <a:t>Câu </a:t>
              </a:r>
              <a:r>
                <a:rPr lang="vi-VN" sz="6600" b="1" dirty="0">
                  <a:solidFill>
                    <a:srgbClr val="002060"/>
                  </a:solidFill>
                  <a:cs typeface="Arial" panose="020B0604020202020204" pitchFamily="34" charset="0"/>
                </a:rPr>
                <a:t>chuyện ca ngợi cậu bé Chôm trung thực, dũng cảm dám nói lên sự thật</a:t>
              </a:r>
              <a:r>
                <a:rPr lang="vi-VN" sz="6600" b="1" dirty="0" smtClean="0">
                  <a:solidFill>
                    <a:srgbClr val="002060"/>
                  </a:solidFill>
                  <a:cs typeface="Arial" panose="020B0604020202020204" pitchFamily="34" charset="0"/>
                </a:rPr>
                <a:t>.</a:t>
              </a:r>
              <a:endParaRPr lang="vi-VN" sz="6600"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26962" y="2856798"/>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5999468" y="4171867"/>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337415" y="296408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4301744" y="1729523"/>
            <a:ext cx="1558634" cy="1057644"/>
          </a:xfrm>
          <a:prstGeom prst="rect">
            <a:avLst/>
          </a:prstGeom>
        </p:spPr>
      </p:pic>
      <p:sp>
        <p:nvSpPr>
          <p:cNvPr id="37" name="Rectangle 36"/>
          <p:cNvSpPr/>
          <p:nvPr/>
        </p:nvSpPr>
        <p:spPr>
          <a:xfrm>
            <a:off x="5439813" y="1751976"/>
            <a:ext cx="3327658" cy="523220"/>
          </a:xfrm>
          <a:prstGeom prst="rect">
            <a:avLst/>
          </a:prstGeom>
        </p:spPr>
        <p:txBody>
          <a:bodyPr wrap="square">
            <a:spAutoFit/>
          </a:bodyPr>
          <a:lstStyle/>
          <a:p>
            <a:r>
              <a:rPr lang="en-US" sz="2800" b="1" dirty="0" err="1" smtClean="0">
                <a:solidFill>
                  <a:srgbClr val="FF0000"/>
                </a:solidFill>
                <a:cs typeface="Arial" panose="020B0604020202020204" pitchFamily="34" charset="0"/>
              </a:rPr>
              <a:t>Giọng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kể</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chậm</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rãi</a:t>
            </a:r>
            <a:endParaRPr lang="en-US" sz="2800" b="1" dirty="0">
              <a:solidFill>
                <a:srgbClr val="FF0000"/>
              </a:solidFill>
            </a:endParaRPr>
          </a:p>
        </p:txBody>
      </p:sp>
      <p:sp>
        <p:nvSpPr>
          <p:cNvPr id="43" name="Rectangle 42"/>
          <p:cNvSpPr/>
          <p:nvPr/>
        </p:nvSpPr>
        <p:spPr>
          <a:xfrm>
            <a:off x="8426776" y="3063304"/>
            <a:ext cx="3327658" cy="523220"/>
          </a:xfrm>
          <a:prstGeom prst="rect">
            <a:avLst/>
          </a:prstGeom>
        </p:spPr>
        <p:txBody>
          <a:bodyPr wrap="square">
            <a:spAutoFit/>
          </a:bodyPr>
          <a:lstStyle/>
          <a:p>
            <a:r>
              <a:rPr lang="en-US" sz="2800" b="1" dirty="0" err="1" smtClean="0">
                <a:solidFill>
                  <a:srgbClr val="FF0000"/>
                </a:solidFill>
                <a:cs typeface="Arial" panose="020B0604020202020204" pitchFamily="34" charset="0"/>
              </a:rPr>
              <a:t>Giọng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Chôm</a:t>
            </a:r>
            <a:r>
              <a:rPr lang="en-US" sz="2800" b="1" dirty="0" smtClean="0">
                <a:solidFill>
                  <a:srgbClr val="FF0000"/>
                </a:solidFill>
                <a:cs typeface="Arial" panose="020B0604020202020204" pitchFamily="34" charset="0"/>
              </a:rPr>
              <a:t> lo </a:t>
            </a:r>
            <a:r>
              <a:rPr lang="en-US" sz="2800" b="1" dirty="0" err="1" smtClean="0">
                <a:solidFill>
                  <a:srgbClr val="FF0000"/>
                </a:solidFill>
                <a:cs typeface="Arial" panose="020B0604020202020204" pitchFamily="34" charset="0"/>
              </a:rPr>
              <a:t>lắng</a:t>
            </a:r>
            <a:endParaRPr lang="en-US" sz="2800" b="1" dirty="0">
              <a:solidFill>
                <a:srgbClr val="FF0000"/>
              </a:solidFill>
            </a:endParaRPr>
          </a:p>
        </p:txBody>
      </p:sp>
      <p:sp>
        <p:nvSpPr>
          <p:cNvPr id="45" name="Rectangle 44"/>
          <p:cNvSpPr/>
          <p:nvPr/>
        </p:nvSpPr>
        <p:spPr>
          <a:xfrm>
            <a:off x="658507" y="3202355"/>
            <a:ext cx="3327658" cy="523220"/>
          </a:xfrm>
          <a:prstGeom prst="rect">
            <a:avLst/>
          </a:prstGeom>
        </p:spPr>
        <p:txBody>
          <a:bodyPr wrap="square">
            <a:spAutoFit/>
          </a:bodyPr>
          <a:lstStyle/>
          <a:p>
            <a:r>
              <a:rPr lang="en-US" sz="2800" b="1" dirty="0" err="1" smtClean="0">
                <a:solidFill>
                  <a:srgbClr val="FF0000"/>
                </a:solidFill>
                <a:cs typeface="Arial" panose="020B0604020202020204" pitchFamily="34" charset="0"/>
              </a:rPr>
              <a:t>Giọng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Vua</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ôn</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tồn</a:t>
            </a:r>
            <a:endParaRPr lang="en-US" sz="2800" b="1" dirty="0">
              <a:solidFill>
                <a:srgbClr val="FF0000"/>
              </a:solidFill>
            </a:endParaRPr>
          </a:p>
        </p:txBody>
      </p:sp>
      <p:sp>
        <p:nvSpPr>
          <p:cNvPr id="46" name="Rectangle 45"/>
          <p:cNvSpPr/>
          <p:nvPr/>
        </p:nvSpPr>
        <p:spPr>
          <a:xfrm>
            <a:off x="8486370" y="4398466"/>
            <a:ext cx="3327658" cy="523220"/>
          </a:xfrm>
          <a:prstGeom prst="rect">
            <a:avLst/>
          </a:prstGeom>
        </p:spPr>
        <p:txBody>
          <a:bodyPr wrap="square">
            <a:spAutoFit/>
          </a:bodyPr>
          <a:lstStyle/>
          <a:p>
            <a:r>
              <a:rPr lang="en-US" sz="2800" b="1" dirty="0" err="1" smtClean="0">
                <a:solidFill>
                  <a:srgbClr val="FF0000"/>
                </a:solidFill>
                <a:cs typeface="Arial" panose="020B0604020202020204" pitchFamily="34" charset="0"/>
              </a:rPr>
              <a:t>Giọng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Vua</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dõng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dạc</a:t>
            </a:r>
            <a:endParaRPr lang="en-US" sz="2800" b="1" dirty="0">
              <a:solidFill>
                <a:srgbClr val="FF0000"/>
              </a:solidFill>
            </a:endParaRPr>
          </a:p>
        </p:txBody>
      </p:sp>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cxnSp>
        <p:nvCxnSpPr>
          <p:cNvPr id="5" name="Straight Connector 4"/>
          <p:cNvCxnSpPr/>
          <p:nvPr/>
        </p:nvCxnSpPr>
        <p:spPr>
          <a:xfrm>
            <a:off x="7256788" y="1651819"/>
            <a:ext cx="501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59343" y="1651819"/>
            <a:ext cx="10696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713703" y="2182761"/>
            <a:ext cx="2480620" cy="49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113639" y="2182761"/>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05548" y="2644877"/>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283678" y="361335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58233" y="413446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43898" y="4630994"/>
            <a:ext cx="1769805" cy="294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283678" y="4144298"/>
            <a:ext cx="140541" cy="5161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38427" y="5272690"/>
            <a:ext cx="6218369" cy="1077218"/>
          </a:xfrm>
          <a:prstGeom prst="rect">
            <a:avLst/>
          </a:prstGeom>
          <a:noFill/>
        </p:spPr>
        <p:txBody>
          <a:bodyPr wrap="none" rtlCol="0">
            <a:spAutoFit/>
          </a:bodyPr>
          <a:lstStyle/>
          <a:p>
            <a:r>
              <a:rPr lang="en-US" sz="3200" dirty="0" err="1" smtClean="0">
                <a:solidFill>
                  <a:srgbClr val="FF0000"/>
                </a:solidFill>
                <a:latin typeface="Arial" panose="020B0604020202020204" pitchFamily="34" charset="0"/>
                <a:cs typeface="Arial" panose="020B0604020202020204" pitchFamily="34" charset="0"/>
              </a:rPr>
              <a:t>Giọng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Chôm</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Ngây</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thơ</a:t>
            </a:r>
            <a:r>
              <a:rPr lang="en-US" sz="3200" dirty="0" smtClean="0">
                <a:solidFill>
                  <a:srgbClr val="FF0000"/>
                </a:solidFill>
                <a:latin typeface="Arial" panose="020B0604020202020204" pitchFamily="34" charset="0"/>
                <a:cs typeface="Arial" panose="020B0604020202020204" pitchFamily="34" charset="0"/>
              </a:rPr>
              <a:t>, lo </a:t>
            </a:r>
            <a:r>
              <a:rPr lang="en-US" sz="3200" dirty="0" err="1" smtClean="0">
                <a:solidFill>
                  <a:srgbClr val="FF0000"/>
                </a:solidFill>
                <a:latin typeface="Arial" panose="020B0604020202020204" pitchFamily="34" charset="0"/>
                <a:cs typeface="Arial" panose="020B0604020202020204" pitchFamily="34" charset="0"/>
              </a:rPr>
              <a:t>lắng</a:t>
            </a:r>
            <a:r>
              <a:rPr lang="en-US" sz="3200" dirty="0" smtClean="0">
                <a:solidFill>
                  <a:srgbClr val="FF0000"/>
                </a:solidFill>
                <a:latin typeface="Arial" panose="020B0604020202020204" pitchFamily="34" charset="0"/>
                <a:cs typeface="Arial" panose="020B0604020202020204" pitchFamily="34" charset="0"/>
              </a:rPr>
              <a:t>; </a:t>
            </a:r>
          </a:p>
          <a:p>
            <a:r>
              <a:rPr lang="en-US" sz="3200" dirty="0" err="1">
                <a:solidFill>
                  <a:srgbClr val="FF0000"/>
                </a:solidFill>
                <a:latin typeface="Arial" panose="020B0604020202020204" pitchFamily="34" charset="0"/>
                <a:cs typeface="Arial" panose="020B0604020202020204" pitchFamily="34" charset="0"/>
              </a:rPr>
              <a:t>G</a:t>
            </a:r>
            <a:r>
              <a:rPr lang="en-US" sz="3200" dirty="0" err="1" smtClean="0">
                <a:solidFill>
                  <a:srgbClr val="FF0000"/>
                </a:solidFill>
                <a:latin typeface="Arial" panose="020B0604020202020204" pitchFamily="34" charset="0"/>
                <a:cs typeface="Arial" panose="020B0604020202020204" pitchFamily="34" charset="0"/>
              </a:rPr>
              <a:t>iọng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nhà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vua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Ôn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tồn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dõng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dạc</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6822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sp>
        <p:nvSpPr>
          <p:cNvPr id="3" name="TextBox 2"/>
          <p:cNvSpPr txBox="1"/>
          <p:nvPr/>
        </p:nvSpPr>
        <p:spPr>
          <a:xfrm>
            <a:off x="3451123" y="2197510"/>
            <a:ext cx="5751871" cy="175432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CHÚC CÁC CON HỌC TỐT!</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2258" y="1274309"/>
            <a:ext cx="8105104" cy="584775"/>
          </a:xfrm>
          <a:prstGeom prst="rect">
            <a:avLst/>
          </a:prstGeom>
          <a:noFill/>
        </p:spPr>
        <p:txBody>
          <a:bodyPr wrap="none" rtlCol="0">
            <a:spAutoFit/>
          </a:bodyPr>
          <a:lstStyle/>
          <a:p>
            <a:r>
              <a:rPr lang="en-US" sz="3200" dirty="0" err="1" smtClean="0">
                <a:solidFill>
                  <a:srgbClr val="FF0000"/>
                </a:solidFill>
                <a:latin typeface="Arial" panose="020B0604020202020204" pitchFamily="34" charset="0"/>
                <a:cs typeface="Arial" panose="020B0604020202020204" pitchFamily="34" charset="0"/>
              </a:rPr>
              <a:t>Câu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chuyện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muốn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nói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với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ta </a:t>
            </a:r>
            <a:r>
              <a:rPr lang="en-US" sz="3200" dirty="0" err="1" smtClean="0">
                <a:solidFill>
                  <a:srgbClr val="FF0000"/>
                </a:solidFill>
                <a:latin typeface="Arial" panose="020B0604020202020204" pitchFamily="34" charset="0"/>
                <a:cs typeface="Arial" panose="020B0604020202020204" pitchFamily="34" charset="0"/>
              </a:rPr>
              <a:t>điều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gì</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4148" y="-1667373"/>
            <a:ext cx="614765" cy="614765"/>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8" y="-43583"/>
            <a:ext cx="12293697" cy="6915204"/>
          </a:xfrm>
          <a:prstGeom prst="rect">
            <a:avLst/>
          </a:prstGeom>
        </p:spPr>
      </p:pic>
      <p:sp>
        <p:nvSpPr>
          <p:cNvPr id="31" name="18"/>
          <p:cNvSpPr>
            <a:spLocks noChangeArrowheads="1"/>
          </p:cNvSpPr>
          <p:nvPr>
            <p:custDataLst>
              <p:tags r:id="rId4"/>
            </p:custDataLst>
          </p:nvPr>
        </p:nvSpPr>
        <p:spPr bwMode="auto">
          <a:xfrm>
            <a:off x="2283668" y="1532875"/>
            <a:ext cx="7724452" cy="148984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smtClean="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TẬP ĐỌC </a:t>
            </a:r>
            <a:endPar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endParaRP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384" y="732620"/>
            <a:ext cx="866234" cy="711548"/>
          </a:xfrm>
          <a:prstGeom prst="rect">
            <a:avLst/>
          </a:prstGeom>
        </p:spPr>
      </p:pic>
      <p:sp>
        <p:nvSpPr>
          <p:cNvPr id="15" name="18"/>
          <p:cNvSpPr>
            <a:spLocks noChangeArrowheads="1"/>
          </p:cNvSpPr>
          <p:nvPr>
            <p:custDataLst>
              <p:tags r:id="rId5"/>
            </p:custDataLst>
          </p:nvPr>
        </p:nvSpPr>
        <p:spPr bwMode="auto">
          <a:xfrm>
            <a:off x="2355936" y="1503057"/>
            <a:ext cx="7724452" cy="148984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smtClean="0">
                <a:solidFill>
                  <a:srgbClr val="FFC000"/>
                </a:solidFill>
                <a:latin typeface="UTM Arruba KT" panose="02040603050506020204" pitchFamily="18" charset="0"/>
                <a:ea typeface="华康海报体W12(P)" panose="040B0C00000000000000" pitchFamily="82" charset="-122"/>
                <a:cs typeface="宋体" pitchFamily="2" charset="-122"/>
              </a:rPr>
              <a:t>TẬP ĐỌC </a:t>
            </a:r>
            <a:endPar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endParaRP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35" presetClass="entr" presetSubtype="0" fill="hold" grpId="1"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000"/>
                                        <p:tgtEl>
                                          <p:spTgt spid="31"/>
                                        </p:tgtEl>
                                      </p:cBhvr>
                                    </p:animEffect>
                                    <p:anim calcmode="lin" valueType="num">
                                      <p:cBhvr>
                                        <p:cTn id="12" dur="2000" fill="hold"/>
                                        <p:tgtEl>
                                          <p:spTgt spid="31"/>
                                        </p:tgtEl>
                                        <p:attrNameLst>
                                          <p:attrName>style.rotation</p:attrName>
                                        </p:attrNameLst>
                                      </p:cBhvr>
                                      <p:tavLst>
                                        <p:tav tm="0">
                                          <p:val>
                                            <p:fltVal val="720"/>
                                          </p:val>
                                        </p:tav>
                                        <p:tav tm="100000">
                                          <p:val>
                                            <p:fltVal val="0"/>
                                          </p:val>
                                        </p:tav>
                                      </p:tavLst>
                                    </p:anim>
                                    <p:anim calcmode="lin" valueType="num">
                                      <p:cBhvr>
                                        <p:cTn id="13" dur="2000" fill="hold"/>
                                        <p:tgtEl>
                                          <p:spTgt spid="31"/>
                                        </p:tgtEl>
                                        <p:attrNameLst>
                                          <p:attrName>ppt_h</p:attrName>
                                        </p:attrNameLst>
                                      </p:cBhvr>
                                      <p:tavLst>
                                        <p:tav tm="0">
                                          <p:val>
                                            <p:fltVal val="0"/>
                                          </p:val>
                                        </p:tav>
                                        <p:tav tm="100000">
                                          <p:val>
                                            <p:strVal val="#ppt_h"/>
                                          </p:val>
                                        </p:tav>
                                      </p:tavLst>
                                    </p:anim>
                                    <p:anim calcmode="lin" valueType="num">
                                      <p:cBhvr>
                                        <p:cTn id="14" dur="2000" fill="hold"/>
                                        <p:tgtEl>
                                          <p:spTgt spid="31"/>
                                        </p:tgtEl>
                                        <p:attrNameLst>
                                          <p:attrName>ppt_w</p:attrName>
                                        </p:attrNameLst>
                                      </p:cBhvr>
                                      <p:tavLst>
                                        <p:tav tm="0">
                                          <p:val>
                                            <p:fltVal val="0"/>
                                          </p:val>
                                        </p:tav>
                                        <p:tav tm="100000">
                                          <p:val>
                                            <p:strVal val="#ppt_w"/>
                                          </p:val>
                                        </p:tav>
                                      </p:tavLst>
                                    </p:anim>
                                  </p:childTnLst>
                                </p:cTn>
                              </p:par>
                              <p:par>
                                <p:cTn id="15" presetID="35"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style.rotation</p:attrName>
                                        </p:attrNameLst>
                                      </p:cBhvr>
                                      <p:tavLst>
                                        <p:tav tm="0">
                                          <p:val>
                                            <p:fltVal val="720"/>
                                          </p:val>
                                        </p:tav>
                                        <p:tav tm="100000">
                                          <p:val>
                                            <p:fltVal val="0"/>
                                          </p:val>
                                        </p:tav>
                                      </p:tavLst>
                                    </p:anim>
                                    <p:anim calcmode="lin" valueType="num">
                                      <p:cBhvr>
                                        <p:cTn id="19" dur="2000" fill="hold"/>
                                        <p:tgtEl>
                                          <p:spTgt spid="15"/>
                                        </p:tgtEl>
                                        <p:attrNameLst>
                                          <p:attrName>ppt_h</p:attrName>
                                        </p:attrNameLst>
                                      </p:cBhvr>
                                      <p:tavLst>
                                        <p:tav tm="0">
                                          <p:val>
                                            <p:fltVal val="0"/>
                                          </p:val>
                                        </p:tav>
                                        <p:tav tm="100000">
                                          <p:val>
                                            <p:strVal val="#ppt_h"/>
                                          </p:val>
                                        </p:tav>
                                      </p:tavLst>
                                    </p:anim>
                                    <p:anim calcmode="lin" valueType="num">
                                      <p:cBhvr>
                                        <p:cTn id="20"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1" fill="hold" display="0">
                  <p:stCondLst>
                    <p:cond delay="indefinite"/>
                  </p:stCondLst>
                  <p:endCondLst>
                    <p:cond evt="onStopAudio" delay="0">
                      <p:tgtEl>
                        <p:sldTgt/>
                      </p:tgtEl>
                    </p:cond>
                  </p:endCondLst>
                </p:cTn>
                <p:tgtEl>
                  <p:spTgt spid="27"/>
                </p:tgtEl>
              </p:cMediaNode>
            </p:audio>
          </p:childTnLst>
        </p:cTn>
      </p:par>
    </p:tnLst>
    <p:bldLst>
      <p:bldP spid="31" grpId="1"/>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4148" y="-1667373"/>
            <a:ext cx="614765" cy="614765"/>
          </a:xfrm>
          <a:prstGeom prst="rect">
            <a:avLst/>
          </a:prstGeom>
        </p:spPr>
      </p:pic>
      <p:sp>
        <p:nvSpPr>
          <p:cNvPr id="31" name="18"/>
          <p:cNvSpPr>
            <a:spLocks noChangeArrowheads="1"/>
          </p:cNvSpPr>
          <p:nvPr>
            <p:custDataLst>
              <p:tags r:id="rId4"/>
            </p:custDataLst>
          </p:nvPr>
        </p:nvSpPr>
        <p:spPr bwMode="auto">
          <a:xfrm>
            <a:off x="2328164" y="389377"/>
            <a:ext cx="77244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dirty="0" smtClean="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ÔN BÀI CŨ </a:t>
            </a:r>
            <a:endParaRPr lang="en-US" altLang="zh-CN" sz="48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endParaRPr>
          </a:p>
        </p:txBody>
      </p:sp>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68163">
            <a:off x="11149384" y="732620"/>
            <a:ext cx="866234" cy="711548"/>
          </a:xfrm>
          <a:prstGeom prst="rect">
            <a:avLst/>
          </a:prstGeom>
        </p:spPr>
      </p:pic>
      <p:sp>
        <p:nvSpPr>
          <p:cNvPr id="15" name="18"/>
          <p:cNvSpPr>
            <a:spLocks noChangeArrowheads="1"/>
          </p:cNvSpPr>
          <p:nvPr>
            <p:custDataLst>
              <p:tags r:id="rId5"/>
            </p:custDataLst>
          </p:nvPr>
        </p:nvSpPr>
        <p:spPr bwMode="auto">
          <a:xfrm>
            <a:off x="2284622" y="400183"/>
            <a:ext cx="77244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dirty="0" smtClean="0">
                <a:solidFill>
                  <a:srgbClr val="FFC000"/>
                </a:solidFill>
                <a:latin typeface="UTM Arruba KT" panose="02040603050506020204" pitchFamily="18" charset="0"/>
                <a:ea typeface="华康海报体W12(P)" panose="040B0C00000000000000" pitchFamily="82" charset="-122"/>
                <a:cs typeface="宋体" pitchFamily="2" charset="-122"/>
              </a:rPr>
              <a:t>ÔN BÀI CŨ </a:t>
            </a:r>
            <a:endParaRPr lang="en-US" altLang="zh-CN" sz="4800" dirty="0">
              <a:solidFill>
                <a:srgbClr val="FFC000"/>
              </a:solidFill>
              <a:latin typeface="UTM Arruba KT" panose="02040603050506020204" pitchFamily="18" charset="0"/>
              <a:ea typeface="华康海报体W12(P)" panose="040B0C00000000000000" pitchFamily="82" charset="-122"/>
              <a:cs typeface="宋体" pitchFamily="2" charset="-122"/>
            </a:endParaRPr>
          </a:p>
        </p:txBody>
      </p:sp>
      <p:sp>
        <p:nvSpPr>
          <p:cNvPr id="2" name="TextBox 1"/>
          <p:cNvSpPr txBox="1"/>
          <p:nvPr/>
        </p:nvSpPr>
        <p:spPr>
          <a:xfrm>
            <a:off x="899886" y="1335569"/>
            <a:ext cx="10755085" cy="5909310"/>
          </a:xfrm>
          <a:prstGeom prst="rect">
            <a:avLst/>
          </a:prstGeom>
          <a:noFill/>
        </p:spPr>
        <p:txBody>
          <a:bodyPr wrap="square" rtlCol="0">
            <a:spAutoFit/>
          </a:bodyPr>
          <a:lstStyle/>
          <a:p>
            <a:r>
              <a:rPr lang="en-US" sz="5400" b="1" dirty="0" err="1" smtClean="0">
                <a:solidFill>
                  <a:srgbClr val="002060"/>
                </a:solidFill>
              </a:rPr>
              <a:t>Đọc</a:t>
            </a:r>
            <a:r>
              <a:rPr lang="en-US" sz="5400" b="1" dirty="0" smtClean="0">
                <a:solidFill>
                  <a:srgbClr val="002060"/>
                </a:solidFill>
              </a:rPr>
              <a:t> </a:t>
            </a:r>
            <a:r>
              <a:rPr lang="en-US" sz="5400" b="1" dirty="0" err="1" smtClean="0">
                <a:solidFill>
                  <a:srgbClr val="002060"/>
                </a:solidFill>
              </a:rPr>
              <a:t>bài</a:t>
            </a:r>
            <a:r>
              <a:rPr lang="en-US" sz="5400" b="1" dirty="0" smtClean="0">
                <a:solidFill>
                  <a:srgbClr val="002060"/>
                </a:solidFill>
              </a:rPr>
              <a:t> “Tre </a:t>
            </a:r>
            <a:r>
              <a:rPr lang="en-US" sz="5400" b="1" dirty="0" err="1" smtClean="0">
                <a:solidFill>
                  <a:srgbClr val="002060"/>
                </a:solidFill>
              </a:rPr>
              <a:t>Việt</a:t>
            </a:r>
            <a:r>
              <a:rPr lang="en-US" sz="5400" b="1" dirty="0" smtClean="0">
                <a:solidFill>
                  <a:srgbClr val="002060"/>
                </a:solidFill>
              </a:rPr>
              <a:t> Nam” </a:t>
            </a:r>
            <a:r>
              <a:rPr lang="en-US" sz="5400" b="1" dirty="0" err="1" smtClean="0">
                <a:solidFill>
                  <a:srgbClr val="002060"/>
                </a:solidFill>
              </a:rPr>
              <a:t>và</a:t>
            </a:r>
            <a:r>
              <a:rPr lang="en-US" sz="5400" b="1" dirty="0" smtClean="0">
                <a:solidFill>
                  <a:srgbClr val="002060"/>
                </a:solidFill>
              </a:rPr>
              <a:t> </a:t>
            </a:r>
            <a:r>
              <a:rPr lang="en-US" sz="5400" b="1" dirty="0" err="1" smtClean="0">
                <a:solidFill>
                  <a:srgbClr val="002060"/>
                </a:solidFill>
              </a:rPr>
              <a:t>cho</a:t>
            </a:r>
            <a:r>
              <a:rPr lang="en-US" sz="5400" b="1" dirty="0" smtClean="0">
                <a:solidFill>
                  <a:srgbClr val="002060"/>
                </a:solidFill>
              </a:rPr>
              <a:t> </a:t>
            </a:r>
            <a:r>
              <a:rPr lang="en-US" sz="5400" b="1" dirty="0" err="1" smtClean="0">
                <a:solidFill>
                  <a:srgbClr val="002060"/>
                </a:solidFill>
              </a:rPr>
              <a:t>biết</a:t>
            </a:r>
            <a:r>
              <a:rPr lang="en-US" sz="5400" b="1" dirty="0" smtClean="0">
                <a:solidFill>
                  <a:srgbClr val="002060"/>
                </a:solidFill>
              </a:rPr>
              <a:t>:</a:t>
            </a:r>
          </a:p>
          <a:p>
            <a:r>
              <a:rPr lang="en-US" sz="5400" b="1" dirty="0" smtClean="0">
                <a:solidFill>
                  <a:srgbClr val="002060"/>
                </a:solidFill>
              </a:rPr>
              <a:t>1. </a:t>
            </a:r>
            <a:r>
              <a:rPr lang="en-US" sz="5400" b="1" dirty="0" err="1" smtClean="0">
                <a:solidFill>
                  <a:srgbClr val="002060"/>
                </a:solidFill>
              </a:rPr>
              <a:t>Bài</a:t>
            </a:r>
            <a:r>
              <a:rPr lang="en-US" sz="5400" b="1" dirty="0" smtClean="0">
                <a:solidFill>
                  <a:srgbClr val="002060"/>
                </a:solidFill>
              </a:rPr>
              <a:t> </a:t>
            </a:r>
            <a:r>
              <a:rPr lang="en-US" sz="5400" b="1" dirty="0" err="1" smtClean="0">
                <a:solidFill>
                  <a:srgbClr val="002060"/>
                </a:solidFill>
              </a:rPr>
              <a:t>thơ</a:t>
            </a:r>
            <a:r>
              <a:rPr lang="en-US" sz="5400" b="1" dirty="0" smtClean="0">
                <a:solidFill>
                  <a:srgbClr val="002060"/>
                </a:solidFill>
              </a:rPr>
              <a:t> ca </a:t>
            </a:r>
            <a:r>
              <a:rPr lang="en-US" sz="5400" b="1" dirty="0" err="1" smtClean="0">
                <a:solidFill>
                  <a:srgbClr val="002060"/>
                </a:solidFill>
              </a:rPr>
              <a:t>ngợi</a:t>
            </a:r>
            <a:r>
              <a:rPr lang="en-US" sz="5400" b="1" dirty="0" smtClean="0">
                <a:solidFill>
                  <a:srgbClr val="002060"/>
                </a:solidFill>
              </a:rPr>
              <a:t> </a:t>
            </a:r>
            <a:r>
              <a:rPr lang="en-US" sz="5400" b="1" dirty="0" err="1" smtClean="0">
                <a:solidFill>
                  <a:srgbClr val="002060"/>
                </a:solidFill>
              </a:rPr>
              <a:t>những</a:t>
            </a:r>
            <a:r>
              <a:rPr lang="en-US" sz="5400" b="1" dirty="0" smtClean="0">
                <a:solidFill>
                  <a:srgbClr val="002060"/>
                </a:solidFill>
              </a:rPr>
              <a:t> </a:t>
            </a:r>
            <a:r>
              <a:rPr lang="en-US" sz="5400" b="1" dirty="0" err="1" smtClean="0">
                <a:solidFill>
                  <a:srgbClr val="002060"/>
                </a:solidFill>
              </a:rPr>
              <a:t>phẩm</a:t>
            </a:r>
            <a:r>
              <a:rPr lang="en-US" sz="5400" b="1" dirty="0" smtClean="0">
                <a:solidFill>
                  <a:srgbClr val="002060"/>
                </a:solidFill>
              </a:rPr>
              <a:t> </a:t>
            </a:r>
            <a:r>
              <a:rPr lang="en-US" sz="5400" b="1" dirty="0" err="1" smtClean="0">
                <a:solidFill>
                  <a:srgbClr val="002060"/>
                </a:solidFill>
              </a:rPr>
              <a:t>chất</a:t>
            </a:r>
            <a:r>
              <a:rPr lang="en-US" sz="5400" b="1" dirty="0" smtClean="0">
                <a:solidFill>
                  <a:srgbClr val="002060"/>
                </a:solidFill>
              </a:rPr>
              <a:t> </a:t>
            </a:r>
            <a:r>
              <a:rPr lang="en-US" sz="5400" b="1" dirty="0" err="1" smtClean="0">
                <a:solidFill>
                  <a:srgbClr val="002060"/>
                </a:solidFill>
              </a:rPr>
              <a:t>gì</a:t>
            </a:r>
            <a:r>
              <a:rPr lang="en-US" sz="5400" b="1" dirty="0" smtClean="0">
                <a:solidFill>
                  <a:srgbClr val="002060"/>
                </a:solidFill>
              </a:rPr>
              <a:t> </a:t>
            </a:r>
            <a:r>
              <a:rPr lang="en-US" sz="5400" b="1" dirty="0" err="1" smtClean="0">
                <a:solidFill>
                  <a:srgbClr val="002060"/>
                </a:solidFill>
              </a:rPr>
              <a:t>của</a:t>
            </a:r>
            <a:r>
              <a:rPr lang="en-US" sz="5400" b="1" dirty="0" smtClean="0">
                <a:solidFill>
                  <a:srgbClr val="002060"/>
                </a:solidFill>
              </a:rPr>
              <a:t> </a:t>
            </a:r>
            <a:r>
              <a:rPr lang="en-US" sz="5400" b="1" dirty="0" err="1" smtClean="0">
                <a:solidFill>
                  <a:srgbClr val="002060"/>
                </a:solidFill>
              </a:rPr>
              <a:t>cây</a:t>
            </a:r>
            <a:r>
              <a:rPr lang="en-US" sz="5400" b="1" dirty="0" smtClean="0">
                <a:solidFill>
                  <a:srgbClr val="002060"/>
                </a:solidFill>
              </a:rPr>
              <a:t> </a:t>
            </a:r>
            <a:r>
              <a:rPr lang="en-US" sz="5400" b="1" dirty="0" err="1" smtClean="0">
                <a:solidFill>
                  <a:srgbClr val="002060"/>
                </a:solidFill>
              </a:rPr>
              <a:t>tre</a:t>
            </a:r>
            <a:r>
              <a:rPr lang="en-US" sz="5400" b="1" dirty="0" smtClean="0">
                <a:solidFill>
                  <a:srgbClr val="002060"/>
                </a:solidFill>
              </a:rPr>
              <a:t> </a:t>
            </a:r>
            <a:r>
              <a:rPr lang="en-US" sz="5400" b="1" dirty="0" err="1" smtClean="0">
                <a:solidFill>
                  <a:srgbClr val="002060"/>
                </a:solidFill>
              </a:rPr>
              <a:t>Việt</a:t>
            </a:r>
            <a:r>
              <a:rPr lang="en-US" sz="5400" b="1" dirty="0" smtClean="0">
                <a:solidFill>
                  <a:srgbClr val="002060"/>
                </a:solidFill>
              </a:rPr>
              <a:t> Nam?</a:t>
            </a:r>
          </a:p>
          <a:p>
            <a:r>
              <a:rPr lang="en-US" sz="5400" b="1" dirty="0" smtClean="0">
                <a:solidFill>
                  <a:srgbClr val="002060"/>
                </a:solidFill>
              </a:rPr>
              <a:t>2. </a:t>
            </a:r>
            <a:r>
              <a:rPr lang="en-US" sz="5400" b="1" dirty="0" err="1" smtClean="0">
                <a:solidFill>
                  <a:srgbClr val="002060"/>
                </a:solidFill>
              </a:rPr>
              <a:t>Thông</a:t>
            </a:r>
            <a:r>
              <a:rPr lang="en-US" sz="5400" b="1" dirty="0" smtClean="0">
                <a:solidFill>
                  <a:srgbClr val="002060"/>
                </a:solidFill>
              </a:rPr>
              <a:t> qua </a:t>
            </a:r>
            <a:r>
              <a:rPr lang="en-US" sz="5400" b="1" dirty="0" err="1" smtClean="0">
                <a:solidFill>
                  <a:srgbClr val="002060"/>
                </a:solidFill>
              </a:rPr>
              <a:t>việc</a:t>
            </a:r>
            <a:r>
              <a:rPr lang="en-US" sz="5400" b="1" dirty="0" smtClean="0">
                <a:solidFill>
                  <a:srgbClr val="002060"/>
                </a:solidFill>
              </a:rPr>
              <a:t> ca </a:t>
            </a:r>
            <a:r>
              <a:rPr lang="en-US" sz="5400" b="1" dirty="0" err="1" smtClean="0">
                <a:solidFill>
                  <a:srgbClr val="002060"/>
                </a:solidFill>
              </a:rPr>
              <a:t>ngợi</a:t>
            </a:r>
            <a:r>
              <a:rPr lang="en-US" sz="5400" b="1" dirty="0" smtClean="0">
                <a:solidFill>
                  <a:srgbClr val="002060"/>
                </a:solidFill>
              </a:rPr>
              <a:t> </a:t>
            </a:r>
            <a:r>
              <a:rPr lang="en-US" sz="5400" b="1" dirty="0" err="1" smtClean="0">
                <a:solidFill>
                  <a:srgbClr val="002060"/>
                </a:solidFill>
              </a:rPr>
              <a:t>phẩm</a:t>
            </a:r>
            <a:r>
              <a:rPr lang="en-US" sz="5400" b="1" dirty="0" smtClean="0">
                <a:solidFill>
                  <a:srgbClr val="002060"/>
                </a:solidFill>
              </a:rPr>
              <a:t> </a:t>
            </a:r>
            <a:r>
              <a:rPr lang="en-US" sz="5400" b="1" dirty="0" err="1" smtClean="0">
                <a:solidFill>
                  <a:srgbClr val="002060"/>
                </a:solidFill>
              </a:rPr>
              <a:t>chất</a:t>
            </a:r>
            <a:r>
              <a:rPr lang="en-US" sz="5400" b="1" dirty="0" smtClean="0">
                <a:solidFill>
                  <a:srgbClr val="002060"/>
                </a:solidFill>
              </a:rPr>
              <a:t> </a:t>
            </a:r>
            <a:r>
              <a:rPr lang="en-US" sz="5400" b="1" dirty="0" err="1" smtClean="0">
                <a:solidFill>
                  <a:srgbClr val="002060"/>
                </a:solidFill>
              </a:rPr>
              <a:t>của</a:t>
            </a:r>
            <a:r>
              <a:rPr lang="en-US" sz="5400" b="1" dirty="0" smtClean="0">
                <a:solidFill>
                  <a:srgbClr val="002060"/>
                </a:solidFill>
              </a:rPr>
              <a:t> </a:t>
            </a:r>
            <a:r>
              <a:rPr lang="en-US" sz="5400" b="1" dirty="0" err="1" smtClean="0">
                <a:solidFill>
                  <a:srgbClr val="002060"/>
                </a:solidFill>
              </a:rPr>
              <a:t>cây</a:t>
            </a:r>
            <a:r>
              <a:rPr lang="en-US" sz="5400" b="1" dirty="0" smtClean="0">
                <a:solidFill>
                  <a:srgbClr val="002060"/>
                </a:solidFill>
              </a:rPr>
              <a:t> </a:t>
            </a:r>
            <a:r>
              <a:rPr lang="en-US" sz="5400" b="1" dirty="0" err="1" smtClean="0">
                <a:solidFill>
                  <a:srgbClr val="002060"/>
                </a:solidFill>
              </a:rPr>
              <a:t>tre</a:t>
            </a:r>
            <a:r>
              <a:rPr lang="en-US" sz="5400" b="1" dirty="0" smtClean="0">
                <a:solidFill>
                  <a:srgbClr val="002060"/>
                </a:solidFill>
              </a:rPr>
              <a:t>, </a:t>
            </a:r>
            <a:r>
              <a:rPr lang="en-US" sz="5400" b="1" dirty="0" err="1" smtClean="0">
                <a:solidFill>
                  <a:srgbClr val="002060"/>
                </a:solidFill>
              </a:rPr>
              <a:t>tác</a:t>
            </a:r>
            <a:r>
              <a:rPr lang="en-US" sz="5400" b="1" dirty="0" smtClean="0">
                <a:solidFill>
                  <a:srgbClr val="002060"/>
                </a:solidFill>
              </a:rPr>
              <a:t> </a:t>
            </a:r>
            <a:r>
              <a:rPr lang="en-US" sz="5400" b="1" dirty="0" err="1" smtClean="0">
                <a:solidFill>
                  <a:srgbClr val="002060"/>
                </a:solidFill>
              </a:rPr>
              <a:t>giả</a:t>
            </a:r>
            <a:r>
              <a:rPr lang="en-US" sz="5400" b="1" dirty="0" smtClean="0">
                <a:solidFill>
                  <a:srgbClr val="002060"/>
                </a:solidFill>
              </a:rPr>
              <a:t> </a:t>
            </a:r>
            <a:r>
              <a:rPr lang="en-US" sz="5400" b="1" dirty="0" err="1" smtClean="0">
                <a:solidFill>
                  <a:srgbClr val="002060"/>
                </a:solidFill>
              </a:rPr>
              <a:t>muốn</a:t>
            </a:r>
            <a:r>
              <a:rPr lang="en-US" sz="5400" b="1" dirty="0" smtClean="0">
                <a:solidFill>
                  <a:srgbClr val="002060"/>
                </a:solidFill>
              </a:rPr>
              <a:t> ca </a:t>
            </a:r>
            <a:r>
              <a:rPr lang="en-US" sz="5400" b="1" dirty="0" err="1" smtClean="0">
                <a:solidFill>
                  <a:srgbClr val="002060"/>
                </a:solidFill>
              </a:rPr>
              <a:t>ngợi</a:t>
            </a:r>
            <a:r>
              <a:rPr lang="en-US" sz="5400" b="1" dirty="0" smtClean="0">
                <a:solidFill>
                  <a:srgbClr val="002060"/>
                </a:solidFill>
              </a:rPr>
              <a:t> </a:t>
            </a:r>
            <a:r>
              <a:rPr lang="en-US" sz="5400" b="1" dirty="0" err="1" smtClean="0">
                <a:solidFill>
                  <a:srgbClr val="002060"/>
                </a:solidFill>
              </a:rPr>
              <a:t>ai</a:t>
            </a:r>
            <a:r>
              <a:rPr lang="en-US" sz="5400" b="1" dirty="0" smtClean="0">
                <a:solidFill>
                  <a:srgbClr val="002060"/>
                </a:solidFill>
              </a:rPr>
              <a:t>?</a:t>
            </a:r>
          </a:p>
          <a:p>
            <a:endParaRPr lang="en-US" sz="5400" b="1" dirty="0" smtClean="0">
              <a:solidFill>
                <a:srgbClr val="002060"/>
              </a:solidFill>
            </a:endParaRPr>
          </a:p>
          <a:p>
            <a:endParaRPr lang="en-US" sz="5400" b="1" dirty="0">
              <a:solidFill>
                <a:srgbClr val="002060"/>
              </a:solidFill>
            </a:endParaRPr>
          </a:p>
        </p:txBody>
      </p:sp>
    </p:spTree>
    <p:extLst>
      <p:ext uri="{BB962C8B-B14F-4D97-AF65-F5344CB8AC3E}">
        <p14:creationId xmlns:p14="http://schemas.microsoft.com/office/powerpoint/2010/main" val="28594742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style.rotation</p:attrName>
                                        </p:attrNameLst>
                                      </p:cBhvr>
                                      <p:tavLst>
                                        <p:tav tm="0">
                                          <p:val>
                                            <p:fltVal val="720"/>
                                          </p:val>
                                        </p:tav>
                                        <p:tav tm="100000">
                                          <p:val>
                                            <p:fltVal val="0"/>
                                          </p:val>
                                        </p:tav>
                                      </p:tavLst>
                                    </p:anim>
                                    <p:anim calcmode="lin" valueType="num">
                                      <p:cBhvr>
                                        <p:cTn id="9" dur="2000" fill="hold"/>
                                        <p:tgtEl>
                                          <p:spTgt spid="31"/>
                                        </p:tgtEl>
                                        <p:attrNameLst>
                                          <p:attrName>ppt_h</p:attrName>
                                        </p:attrNameLst>
                                      </p:cBhvr>
                                      <p:tavLst>
                                        <p:tav tm="0">
                                          <p:val>
                                            <p:fltVal val="0"/>
                                          </p:val>
                                        </p:tav>
                                        <p:tav tm="100000">
                                          <p:val>
                                            <p:strVal val="#ppt_h"/>
                                          </p:val>
                                        </p:tav>
                                      </p:tavLst>
                                    </p:anim>
                                    <p:anim calcmode="lin" valueType="num">
                                      <p:cBhvr>
                                        <p:cTn id="10" dur="2000" fill="hold"/>
                                        <p:tgtEl>
                                          <p:spTgt spid="3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style.rotation</p:attrName>
                                        </p:attrNameLst>
                                      </p:cBhvr>
                                      <p:tavLst>
                                        <p:tav tm="0">
                                          <p:val>
                                            <p:fltVal val="720"/>
                                          </p:val>
                                        </p:tav>
                                        <p:tav tm="100000">
                                          <p:val>
                                            <p:fltVal val="0"/>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0" fill="hold" display="0">
                  <p:stCondLst>
                    <p:cond delay="indefinite"/>
                  </p:stCondLst>
                  <p:endCondLst>
                    <p:cond evt="onStopAudio" delay="0">
                      <p:tgtEl>
                        <p:sldTgt/>
                      </p:tgtEl>
                    </p:cond>
                  </p:endCondLst>
                </p:cTn>
                <p:tgtEl>
                  <p:spTgt spid="27"/>
                </p:tgtEl>
              </p:cMediaNode>
            </p:audio>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381" y="1"/>
            <a:ext cx="9133415" cy="6859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6686</TotalTime>
  <Words>786</Words>
  <Application>Microsoft Office PowerPoint</Application>
  <PresentationFormat>Custom</PresentationFormat>
  <Paragraphs>153</Paragraphs>
  <Slides>31</Slides>
  <Notes>29</Notes>
  <HiddenSlides>0</HiddenSlides>
  <MMClips>3</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31</vt:i4>
      </vt:variant>
    </vt:vector>
  </HeadingPairs>
  <TitlesOfParts>
    <vt:vector size="54" baseType="lpstr">
      <vt:lpstr>等线</vt:lpstr>
      <vt:lpstr>UTM Showcard</vt:lpstr>
      <vt:lpstr>Impact</vt:lpstr>
      <vt:lpstr>华文新魏</vt:lpstr>
      <vt:lpstr>Signika</vt:lpstr>
      <vt:lpstr>Open Sans Extrabold</vt:lpstr>
      <vt:lpstr>宋体</vt:lpstr>
      <vt:lpstr>UTM Arruba KT</vt:lpstr>
      <vt:lpstr>Times New Roman</vt:lpstr>
      <vt:lpstr>Arial</vt:lpstr>
      <vt:lpstr>LiHei Pro</vt:lpstr>
      <vt:lpstr>等线 Light</vt:lpstr>
      <vt:lpstr>ITC Avant Garde Std Bk</vt:lpstr>
      <vt:lpstr>UTM Aptima</vt:lpstr>
      <vt:lpstr>Calibri</vt:lpstr>
      <vt:lpstr>华康海报体W12(P)</vt:lpstr>
      <vt:lpstr>UTM Aquarelle</vt:lpstr>
      <vt:lpstr>微软雅黑</vt:lpstr>
      <vt:lpstr>迷你简汉真广标</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Tuyet_Thanh</cp:lastModifiedBy>
  <cp:revision>3462</cp:revision>
  <dcterms:created xsi:type="dcterms:W3CDTF">2015-12-01T09:06:39Z</dcterms:created>
  <dcterms:modified xsi:type="dcterms:W3CDTF">2022-10-02T12:51:29Z</dcterms:modified>
</cp:coreProperties>
</file>