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70" r:id="rId2"/>
    <p:sldId id="262" r:id="rId3"/>
    <p:sldId id="256" r:id="rId4"/>
    <p:sldId id="263" r:id="rId5"/>
    <p:sldId id="265" r:id="rId6"/>
    <p:sldId id="260" r:id="rId7"/>
    <p:sldId id="271" r:id="rId8"/>
    <p:sldId id="266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Bodoni MT Black" panose="02070A03080606020203" pitchFamily="18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D"/>
    <a:srgbClr val="E6E6E6"/>
    <a:srgbClr val="FF6801"/>
    <a:srgbClr val="B50103"/>
    <a:srgbClr val="FFFFFF"/>
    <a:srgbClr val="F6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67745-3721-4E71-82AC-94043B205C5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94B0A-9BC7-46A8-A659-5EDE417AC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9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4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6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5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5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8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3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6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9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E54D-AC86-491E-BDF2-033AAF0797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5702-B996-4E0B-8309-E264A36F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512"/>
            <a:ext cx="12192000" cy="6858002"/>
            <a:chOff x="0" y="-2"/>
            <a:chExt cx="12192000" cy="68580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18857" b="21270"/>
            <a:stretch/>
          </p:blipFill>
          <p:spPr>
            <a:xfrm>
              <a:off x="0" y="0"/>
              <a:ext cx="6183086" cy="44994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4826"/>
            <a:stretch/>
          </p:blipFill>
          <p:spPr>
            <a:xfrm>
              <a:off x="4572000" y="3704770"/>
              <a:ext cx="7620000" cy="31532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7047" t="33905" r="18857" b="21270"/>
            <a:stretch/>
          </p:blipFill>
          <p:spPr>
            <a:xfrm>
              <a:off x="6183086" y="-2"/>
              <a:ext cx="6008914" cy="39333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7047" t="33905" r="18857" b="21270"/>
            <a:stretch/>
          </p:blipFill>
          <p:spPr>
            <a:xfrm>
              <a:off x="2" y="3214913"/>
              <a:ext cx="6008914" cy="3643087"/>
            </a:xfrm>
            <a:prstGeom prst="rect">
              <a:avLst/>
            </a:prstGeom>
          </p:spPr>
        </p:pic>
      </p:grpSp>
      <p:sp>
        <p:nvSpPr>
          <p:cNvPr id="31" name="Title 1"/>
          <p:cNvSpPr txBox="1">
            <a:spLocks/>
          </p:cNvSpPr>
          <p:nvPr/>
        </p:nvSpPr>
        <p:spPr>
          <a:xfrm>
            <a:off x="3542145" y="381001"/>
            <a:ext cx="4876800" cy="666751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219200" y="1498600"/>
            <a:ext cx="91440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5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013885" y="3837148"/>
            <a:ext cx="34655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823620" y="3807836"/>
            <a:ext cx="34385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18487" y="3136323"/>
            <a:ext cx="3528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Lớn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hơn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mét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vuông</a:t>
            </a:r>
            <a:endParaRPr lang="en-US" altLang="en-US" b="1" i="1" dirty="0">
              <a:latin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42781" y="3160137"/>
            <a:ext cx="3560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Nhỏ hơn mét vuông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447322" y="3579237"/>
            <a:ext cx="159530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vuông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" name="Picture 3" descr="Káº¿t quáº£ hÃ¬nh áº£nh cho square decameter to square 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277520"/>
            <a:ext cx="10875819" cy="232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8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5" grpId="0"/>
      <p:bldP spid="36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7127" y="1241596"/>
            <a:ext cx="9783713" cy="3931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err="1">
                <a:latin typeface="Cambria" panose="02040503050406030204" pitchFamily="18" charset="0"/>
              </a:rPr>
              <a:t>Thứ</a:t>
            </a:r>
            <a:r>
              <a:rPr lang="en-US" sz="4400">
                <a:latin typeface="Cambria" panose="02040503050406030204" pitchFamily="18" charset="0"/>
              </a:rPr>
              <a:t> </a:t>
            </a:r>
            <a:r>
              <a:rPr lang="en-US" sz="4400" smtClean="0">
                <a:latin typeface="Cambria" panose="02040503050406030204" pitchFamily="18" charset="0"/>
              </a:rPr>
              <a:t>sáu  ngày 8 </a:t>
            </a:r>
            <a:r>
              <a:rPr lang="en-US" sz="4400" err="1">
                <a:latin typeface="Cambria" panose="02040503050406030204" pitchFamily="18" charset="0"/>
              </a:rPr>
              <a:t>tháng</a:t>
            </a:r>
            <a:r>
              <a:rPr lang="en-US" sz="4400">
                <a:latin typeface="Cambria" panose="02040503050406030204" pitchFamily="18" charset="0"/>
              </a:rPr>
              <a:t> </a:t>
            </a:r>
            <a:r>
              <a:rPr lang="en-US" sz="4400" smtClean="0">
                <a:latin typeface="Cambria" panose="02040503050406030204" pitchFamily="18" charset="0"/>
              </a:rPr>
              <a:t>10 năm </a:t>
            </a:r>
            <a:r>
              <a:rPr lang="en-US" sz="4400" dirty="0">
                <a:latin typeface="Cambria" panose="02040503050406030204" pitchFamily="18" charset="0"/>
              </a:rPr>
              <a:t>2021</a:t>
            </a:r>
          </a:p>
          <a:p>
            <a:pPr algn="ctr"/>
            <a:r>
              <a:rPr lang="en-US" sz="6000" b="1" dirty="0" err="1">
                <a:solidFill>
                  <a:srgbClr val="FF6801"/>
                </a:solidFill>
                <a:latin typeface="Cambria" panose="02040503050406030204" pitchFamily="18" charset="0"/>
              </a:rPr>
              <a:t>Toán</a:t>
            </a:r>
            <a:endParaRPr lang="en-US" sz="6000" b="1" dirty="0">
              <a:solidFill>
                <a:srgbClr val="FF680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6000" b="1" err="1">
                <a:solidFill>
                  <a:srgbClr val="B50103"/>
                </a:solidFill>
                <a:latin typeface="Cambria" panose="02040503050406030204" pitchFamily="18" charset="0"/>
              </a:rPr>
              <a:t>Luyện</a:t>
            </a:r>
            <a:r>
              <a:rPr lang="en-US" sz="6000" b="1">
                <a:solidFill>
                  <a:srgbClr val="B50103"/>
                </a:solidFill>
                <a:latin typeface="Cambria" panose="02040503050406030204" pitchFamily="18" charset="0"/>
              </a:rPr>
              <a:t> </a:t>
            </a:r>
            <a:r>
              <a:rPr lang="en-US" sz="6000" b="1" smtClean="0">
                <a:solidFill>
                  <a:srgbClr val="B50103"/>
                </a:solidFill>
                <a:latin typeface="Cambria" panose="02040503050406030204" pitchFamily="18" charset="0"/>
              </a:rPr>
              <a:t>tập chung</a:t>
            </a:r>
          </a:p>
          <a:p>
            <a:pPr algn="ctr"/>
            <a:r>
              <a:rPr lang="en-US" sz="6000" b="1" smtClean="0">
                <a:solidFill>
                  <a:srgbClr val="B50103"/>
                </a:solidFill>
                <a:latin typeface="Cambria" panose="02040503050406030204" pitchFamily="18" charset="0"/>
              </a:rPr>
              <a:t>(Trang 31-32)</a:t>
            </a:r>
            <a:endParaRPr lang="en-US" sz="6000" b="1" dirty="0">
              <a:solidFill>
                <a:srgbClr val="B50103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4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158421"/>
            <a:ext cx="11494467" cy="7166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Bài</a:t>
            </a: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1 (</a:t>
            </a:r>
            <a:r>
              <a:rPr lang="en-US" sz="2800" b="1" i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tr </a:t>
            </a:r>
            <a:r>
              <a:rPr lang="en-US" sz="2800" b="1" i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31): Viết các phân số sau theo thứ tự từ bé đến lớn:</a:t>
            </a:r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4268" y="875064"/>
            <a:ext cx="4651239" cy="832255"/>
            <a:chOff x="444268" y="875064"/>
            <a:chExt cx="4651239" cy="832255"/>
          </a:xfrm>
        </p:grpSpPr>
        <p:sp>
          <p:nvSpPr>
            <p:cNvPr id="24" name="Rounded Rectangle 23"/>
            <p:cNvSpPr/>
            <p:nvPr/>
          </p:nvSpPr>
          <p:spPr>
            <a:xfrm>
              <a:off x="444268" y="875064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a)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986565" y="897867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565" y="897867"/>
                  <a:ext cx="1136073" cy="8094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062416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416" y="875066"/>
                  <a:ext cx="1136073" cy="8094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959434" y="886464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434" y="886464"/>
                  <a:ext cx="1136073" cy="8094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ounded Rectangle 27"/>
            <p:cNvSpPr/>
            <p:nvPr/>
          </p:nvSpPr>
          <p:spPr>
            <a:xfrm>
              <a:off x="1805898" y="908655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92198" y="95364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918151" y="944433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74601" y="863663"/>
            <a:ext cx="4487313" cy="829432"/>
            <a:chOff x="718314" y="875066"/>
            <a:chExt cx="4487313" cy="829432"/>
          </a:xfrm>
        </p:grpSpPr>
        <p:sp>
          <p:nvSpPr>
            <p:cNvPr id="35" name="Rounded Rectangle 34"/>
            <p:cNvSpPr/>
            <p:nvPr/>
          </p:nvSpPr>
          <p:spPr>
            <a:xfrm>
              <a:off x="718314" y="927171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b</a:t>
              </a:r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)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986565" y="897867"/>
                  <a:ext cx="1136073" cy="8066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565" y="897867"/>
                  <a:ext cx="1136073" cy="8066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062416" y="875066"/>
                  <a:ext cx="1136073" cy="8182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416" y="875066"/>
                  <a:ext cx="1136073" cy="8182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069554" y="886672"/>
                  <a:ext cx="1136073" cy="8066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554" y="886672"/>
                  <a:ext cx="1136073" cy="8066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ounded Rectangle 45"/>
            <p:cNvSpPr/>
            <p:nvPr/>
          </p:nvSpPr>
          <p:spPr>
            <a:xfrm>
              <a:off x="1807454" y="909270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873404" y="955673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959434" y="965051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0" y="2016228"/>
            <a:ext cx="2211639" cy="7166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a) Ta có</a:t>
            </a:r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77770" y="2015067"/>
            <a:ext cx="4489716" cy="832255"/>
            <a:chOff x="919205" y="875064"/>
            <a:chExt cx="4489716" cy="832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986565" y="897867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565" y="897867"/>
                  <a:ext cx="1136073" cy="8094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062416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416" y="875066"/>
                  <a:ext cx="1136073" cy="8094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272848" y="875064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848" y="875064"/>
                  <a:ext cx="1136073" cy="8094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ounded Rectangle 56"/>
            <p:cNvSpPr/>
            <p:nvPr/>
          </p:nvSpPr>
          <p:spPr>
            <a:xfrm>
              <a:off x="1782431" y="92983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&lt;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82867" y="979273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&lt;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016534" y="92983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&lt;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-564" y="3005262"/>
            <a:ext cx="8211784" cy="7166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Vậy các số viết theo thứ tự từ bé đến lớn là:</a:t>
            </a:r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841881" y="2889652"/>
            <a:ext cx="4489716" cy="832255"/>
            <a:chOff x="919205" y="875064"/>
            <a:chExt cx="4489716" cy="832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986565" y="897867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565" y="897867"/>
                  <a:ext cx="1136073" cy="80945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3062416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416" y="875066"/>
                  <a:ext cx="1136073" cy="80945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272848" y="875064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35</m:t>
                            </m:r>
                          </m:den>
                        </m:f>
                      </m:oMath>
                    </m:oMathPara>
                  </a14:m>
                  <a:endParaRPr lang="en-US" sz="2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848" y="875064"/>
                  <a:ext cx="1136073" cy="80945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/>
            <p:cNvSpPr/>
            <p:nvPr/>
          </p:nvSpPr>
          <p:spPr>
            <a:xfrm>
              <a:off x="1782431" y="92983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882867" y="979273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016534" y="92983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Rounded Rectangle 68"/>
          <p:cNvSpPr/>
          <p:nvPr/>
        </p:nvSpPr>
        <p:spPr>
          <a:xfrm>
            <a:off x="129357" y="3902648"/>
            <a:ext cx="2211639" cy="7166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</a:t>
            </a:r>
            <a:r>
              <a:rPr lang="en-US" sz="2800" b="1" i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 Ta có</a:t>
            </a:r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967204" y="3942703"/>
            <a:ext cx="5043196" cy="1508849"/>
            <a:chOff x="919205" y="875066"/>
            <a:chExt cx="3279284" cy="15088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919205" y="875066"/>
                  <a:ext cx="869757" cy="14891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smtClean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en-US" sz="4000"/>
                </a:p>
                <a:p>
                  <a:r>
                    <a:rPr lang="en-US" sz="4000" smtClean="0"/>
                    <a:t> </a:t>
                  </a:r>
                  <a:endParaRPr lang="en-US" sz="400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869757" cy="1489126"/>
                </a:xfrm>
                <a:prstGeom prst="rect">
                  <a:avLst/>
                </a:prstGeom>
                <a:blipFill>
                  <a:blip r:embed="rId18"/>
                  <a:stretch>
                    <a:fillRect l="-457" t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986565" y="897867"/>
                  <a:ext cx="795061" cy="14860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000" smtClean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en-US" sz="4000"/>
                </a:p>
                <a:p>
                  <a:endParaRPr lang="en-US" sz="400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565" y="897867"/>
                  <a:ext cx="795061" cy="1486048"/>
                </a:xfrm>
                <a:prstGeom prst="rect">
                  <a:avLst/>
                </a:prstGeom>
                <a:blipFill>
                  <a:blip r:embed="rId19"/>
                  <a:stretch>
                    <a:fillRect l="-7960" t="-16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062416" y="875066"/>
                  <a:ext cx="1136073" cy="14986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4000" smtClean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en-US" sz="4000"/>
                </a:p>
                <a:p>
                  <a:endParaRPr lang="en-US" sz="400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416" y="875066"/>
                  <a:ext cx="1136073" cy="1498680"/>
                </a:xfrm>
                <a:prstGeom prst="rect">
                  <a:avLst/>
                </a:prstGeom>
                <a:blipFill>
                  <a:blip r:embed="rId20"/>
                  <a:stretch>
                    <a:fillRect l="-5226" t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ounded Rectangle 75"/>
            <p:cNvSpPr/>
            <p:nvPr/>
          </p:nvSpPr>
          <p:spPr>
            <a:xfrm>
              <a:off x="1735656" y="902984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2756909" y="92665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6472050" y="3994296"/>
            <a:ext cx="2211639" cy="7166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vì</a:t>
            </a:r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151283" y="3940682"/>
            <a:ext cx="4489716" cy="829434"/>
            <a:chOff x="919205" y="875064"/>
            <a:chExt cx="4489716" cy="829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1986565" y="897867"/>
                  <a:ext cx="1136073" cy="8066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565" y="897867"/>
                  <a:ext cx="1136073" cy="80663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062416" y="875066"/>
                  <a:ext cx="1136073" cy="8066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416" y="875066"/>
                  <a:ext cx="1136073" cy="8066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272848" y="875064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848" y="875064"/>
                  <a:ext cx="1136073" cy="80945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Rounded Rectangle 84"/>
            <p:cNvSpPr/>
            <p:nvPr/>
          </p:nvSpPr>
          <p:spPr>
            <a:xfrm>
              <a:off x="1782431" y="92983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&lt;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2882867" y="979273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&lt;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016534" y="92983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&lt;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221375" y="5250119"/>
            <a:ext cx="2211639" cy="7166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nên</a:t>
            </a:r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946132" y="5180044"/>
            <a:ext cx="4489716" cy="843821"/>
            <a:chOff x="919205" y="875064"/>
            <a:chExt cx="4489716" cy="843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986565" y="897867"/>
                  <a:ext cx="1136073" cy="8066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565" y="897867"/>
                  <a:ext cx="1136073" cy="80663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062416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416" y="875066"/>
                  <a:ext cx="1136073" cy="80945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272848" y="875064"/>
                  <a:ext cx="1136073" cy="8438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848" y="875064"/>
                  <a:ext cx="1136073" cy="843821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Rounded Rectangle 93"/>
            <p:cNvSpPr/>
            <p:nvPr/>
          </p:nvSpPr>
          <p:spPr>
            <a:xfrm>
              <a:off x="1782431" y="92983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&lt;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2882867" y="979273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&lt;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016534" y="92983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&lt;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97" name="Rounded Rectangle 96"/>
          <p:cNvSpPr/>
          <p:nvPr/>
        </p:nvSpPr>
        <p:spPr>
          <a:xfrm>
            <a:off x="157484" y="6145403"/>
            <a:ext cx="8211784" cy="7166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Vậy các số viết theo thứ tự từ bé đến lớn là:</a:t>
            </a:r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184216" y="5882865"/>
            <a:ext cx="4489716" cy="843821"/>
            <a:chOff x="919205" y="875064"/>
            <a:chExt cx="4489716" cy="843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2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986565" y="897867"/>
                  <a:ext cx="1136073" cy="8066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565" y="897867"/>
                  <a:ext cx="1136073" cy="806631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3062416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416" y="875066"/>
                  <a:ext cx="1136073" cy="80945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4272848" y="875064"/>
                  <a:ext cx="1136073" cy="8438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848" y="875064"/>
                  <a:ext cx="1136073" cy="843821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Rounded Rectangle 102"/>
            <p:cNvSpPr/>
            <p:nvPr/>
          </p:nvSpPr>
          <p:spPr>
            <a:xfrm>
              <a:off x="1782431" y="92983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>
                  <a:solidFill>
                    <a:srgbClr val="FF0000"/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882867" y="979273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>
                  <a:solidFill>
                    <a:srgbClr val="FF0000"/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016534" y="929839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;</a:t>
              </a:r>
              <a:endParaRPr lang="en-US" sz="2800" b="1" i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8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  <p:bldP spid="69" grpId="0"/>
      <p:bldP spid="79" grpId="0"/>
      <p:bldP spid="88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9263" y="-58419"/>
            <a:ext cx="4759894" cy="7166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Bài</a:t>
            </a: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2 (</a:t>
            </a:r>
            <a:r>
              <a:rPr lang="en-US" sz="30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tr</a:t>
            </a: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31):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30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4268" y="829871"/>
            <a:ext cx="3080829" cy="854647"/>
            <a:chOff x="444268" y="829871"/>
            <a:chExt cx="3080829" cy="854647"/>
          </a:xfrm>
        </p:grpSpPr>
        <p:sp>
          <p:nvSpPr>
            <p:cNvPr id="21" name="Rounded Rectangle 20"/>
            <p:cNvSpPr/>
            <p:nvPr/>
          </p:nvSpPr>
          <p:spPr>
            <a:xfrm>
              <a:off x="444268" y="875064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a)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86696" y="860842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696" y="860842"/>
                  <a:ext cx="1136073" cy="8094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389024" y="829871"/>
                  <a:ext cx="1136073" cy="8182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024" y="829871"/>
                  <a:ext cx="1136073" cy="8182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ounded Rectangle 26"/>
            <p:cNvSpPr/>
            <p:nvPr/>
          </p:nvSpPr>
          <p:spPr>
            <a:xfrm>
              <a:off x="1625928" y="908541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>
                  <a:latin typeface="Cambria" panose="02040503050406030204" pitchFamily="18" charset="0"/>
                </a:rPr>
                <a:t>+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64333" y="942224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>
                  <a:latin typeface="Cambria" panose="02040503050406030204" pitchFamily="18" charset="0"/>
                </a:rPr>
                <a:t>+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9642" y="2246031"/>
            <a:ext cx="3080829" cy="854647"/>
            <a:chOff x="444268" y="829871"/>
            <a:chExt cx="3080829" cy="854647"/>
          </a:xfrm>
        </p:grpSpPr>
        <p:sp>
          <p:nvSpPr>
            <p:cNvPr id="31" name="Rounded Rectangle 30"/>
            <p:cNvSpPr/>
            <p:nvPr/>
          </p:nvSpPr>
          <p:spPr>
            <a:xfrm>
              <a:off x="444268" y="875064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86696" y="860842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696" y="860842"/>
                  <a:ext cx="1136073" cy="8094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389024" y="829871"/>
                  <a:ext cx="1136073" cy="8182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024" y="829871"/>
                  <a:ext cx="1136073" cy="8182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ounded Rectangle 36"/>
            <p:cNvSpPr/>
            <p:nvPr/>
          </p:nvSpPr>
          <p:spPr>
            <a:xfrm>
              <a:off x="1625928" y="908541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-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328801" y="916840"/>
              <a:ext cx="628259" cy="716645"/>
            </a:xfrm>
            <a:prstGeom prst="roundRect">
              <a:avLst>
                <a:gd name="adj" fmla="val 41683"/>
              </a:avLst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-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1987" y="3802617"/>
            <a:ext cx="3080829" cy="854647"/>
            <a:chOff x="444268" y="829871"/>
            <a:chExt cx="3080829" cy="854647"/>
          </a:xfrm>
        </p:grpSpPr>
        <p:sp>
          <p:nvSpPr>
            <p:cNvPr id="42" name="Rounded Rectangle 41"/>
            <p:cNvSpPr/>
            <p:nvPr/>
          </p:nvSpPr>
          <p:spPr>
            <a:xfrm>
              <a:off x="444268" y="875064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c)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1136073" cy="8094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586696" y="860842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696" y="860842"/>
                  <a:ext cx="1136073" cy="8094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389024" y="829871"/>
                  <a:ext cx="1136073" cy="8182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024" y="829871"/>
                  <a:ext cx="1136073" cy="8182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ounded Rectangle 45"/>
            <p:cNvSpPr/>
            <p:nvPr/>
          </p:nvSpPr>
          <p:spPr>
            <a:xfrm>
              <a:off x="1625928" y="908541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>
                  <a:latin typeface="Cambria" panose="02040503050406030204" pitchFamily="18" charset="0"/>
                </a:rPr>
                <a:t>×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264333" y="942224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>
                  <a:latin typeface="Cambria" panose="02040503050406030204" pitchFamily="18" charset="0"/>
                </a:rPr>
                <a:t>×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5016" y="5390172"/>
            <a:ext cx="3080829" cy="863432"/>
            <a:chOff x="444268" y="829871"/>
            <a:chExt cx="3080829" cy="863432"/>
          </a:xfrm>
        </p:grpSpPr>
        <p:sp>
          <p:nvSpPr>
            <p:cNvPr id="54" name="Rounded Rectangle 53"/>
            <p:cNvSpPr/>
            <p:nvPr/>
          </p:nvSpPr>
          <p:spPr>
            <a:xfrm>
              <a:off x="444268" y="875064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i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d</a:t>
              </a:r>
              <a:r>
                <a:rPr lang="en-US" sz="2800" b="1" i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)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919205" y="875066"/>
                  <a:ext cx="1136073" cy="8182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205" y="875066"/>
                  <a:ext cx="1136073" cy="81823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586696" y="860842"/>
                  <a:ext cx="1136073" cy="8079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696" y="860842"/>
                  <a:ext cx="1136073" cy="80791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389024" y="829871"/>
                  <a:ext cx="1136073" cy="809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024" y="829871"/>
                  <a:ext cx="1136073" cy="8094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ounded Rectangle 61"/>
            <p:cNvSpPr/>
            <p:nvPr/>
          </p:nvSpPr>
          <p:spPr>
            <a:xfrm>
              <a:off x="1625928" y="908541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smtClean="0">
                  <a:latin typeface="Cambria" panose="02040503050406030204" pitchFamily="18" charset="0"/>
                </a:rPr>
                <a:t>: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264333" y="942224"/>
              <a:ext cx="628259" cy="7166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>
                  <a:latin typeface="Cambria" panose="02040503050406030204" pitchFamily="18" charset="0"/>
                </a:rPr>
                <a:t>×</a:t>
              </a:r>
              <a:endParaRPr lang="en-US" sz="28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B035797C-0684-CC4E-B910-C3D05B5F1181}"/>
                  </a:ext>
                </a:extLst>
              </p:cNvPr>
              <p:cNvSpPr/>
              <p:nvPr/>
            </p:nvSpPr>
            <p:spPr>
              <a:xfrm>
                <a:off x="3358500" y="637583"/>
                <a:ext cx="3342103" cy="1125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x-none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x-none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35797C-0684-CC4E-B910-C3D05B5F1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500" y="637583"/>
                <a:ext cx="3342103" cy="1125436"/>
              </a:xfrm>
              <a:prstGeom prst="rect">
                <a:avLst/>
              </a:prstGeom>
              <a:blipFill rotWithShape="0">
                <a:blip r:embed="rId14"/>
                <a:stretch>
                  <a:fillRect l="-6569" b="-10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B035797C-0684-CC4E-B910-C3D05B5F1181}"/>
                  </a:ext>
                </a:extLst>
              </p:cNvPr>
              <p:cNvSpPr/>
              <p:nvPr/>
            </p:nvSpPr>
            <p:spPr>
              <a:xfrm>
                <a:off x="3200201" y="2086828"/>
                <a:ext cx="3342103" cy="1114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x-none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x-none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x-none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35797C-0684-CC4E-B910-C3D05B5F1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201" y="2086828"/>
                <a:ext cx="3342103" cy="1114857"/>
              </a:xfrm>
              <a:prstGeom prst="rect">
                <a:avLst/>
              </a:prstGeom>
              <a:blipFill rotWithShape="0">
                <a:blip r:embed="rId15"/>
                <a:stretch>
                  <a:fillRect l="-6569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B035797C-0684-CC4E-B910-C3D05B5F1181}"/>
                  </a:ext>
                </a:extLst>
              </p:cNvPr>
              <p:cNvSpPr/>
              <p:nvPr/>
            </p:nvSpPr>
            <p:spPr>
              <a:xfrm>
                <a:off x="3264657" y="3640005"/>
                <a:ext cx="3342103" cy="115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𝟑𝟓</m:t>
                        </m:r>
                      </m:den>
                    </m:f>
                    <m:r>
                      <a:rPr lang="vi-VN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x-none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x-none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x-none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35797C-0684-CC4E-B910-C3D05B5F1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57" y="3640005"/>
                <a:ext cx="3342103" cy="1159485"/>
              </a:xfrm>
              <a:prstGeom prst="rect">
                <a:avLst/>
              </a:prstGeom>
              <a:blipFill rotWithShape="0">
                <a:blip r:embed="rId16"/>
                <a:stretch>
                  <a:fillRect l="-6569" b="-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B035797C-0684-CC4E-B910-C3D05B5F1181}"/>
                  </a:ext>
                </a:extLst>
              </p:cNvPr>
              <p:cNvSpPr/>
              <p:nvPr/>
            </p:nvSpPr>
            <p:spPr>
              <a:xfrm>
                <a:off x="3137086" y="5213944"/>
                <a:ext cx="3342103" cy="115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x-none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x-none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x-none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35797C-0684-CC4E-B910-C3D05B5F1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086" y="5213944"/>
                <a:ext cx="3342103" cy="1159485"/>
              </a:xfrm>
              <a:prstGeom prst="rect">
                <a:avLst/>
              </a:prstGeom>
              <a:blipFill rotWithShape="0">
                <a:blip r:embed="rId17"/>
                <a:stretch>
                  <a:fillRect l="-6569" b="-6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3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032727" y="681764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</a:rPr>
              <a:t>giải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40033" y="56674"/>
            <a:ext cx="9812209" cy="16142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3710" y="255287"/>
            <a:ext cx="963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một khu nghỉ mát là 5ha. Trong đó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 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là hồ nước. Hỏi diện tích hồ nước là bao nhiêu mét vuông?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99BBFA8-18FB-4BFA-BA3A-DBF8C447355E}"/>
              </a:ext>
            </a:extLst>
          </p:cNvPr>
          <p:cNvSpPr txBox="1"/>
          <p:nvPr/>
        </p:nvSpPr>
        <p:spPr>
          <a:xfrm>
            <a:off x="62585" y="470730"/>
            <a:ext cx="2153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Cambria" panose="02040503050406030204" pitchFamily="18" charset="0"/>
              </a:rPr>
              <a:t>Bài</a:t>
            </a:r>
            <a:r>
              <a:rPr lang="en-US" sz="2800" b="1" i="1" dirty="0">
                <a:latin typeface="Cambria" panose="02040503050406030204" pitchFamily="18" charset="0"/>
              </a:rPr>
              <a:t> 3 (</a:t>
            </a:r>
            <a:r>
              <a:rPr lang="en-US" sz="2800" b="1" i="1" err="1">
                <a:latin typeface="Cambria" panose="02040503050406030204" pitchFamily="18" charset="0"/>
              </a:rPr>
              <a:t>tr</a:t>
            </a:r>
            <a:r>
              <a:rPr lang="en-US" sz="2800" b="1" i="1">
                <a:latin typeface="Cambria" panose="02040503050406030204" pitchFamily="18" charset="0"/>
              </a:rPr>
              <a:t> </a:t>
            </a:r>
            <a:r>
              <a:rPr lang="en-US" sz="2800" b="1" i="1" smtClean="0">
                <a:latin typeface="Cambria" panose="02040503050406030204" pitchFamily="18" charset="0"/>
              </a:rPr>
              <a:t>32)</a:t>
            </a:r>
            <a:endParaRPr lang="en-US" sz="2800" b="1" i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301206" y="66004"/>
                <a:ext cx="1136073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206" y="66004"/>
                <a:ext cx="1136073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4137767" y="2948982"/>
            <a:ext cx="5597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ha = 50 000 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3546327" y="3671809"/>
            <a:ext cx="54864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=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15000 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4874346" y="2249827"/>
            <a:ext cx="2620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B035797C-0684-CC4E-B910-C3D05B5F1181}"/>
                  </a:ext>
                </a:extLst>
              </p:cNvPr>
              <p:cNvSpPr/>
              <p:nvPr/>
            </p:nvSpPr>
            <p:spPr>
              <a:xfrm>
                <a:off x="5567798" y="4192724"/>
                <a:ext cx="850298" cy="1114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x-none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x-none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35797C-0684-CC4E-B910-C3D05B5F1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798" y="4192724"/>
                <a:ext cx="850298" cy="11149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49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0033" y="-52367"/>
            <a:ext cx="9812209" cy="16142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3710" y="255287"/>
            <a:ext cx="963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nay tuổi bố gấp 4 lần tuổi con. Tính tuổi của mỗi người, biết bố hơn con 30 tuổi.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9BBFA8-18FB-4BFA-BA3A-DBF8C447355E}"/>
              </a:ext>
            </a:extLst>
          </p:cNvPr>
          <p:cNvSpPr txBox="1"/>
          <p:nvPr/>
        </p:nvSpPr>
        <p:spPr>
          <a:xfrm>
            <a:off x="62585" y="470730"/>
            <a:ext cx="2153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err="1">
                <a:latin typeface="Cambria" panose="02040503050406030204" pitchFamily="18" charset="0"/>
              </a:rPr>
              <a:t>Bài</a:t>
            </a:r>
            <a:r>
              <a:rPr lang="en-US" sz="2800" b="1" i="1">
                <a:latin typeface="Cambria" panose="02040503050406030204" pitchFamily="18" charset="0"/>
              </a:rPr>
              <a:t> </a:t>
            </a:r>
            <a:r>
              <a:rPr lang="en-US" sz="2800" b="1" i="1" smtClean="0">
                <a:latin typeface="Cambria" panose="02040503050406030204" pitchFamily="18" charset="0"/>
              </a:rPr>
              <a:t>4 </a:t>
            </a:r>
            <a:r>
              <a:rPr lang="en-US" sz="2800" b="1" i="1" dirty="0">
                <a:latin typeface="Cambria" panose="02040503050406030204" pitchFamily="18" charset="0"/>
              </a:rPr>
              <a:t>(</a:t>
            </a:r>
            <a:r>
              <a:rPr lang="en-US" sz="2800" b="1" i="1" err="1">
                <a:latin typeface="Cambria" panose="02040503050406030204" pitchFamily="18" charset="0"/>
              </a:rPr>
              <a:t>tr</a:t>
            </a:r>
            <a:r>
              <a:rPr lang="en-US" sz="2800" b="1" i="1">
                <a:latin typeface="Cambria" panose="02040503050406030204" pitchFamily="18" charset="0"/>
              </a:rPr>
              <a:t> </a:t>
            </a:r>
            <a:r>
              <a:rPr lang="en-US" sz="2800" b="1" i="1" smtClean="0">
                <a:latin typeface="Cambria" panose="02040503050406030204" pitchFamily="18" charset="0"/>
              </a:rPr>
              <a:t>32)</a:t>
            </a:r>
            <a:endParaRPr lang="en-US" sz="2800" b="1" i="1" dirty="0">
              <a:latin typeface="Cambria" panose="02040503050406030204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36330" y="2723091"/>
            <a:ext cx="4038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436330" y="2570691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474930" y="2570691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417530" y="2570691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426930" y="2570691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484330" y="2570691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436330" y="3332691"/>
            <a:ext cx="990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436330" y="3180291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426930" y="3180291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17"/>
          <p:cNvSpPr>
            <a:spLocks/>
          </p:cNvSpPr>
          <p:nvPr/>
        </p:nvSpPr>
        <p:spPr bwMode="auto">
          <a:xfrm rot="16200000">
            <a:off x="3798530" y="1580091"/>
            <a:ext cx="304800" cy="3048000"/>
          </a:xfrm>
          <a:prstGeom prst="lef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93730" y="3332691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30 tuổi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21930" y="241829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21930" y="302789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 rot="5400000">
            <a:off x="1779230" y="3218391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416133" y="3764117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 rot="16200000">
            <a:off x="3246080" y="303741"/>
            <a:ext cx="342900" cy="3962400"/>
          </a:xfrm>
          <a:prstGeom prst="rightBrace">
            <a:avLst>
              <a:gd name="adj1" fmla="val 962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3036530" y="1732491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21930" y="1580091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239491" y="3547004"/>
            <a:ext cx="7924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4 – 1 = 3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30 : 3 x 4 = 40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   40 – 30 = 10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Con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21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73" b="82155" l="1077" r="95538">
                        <a14:foregroundMark x1="19385" y1="28400" x2="30769" y2="20675"/>
                        <a14:foregroundMark x1="31538" y1="20348" x2="62154" y2="20348"/>
                        <a14:foregroundMark x1="62462" y1="20566" x2="84769" y2="46572"/>
                        <a14:foregroundMark x1="24308" y1="23830" x2="24615" y2="64853"/>
                        <a14:foregroundMark x1="25846" y1="66159" x2="87385" y2="457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837" y="4363453"/>
            <a:ext cx="2774783" cy="2855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664" y="4949261"/>
            <a:ext cx="2220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Bodoni MT Black" panose="02070A03080606020203" pitchFamily="18" charset="0"/>
              </a:rPr>
              <a:t>Góc</a:t>
            </a:r>
            <a:endParaRPr lang="en-US" sz="2800" b="1" dirty="0">
              <a:latin typeface="Bodoni MT Black" panose="02070A03080606020203" pitchFamily="18" charset="0"/>
            </a:endParaRPr>
          </a:p>
          <a:p>
            <a:pPr algn="ctr"/>
            <a:r>
              <a:rPr lang="en-US" sz="2800" b="1">
                <a:latin typeface="Bodoni MT Black" panose="02070A03080606020203" pitchFamily="18" charset="0"/>
              </a:rPr>
              <a:t>t</a:t>
            </a:r>
            <a:r>
              <a:rPr lang="en-US" sz="2800" b="1" smtClean="0">
                <a:latin typeface="Bodoni MT Black" panose="02070A03080606020203" pitchFamily="18" charset="0"/>
              </a:rPr>
              <a:t>ính nhanh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59404" y="-11679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kết quả đúng</a:t>
            </a: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7230657" y="2007621"/>
            <a:ext cx="1143000" cy="3048000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7306857" y="3607821"/>
            <a:ext cx="1295400" cy="1676400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7306857" y="1702821"/>
            <a:ext cx="1447800" cy="1981200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2430057" y="1017021"/>
            <a:ext cx="4800600" cy="1539875"/>
            <a:chOff x="240" y="768"/>
            <a:chExt cx="3024" cy="97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40" y="768"/>
              <a:ext cx="3024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AFEF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vi-VN" altLang="en-US" sz="2800" b="1">
                <a:solidFill>
                  <a:schemeClr val="hlink"/>
                </a:solidFill>
              </a:endParaRPr>
            </a:p>
          </p:txBody>
        </p:sp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768" y="864"/>
              <a:ext cx="1776" cy="874"/>
              <a:chOff x="288" y="1344"/>
              <a:chExt cx="1776" cy="874"/>
            </a:xfrm>
          </p:grpSpPr>
          <p:grpSp>
            <p:nvGrpSpPr>
              <p:cNvPr id="26" name="Group 9"/>
              <p:cNvGrpSpPr>
                <a:grpSpLocks/>
              </p:cNvGrpSpPr>
              <p:nvPr/>
            </p:nvGrpSpPr>
            <p:grpSpPr bwMode="auto">
              <a:xfrm>
                <a:off x="288" y="1344"/>
                <a:ext cx="384" cy="874"/>
                <a:chOff x="432" y="336"/>
                <a:chExt cx="384" cy="874"/>
              </a:xfrm>
            </p:grpSpPr>
            <p:sp>
              <p:nvSpPr>
                <p:cNvPr id="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3</a:t>
                  </a:r>
                </a:p>
              </p:txBody>
            </p:sp>
            <p:sp>
              <p:nvSpPr>
                <p:cNvPr id="35" name="Line 11"/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8</a:t>
                  </a:r>
                </a:p>
              </p:txBody>
            </p:sp>
          </p:grpSp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672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+</a:t>
                </a: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1</a:t>
                </a:r>
              </a:p>
            </p:txBody>
          </p:sp>
          <p:sp>
            <p:nvSpPr>
              <p:cNvPr id="29" name="Text Box 15"/>
              <p:cNvSpPr txBox="1">
                <a:spLocks noChangeArrowheads="1"/>
              </p:cNvSpPr>
              <p:nvPr/>
            </p:nvSpPr>
            <p:spPr bwMode="auto">
              <a:xfrm>
                <a:off x="1344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x</a:t>
                </a:r>
              </a:p>
            </p:txBody>
          </p:sp>
          <p:grpSp>
            <p:nvGrpSpPr>
              <p:cNvPr id="30" name="Group 16"/>
              <p:cNvGrpSpPr>
                <a:grpSpLocks/>
              </p:cNvGrpSpPr>
              <p:nvPr/>
            </p:nvGrpSpPr>
            <p:grpSpPr bwMode="auto">
              <a:xfrm>
                <a:off x="1680" y="1344"/>
                <a:ext cx="384" cy="874"/>
                <a:chOff x="432" y="336"/>
                <a:chExt cx="384" cy="874"/>
              </a:xfrm>
            </p:grpSpPr>
            <p:sp>
              <p:nvSpPr>
                <p:cNvPr id="3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2</a:t>
                  </a:r>
                </a:p>
              </p:txBody>
            </p:sp>
            <p:sp>
              <p:nvSpPr>
                <p:cNvPr id="32" name="Line 18"/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4</a:t>
                  </a:r>
                </a:p>
              </p:txBody>
            </p:sp>
          </p:grpSp>
        </p:grp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8373657" y="4734946"/>
            <a:ext cx="1981200" cy="1387475"/>
            <a:chOff x="3984" y="3110"/>
            <a:chExt cx="1248" cy="874"/>
          </a:xfrm>
        </p:grpSpPr>
        <p:sp>
          <p:nvSpPr>
            <p:cNvPr id="38" name="AutoShape 21"/>
            <p:cNvSpPr>
              <a:spLocks noChangeArrowheads="1"/>
            </p:cNvSpPr>
            <p:nvPr/>
          </p:nvSpPr>
          <p:spPr bwMode="auto">
            <a:xfrm>
              <a:off x="3984" y="3168"/>
              <a:ext cx="1248" cy="768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vi-VN" altLang="en-US" sz="2800">
                <a:solidFill>
                  <a:srgbClr val="FF0066"/>
                </a:solidFill>
              </a:endParaRPr>
            </a:p>
          </p:txBody>
        </p:sp>
        <p:grpSp>
          <p:nvGrpSpPr>
            <p:cNvPr id="39" name="Group 22"/>
            <p:cNvGrpSpPr>
              <a:grpSpLocks/>
            </p:cNvGrpSpPr>
            <p:nvPr/>
          </p:nvGrpSpPr>
          <p:grpSpPr bwMode="auto">
            <a:xfrm>
              <a:off x="4416" y="3110"/>
              <a:ext cx="384" cy="874"/>
              <a:chOff x="432" y="336"/>
              <a:chExt cx="384" cy="874"/>
            </a:xfrm>
          </p:grpSpPr>
          <p:sp>
            <p:nvSpPr>
              <p:cNvPr id="40" name="Text Box 23"/>
              <p:cNvSpPr txBox="1">
                <a:spLocks noChangeArrowheads="1"/>
              </p:cNvSpPr>
              <p:nvPr/>
            </p:nvSpPr>
            <p:spPr bwMode="auto">
              <a:xfrm>
                <a:off x="480" y="3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7</a:t>
                </a:r>
              </a:p>
            </p:txBody>
          </p:sp>
          <p:sp>
            <p:nvSpPr>
              <p:cNvPr id="41" name="Line 24"/>
              <p:cNvSpPr>
                <a:spLocks noChangeShapeType="1"/>
              </p:cNvSpPr>
              <p:nvPr/>
            </p:nvSpPr>
            <p:spPr bwMode="auto">
              <a:xfrm>
                <a:off x="432" y="76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25"/>
              <p:cNvSpPr txBox="1">
                <a:spLocks noChangeArrowheads="1"/>
              </p:cNvSpPr>
              <p:nvPr/>
            </p:nvSpPr>
            <p:spPr bwMode="auto">
              <a:xfrm>
                <a:off x="480" y="768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8</a:t>
                </a:r>
              </a:p>
            </p:txBody>
          </p:sp>
        </p:grpSp>
      </p:grpSp>
      <p:grpSp>
        <p:nvGrpSpPr>
          <p:cNvPr id="43" name="Group 26"/>
          <p:cNvGrpSpPr>
            <a:grpSpLocks/>
          </p:cNvGrpSpPr>
          <p:nvPr/>
        </p:nvGrpSpPr>
        <p:grpSpPr bwMode="auto">
          <a:xfrm>
            <a:off x="2430057" y="2845821"/>
            <a:ext cx="4800600" cy="1524000"/>
            <a:chOff x="240" y="1920"/>
            <a:chExt cx="3024" cy="960"/>
          </a:xfrm>
        </p:grpSpPr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240" y="1920"/>
              <a:ext cx="3024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BD7F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vi-VN" altLang="en-US" sz="2800" b="1">
                <a:solidFill>
                  <a:schemeClr val="hlink"/>
                </a:solidFill>
              </a:endParaRPr>
            </a:p>
          </p:txBody>
        </p:sp>
        <p:grpSp>
          <p:nvGrpSpPr>
            <p:cNvPr id="45" name="Group 28"/>
            <p:cNvGrpSpPr>
              <a:grpSpLocks/>
            </p:cNvGrpSpPr>
            <p:nvPr/>
          </p:nvGrpSpPr>
          <p:grpSpPr bwMode="auto">
            <a:xfrm>
              <a:off x="672" y="1920"/>
              <a:ext cx="1776" cy="874"/>
              <a:chOff x="288" y="1344"/>
              <a:chExt cx="1776" cy="874"/>
            </a:xfrm>
          </p:grpSpPr>
          <p:grpSp>
            <p:nvGrpSpPr>
              <p:cNvPr id="46" name="Group 29"/>
              <p:cNvGrpSpPr>
                <a:grpSpLocks/>
              </p:cNvGrpSpPr>
              <p:nvPr/>
            </p:nvGrpSpPr>
            <p:grpSpPr bwMode="auto">
              <a:xfrm>
                <a:off x="288" y="1344"/>
                <a:ext cx="384" cy="874"/>
                <a:chOff x="432" y="336"/>
                <a:chExt cx="384" cy="874"/>
              </a:xfrm>
            </p:grpSpPr>
            <p:sp>
              <p:nvSpPr>
                <p:cNvPr id="5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1</a:t>
                  </a:r>
                </a:p>
              </p:txBody>
            </p:sp>
            <p:sp>
              <p:nvSpPr>
                <p:cNvPr id="55" name="Line 31"/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2</a:t>
                  </a:r>
                </a:p>
              </p:txBody>
            </p:sp>
          </p:grpSp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672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x</a:t>
                </a:r>
              </a:p>
            </p:txBody>
          </p:sp>
          <p:sp>
            <p:nvSpPr>
              <p:cNvPr id="48" name="Text Box 34"/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2</a:t>
                </a: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/>
            </p:nvSpPr>
            <p:spPr bwMode="auto">
              <a:xfrm>
                <a:off x="1344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+</a:t>
                </a:r>
              </a:p>
            </p:txBody>
          </p:sp>
          <p:grpSp>
            <p:nvGrpSpPr>
              <p:cNvPr id="50" name="Group 36"/>
              <p:cNvGrpSpPr>
                <a:grpSpLocks/>
              </p:cNvGrpSpPr>
              <p:nvPr/>
            </p:nvGrpSpPr>
            <p:grpSpPr bwMode="auto">
              <a:xfrm>
                <a:off x="1680" y="1344"/>
                <a:ext cx="384" cy="874"/>
                <a:chOff x="432" y="336"/>
                <a:chExt cx="384" cy="874"/>
              </a:xfrm>
            </p:grpSpPr>
            <p:sp>
              <p:nvSpPr>
                <p:cNvPr id="5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1</a:t>
                  </a:r>
                </a:p>
              </p:txBody>
            </p:sp>
            <p:sp>
              <p:nvSpPr>
                <p:cNvPr id="52" name="Line 38"/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2</a:t>
                  </a:r>
                </a:p>
              </p:txBody>
            </p:sp>
          </p:grpSp>
        </p:grpSp>
      </p:grpSp>
      <p:grpSp>
        <p:nvGrpSpPr>
          <p:cNvPr id="57" name="Group 40"/>
          <p:cNvGrpSpPr>
            <a:grpSpLocks/>
          </p:cNvGrpSpPr>
          <p:nvPr/>
        </p:nvGrpSpPr>
        <p:grpSpPr bwMode="auto">
          <a:xfrm>
            <a:off x="8221257" y="331221"/>
            <a:ext cx="2514600" cy="1997075"/>
            <a:chOff x="3888" y="336"/>
            <a:chExt cx="1584" cy="1258"/>
          </a:xfrm>
        </p:grpSpPr>
        <p:sp>
          <p:nvSpPr>
            <p:cNvPr id="58" name="AutoShape 41"/>
            <p:cNvSpPr>
              <a:spLocks noChangeArrowheads="1"/>
            </p:cNvSpPr>
            <p:nvPr/>
          </p:nvSpPr>
          <p:spPr bwMode="auto">
            <a:xfrm>
              <a:off x="3888" y="480"/>
              <a:ext cx="1584" cy="1008"/>
            </a:xfrm>
            <a:prstGeom prst="diamond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vi-VN" altLang="en-US">
                <a:solidFill>
                  <a:srgbClr val="FF0066"/>
                </a:solidFill>
              </a:endParaRPr>
            </a:p>
          </p:txBody>
        </p:sp>
        <p:grpSp>
          <p:nvGrpSpPr>
            <p:cNvPr id="59" name="Group 42"/>
            <p:cNvGrpSpPr>
              <a:grpSpLocks/>
            </p:cNvGrpSpPr>
            <p:nvPr/>
          </p:nvGrpSpPr>
          <p:grpSpPr bwMode="auto">
            <a:xfrm>
              <a:off x="4186" y="336"/>
              <a:ext cx="748" cy="1258"/>
              <a:chOff x="4186" y="1968"/>
              <a:chExt cx="748" cy="1258"/>
            </a:xfrm>
          </p:grpSpPr>
          <p:sp>
            <p:nvSpPr>
              <p:cNvPr id="60" name="AutoShape 43"/>
              <p:cNvSpPr>
                <a:spLocks noChangeArrowheads="1"/>
              </p:cNvSpPr>
              <p:nvPr/>
            </p:nvSpPr>
            <p:spPr bwMode="auto">
              <a:xfrm>
                <a:off x="4186" y="2160"/>
                <a:ext cx="460" cy="826"/>
              </a:xfrm>
              <a:prstGeom prst="diamond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1</a:t>
                </a:r>
              </a:p>
            </p:txBody>
          </p:sp>
          <p:grpSp>
            <p:nvGrpSpPr>
              <p:cNvPr id="61" name="Group 44"/>
              <p:cNvGrpSpPr>
                <a:grpSpLocks/>
              </p:cNvGrpSpPr>
              <p:nvPr/>
            </p:nvGrpSpPr>
            <p:grpSpPr bwMode="auto">
              <a:xfrm>
                <a:off x="4474" y="1968"/>
                <a:ext cx="460" cy="1258"/>
                <a:chOff x="394" y="144"/>
                <a:chExt cx="460" cy="1258"/>
              </a:xfrm>
            </p:grpSpPr>
            <p:sp>
              <p:nvSpPr>
                <p:cNvPr id="62" name="AutoShape 45"/>
                <p:cNvSpPr>
                  <a:spLocks noChangeArrowheads="1"/>
                </p:cNvSpPr>
                <p:nvPr/>
              </p:nvSpPr>
              <p:spPr bwMode="auto">
                <a:xfrm>
                  <a:off x="394" y="144"/>
                  <a:ext cx="460" cy="826"/>
                </a:xfrm>
                <a:prstGeom prst="diamond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1</a:t>
                  </a:r>
                </a:p>
              </p:txBody>
            </p:sp>
            <p:sp>
              <p:nvSpPr>
                <p:cNvPr id="63" name="Line 46"/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AutoShape 47"/>
                <p:cNvSpPr>
                  <a:spLocks noChangeArrowheads="1"/>
                </p:cNvSpPr>
                <p:nvPr/>
              </p:nvSpPr>
              <p:spPr bwMode="auto">
                <a:xfrm>
                  <a:off x="394" y="576"/>
                  <a:ext cx="460" cy="826"/>
                </a:xfrm>
                <a:prstGeom prst="diamond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2</a:t>
                  </a:r>
                </a:p>
              </p:txBody>
            </p:sp>
          </p:grpSp>
        </p:grpSp>
      </p:grpSp>
      <p:grpSp>
        <p:nvGrpSpPr>
          <p:cNvPr id="65" name="Group 48"/>
          <p:cNvGrpSpPr>
            <a:grpSpLocks/>
          </p:cNvGrpSpPr>
          <p:nvPr/>
        </p:nvGrpSpPr>
        <p:grpSpPr bwMode="auto">
          <a:xfrm>
            <a:off x="2430057" y="4522221"/>
            <a:ext cx="4800600" cy="1524000"/>
            <a:chOff x="240" y="2976"/>
            <a:chExt cx="3024" cy="960"/>
          </a:xfrm>
        </p:grpSpPr>
        <p:sp>
          <p:nvSpPr>
            <p:cNvPr id="66" name="Rectangle 49"/>
            <p:cNvSpPr>
              <a:spLocks noChangeArrowheads="1"/>
            </p:cNvSpPr>
            <p:nvPr/>
          </p:nvSpPr>
          <p:spPr bwMode="auto">
            <a:xfrm>
              <a:off x="240" y="2976"/>
              <a:ext cx="3024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9B5B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endParaRPr lang="vi-VN" altLang="en-US" sz="2800" b="1">
                <a:solidFill>
                  <a:schemeClr val="hlink"/>
                </a:solidFill>
              </a:endParaRPr>
            </a:p>
          </p:txBody>
        </p:sp>
        <p:grpSp>
          <p:nvGrpSpPr>
            <p:cNvPr id="67" name="Group 50"/>
            <p:cNvGrpSpPr>
              <a:grpSpLocks/>
            </p:cNvGrpSpPr>
            <p:nvPr/>
          </p:nvGrpSpPr>
          <p:grpSpPr bwMode="auto">
            <a:xfrm>
              <a:off x="480" y="3024"/>
              <a:ext cx="1824" cy="874"/>
              <a:chOff x="480" y="3024"/>
              <a:chExt cx="1824" cy="874"/>
            </a:xfrm>
          </p:grpSpPr>
          <p:sp>
            <p:nvSpPr>
              <p:cNvPr id="68" name="Text Box 51"/>
              <p:cNvSpPr txBox="1">
                <a:spLocks noChangeArrowheads="1"/>
              </p:cNvSpPr>
              <p:nvPr/>
            </p:nvSpPr>
            <p:spPr bwMode="auto">
              <a:xfrm>
                <a:off x="480" y="321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4</a:t>
                </a:r>
              </a:p>
            </p:txBody>
          </p:sp>
          <p:sp>
            <p:nvSpPr>
              <p:cNvPr id="69" name="Text Box 52"/>
              <p:cNvSpPr txBox="1">
                <a:spLocks noChangeArrowheads="1"/>
              </p:cNvSpPr>
              <p:nvPr/>
            </p:nvSpPr>
            <p:spPr bwMode="auto">
              <a:xfrm>
                <a:off x="816" y="321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x</a:t>
                </a:r>
              </a:p>
            </p:txBody>
          </p:sp>
          <p:grpSp>
            <p:nvGrpSpPr>
              <p:cNvPr id="70" name="Group 53"/>
              <p:cNvGrpSpPr>
                <a:grpSpLocks/>
              </p:cNvGrpSpPr>
              <p:nvPr/>
            </p:nvGrpSpPr>
            <p:grpSpPr bwMode="auto">
              <a:xfrm>
                <a:off x="1152" y="3024"/>
                <a:ext cx="384" cy="874"/>
                <a:chOff x="432" y="336"/>
                <a:chExt cx="384" cy="874"/>
              </a:xfrm>
            </p:grpSpPr>
            <p:sp>
              <p:nvSpPr>
                <p:cNvPr id="7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1</a:t>
                  </a:r>
                </a:p>
              </p:txBody>
            </p:sp>
            <p:sp>
              <p:nvSpPr>
                <p:cNvPr id="77" name="Line 55"/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4</a:t>
                  </a:r>
                </a:p>
              </p:txBody>
            </p:sp>
          </p:grpSp>
          <p:sp>
            <p:nvSpPr>
              <p:cNvPr id="71" name="Text Box 57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-</a:t>
                </a:r>
              </a:p>
            </p:txBody>
          </p:sp>
          <p:grpSp>
            <p:nvGrpSpPr>
              <p:cNvPr id="72" name="Group 58"/>
              <p:cNvGrpSpPr>
                <a:grpSpLocks/>
              </p:cNvGrpSpPr>
              <p:nvPr/>
            </p:nvGrpSpPr>
            <p:grpSpPr bwMode="auto">
              <a:xfrm>
                <a:off x="1920" y="3024"/>
                <a:ext cx="384" cy="874"/>
                <a:chOff x="432" y="336"/>
                <a:chExt cx="384" cy="874"/>
              </a:xfrm>
            </p:grpSpPr>
            <p:sp>
              <p:nvSpPr>
                <p:cNvPr id="7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1</a:t>
                  </a:r>
                </a:p>
              </p:txBody>
            </p:sp>
            <p:sp>
              <p:nvSpPr>
                <p:cNvPr id="74" name="Line 60"/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000"/>
                    <a:t>2</a:t>
                  </a:r>
                </a:p>
              </p:txBody>
            </p:sp>
          </p:grpSp>
        </p:grpSp>
      </p:grpSp>
      <p:grpSp>
        <p:nvGrpSpPr>
          <p:cNvPr id="79" name="Group 62"/>
          <p:cNvGrpSpPr>
            <a:grpSpLocks/>
          </p:cNvGrpSpPr>
          <p:nvPr/>
        </p:nvGrpSpPr>
        <p:grpSpPr bwMode="auto">
          <a:xfrm>
            <a:off x="8221257" y="2007621"/>
            <a:ext cx="2438400" cy="2667000"/>
            <a:chOff x="3888" y="1392"/>
            <a:chExt cx="1536" cy="1680"/>
          </a:xfrm>
        </p:grpSpPr>
        <p:sp>
          <p:nvSpPr>
            <p:cNvPr id="80" name="AutoShape 63"/>
            <p:cNvSpPr>
              <a:spLocks noChangeArrowheads="1"/>
            </p:cNvSpPr>
            <p:nvPr/>
          </p:nvSpPr>
          <p:spPr bwMode="auto">
            <a:xfrm>
              <a:off x="3888" y="1392"/>
              <a:ext cx="1536" cy="1680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vi-VN" altLang="en-US">
                <a:solidFill>
                  <a:srgbClr val="FF0066"/>
                </a:solidFill>
              </a:endParaRPr>
            </a:p>
          </p:txBody>
        </p:sp>
        <p:grpSp>
          <p:nvGrpSpPr>
            <p:cNvPr id="81" name="Group 64"/>
            <p:cNvGrpSpPr>
              <a:grpSpLocks/>
            </p:cNvGrpSpPr>
            <p:nvPr/>
          </p:nvGrpSpPr>
          <p:grpSpPr bwMode="auto">
            <a:xfrm>
              <a:off x="4464" y="1776"/>
              <a:ext cx="384" cy="874"/>
              <a:chOff x="432" y="336"/>
              <a:chExt cx="384" cy="874"/>
            </a:xfrm>
          </p:grpSpPr>
          <p:sp>
            <p:nvSpPr>
              <p:cNvPr id="82" name="Text Box 65"/>
              <p:cNvSpPr txBox="1">
                <a:spLocks noChangeArrowheads="1"/>
              </p:cNvSpPr>
              <p:nvPr/>
            </p:nvSpPr>
            <p:spPr bwMode="auto">
              <a:xfrm>
                <a:off x="480" y="3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1</a:t>
                </a:r>
              </a:p>
            </p:txBody>
          </p:sp>
          <p:sp>
            <p:nvSpPr>
              <p:cNvPr id="83" name="Line 66"/>
              <p:cNvSpPr>
                <a:spLocks noChangeShapeType="1"/>
              </p:cNvSpPr>
              <p:nvPr/>
            </p:nvSpPr>
            <p:spPr bwMode="auto">
              <a:xfrm>
                <a:off x="432" y="76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Text Box 67"/>
              <p:cNvSpPr txBox="1">
                <a:spLocks noChangeArrowheads="1"/>
              </p:cNvSpPr>
              <p:nvPr/>
            </p:nvSpPr>
            <p:spPr bwMode="auto">
              <a:xfrm>
                <a:off x="480" y="768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00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70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325</Words>
  <Application>Microsoft Office PowerPoint</Application>
  <PresentationFormat>Widescreen</PresentationFormat>
  <Paragraphs>159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 Light</vt:lpstr>
      <vt:lpstr>Arial</vt:lpstr>
      <vt:lpstr>Cambria</vt:lpstr>
      <vt:lpstr>Bodoni MT Black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Ngoc Thien Trinh</dc:creator>
  <cp:lastModifiedBy>Le Thi Dung</cp:lastModifiedBy>
  <cp:revision>82</cp:revision>
  <dcterms:created xsi:type="dcterms:W3CDTF">2016-08-24T02:13:10Z</dcterms:created>
  <dcterms:modified xsi:type="dcterms:W3CDTF">2021-10-06T09:23:04Z</dcterms:modified>
</cp:coreProperties>
</file>