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2CB18-604B-4CA0-A05D-97F5F03F3DC3}" type="datetimeFigureOut">
              <a:rPr lang="en-US" smtClean="0"/>
              <a:t>28/11/2021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DB8F2-930B-4C55-B9DB-FB04120A0FEB}" type="slidenum">
              <a:rPr lang="en-US" smtClean="0"/>
              <a:t>‹#›</a:t>
            </a:fld>
            <a:endParaRPr lang="en-US"/>
          </a:p>
        </p:txBody>
      </p:sp>
    </p:spTree>
    <p:extLst>
      <p:ext uri="{BB962C8B-B14F-4D97-AF65-F5344CB8AC3E}">
        <p14:creationId xmlns:p14="http://schemas.microsoft.com/office/powerpoint/2010/main" val="122523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ln/>
        </p:spPr>
      </p:sp>
      <p:sp>
        <p:nvSpPr>
          <p:cNvPr id="7270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7270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2708B0-6728-4A34-99C6-AE54171C65B1}" type="slidenum">
              <a:rPr lang="zh-CN" altLang="en-US">
                <a:solidFill>
                  <a:srgbClr val="000000"/>
                </a:solidFill>
                <a:latin typeface="Calibri" panose="020F0502020204030204" pitchFamily="34" charset="0"/>
              </a:rPr>
              <a:pPr/>
              <a:t>8</a:t>
            </a:fld>
            <a:endParaRPr lang="zh-CN"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9654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ln/>
        </p:spPr>
      </p:sp>
      <p:sp>
        <p:nvSpPr>
          <p:cNvPr id="737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737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B2BEB6-021E-4955-B92B-C7414467C2AB}" type="slidenum">
              <a:rPr lang="zh-CN" altLang="en-US">
                <a:solidFill>
                  <a:srgbClr val="000000"/>
                </a:solidFill>
                <a:latin typeface="Calibri" panose="020F0502020204030204" pitchFamily="34" charset="0"/>
              </a:rPr>
              <a:pPr/>
              <a:t>14</a:t>
            </a:fld>
            <a:endParaRPr lang="zh-CN"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25069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A08026-9960-4D4E-9092-0BC8B642CE7F}" type="slidenum">
              <a:rPr lang="en-US" altLang="en-US">
                <a:cs typeface="Arial" panose="020B0604020202020204" pitchFamily="34" charset="0"/>
              </a:rPr>
              <a:pPr/>
              <a:t>20</a:t>
            </a:fld>
            <a:endParaRPr lang="en-US" altLang="en-US">
              <a:cs typeface="Arial" panose="020B0604020202020204" pitchFamily="34" charset="0"/>
            </a:endParaRPr>
          </a:p>
        </p:txBody>
      </p:sp>
    </p:spTree>
    <p:extLst>
      <p:ext uri="{BB962C8B-B14F-4D97-AF65-F5344CB8AC3E}">
        <p14:creationId xmlns:p14="http://schemas.microsoft.com/office/powerpoint/2010/main" val="11856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ABD4A-EB55-4FBB-8DF6-9C8C32208B7F}"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134966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ABD4A-EB55-4FBB-8DF6-9C8C32208B7F}"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391183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ABD4A-EB55-4FBB-8DF6-9C8C32208B7F}"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159351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343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a:extLst/>
          </p:cNvPr>
          <p:cNvSpPr>
            <a:spLocks noGrp="1"/>
          </p:cNvSpPr>
          <p:nvPr>
            <p:ph type="dt" sz="half" idx="10"/>
          </p:nvPr>
        </p:nvSpPr>
        <p:spPr/>
        <p:txBody>
          <a:bodyPr/>
          <a:lstStyle>
            <a:lvl1pPr>
              <a:defRPr/>
            </a:lvl1pPr>
          </a:lstStyle>
          <a:p>
            <a:pPr>
              <a:defRPr/>
            </a:pPr>
            <a:fld id="{488AA258-3118-4CD9-81BE-ADCC8D1E7272}" type="datetimeFigureOut">
              <a:rPr lang="zh-CN" altLang="en-US"/>
              <a:pPr>
                <a:defRPr/>
              </a:pPr>
              <a:t>2021/11/28</a:t>
            </a:fld>
            <a:endParaRPr lang="zh-CN" altLang="en-US"/>
          </a:p>
        </p:txBody>
      </p:sp>
      <p:sp>
        <p:nvSpPr>
          <p:cNvPr id="4" name="页脚占位符 2">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p:cNvPr>
          <p:cNvSpPr>
            <a:spLocks noGrp="1"/>
          </p:cNvSpPr>
          <p:nvPr>
            <p:ph type="sldNum" sz="quarter" idx="12"/>
          </p:nvPr>
        </p:nvSpPr>
        <p:spPr/>
        <p:txBody>
          <a:bodyPr/>
          <a:lstStyle>
            <a:lvl1pPr>
              <a:defRPr/>
            </a:lvl1pPr>
          </a:lstStyle>
          <a:p>
            <a:fld id="{55F691B1-A1B7-43DD-9DD6-76DD4C803D8B}" type="slidenum">
              <a:rPr lang="zh-CN" altLang="en-US"/>
              <a:pPr/>
              <a:t>‹#›</a:t>
            </a:fld>
            <a:endParaRPr lang="zh-CN" altLang="en-US"/>
          </a:p>
        </p:txBody>
      </p:sp>
    </p:spTree>
    <p:extLst>
      <p:ext uri="{BB962C8B-B14F-4D97-AF65-F5344CB8AC3E}">
        <p14:creationId xmlns:p14="http://schemas.microsoft.com/office/powerpoint/2010/main" val="134012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ABD4A-EB55-4FBB-8DF6-9C8C32208B7F}"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28921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2ABD4A-EB55-4FBB-8DF6-9C8C32208B7F}"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394582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ABD4A-EB55-4FBB-8DF6-9C8C32208B7F}" type="datetimeFigureOut">
              <a:rPr lang="en-US" smtClean="0"/>
              <a:t>28/11/2021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195532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ABD4A-EB55-4FBB-8DF6-9C8C32208B7F}" type="datetimeFigureOut">
              <a:rPr lang="en-US" smtClean="0"/>
              <a:t>28/11/2021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276472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ABD4A-EB55-4FBB-8DF6-9C8C32208B7F}" type="datetimeFigureOut">
              <a:rPr lang="en-US" smtClean="0"/>
              <a:t>28/11/2021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136438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ABD4A-EB55-4FBB-8DF6-9C8C32208B7F}" type="datetimeFigureOut">
              <a:rPr lang="en-US" smtClean="0"/>
              <a:t>28/11/2021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139748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2ABD4A-EB55-4FBB-8DF6-9C8C32208B7F}" type="datetimeFigureOut">
              <a:rPr lang="en-US" smtClean="0"/>
              <a:t>28/11/2021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83205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2ABD4A-EB55-4FBB-8DF6-9C8C32208B7F}" type="datetimeFigureOut">
              <a:rPr lang="en-US" smtClean="0"/>
              <a:t>28/11/2021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E6E2-F995-42FC-A6F1-E97CD22E43B3}" type="slidenum">
              <a:rPr lang="en-US" smtClean="0"/>
              <a:t>‹#›</a:t>
            </a:fld>
            <a:endParaRPr lang="en-US"/>
          </a:p>
        </p:txBody>
      </p:sp>
    </p:spTree>
    <p:extLst>
      <p:ext uri="{BB962C8B-B14F-4D97-AF65-F5344CB8AC3E}">
        <p14:creationId xmlns:p14="http://schemas.microsoft.com/office/powerpoint/2010/main" val="334840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BD4A-EB55-4FBB-8DF6-9C8C32208B7F}" type="datetimeFigureOut">
              <a:rPr lang="en-US" smtClean="0"/>
              <a:t>28/11/2021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7E6E2-F995-42FC-A6F1-E97CD22E43B3}" type="slidenum">
              <a:rPr lang="en-US" smtClean="0"/>
              <a:t>‹#›</a:t>
            </a:fld>
            <a:endParaRPr lang="en-US"/>
          </a:p>
        </p:txBody>
      </p:sp>
    </p:spTree>
    <p:extLst>
      <p:ext uri="{BB962C8B-B14F-4D97-AF65-F5344CB8AC3E}">
        <p14:creationId xmlns:p14="http://schemas.microsoft.com/office/powerpoint/2010/main" val="4218320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wmf"/><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8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descr="U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81000"/>
            <a:ext cx="11074400" cy="5257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304800" y="5658007"/>
            <a:ext cx="12208933"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267" b="1">
                <a:solidFill>
                  <a:srgbClr val="3333FF"/>
                </a:solidFill>
                <a:latin typeface="Times New Roman" panose="02020603050405020304" pitchFamily="18" charset="0"/>
                <a:cs typeface="Times New Roman" panose="02020603050405020304" pitchFamily="18" charset="0"/>
              </a:rPr>
              <a:t>Hình ảnh huyện đường nơi quan huyện làm việc</a:t>
            </a:r>
          </a:p>
        </p:txBody>
      </p:sp>
    </p:spTree>
    <p:extLst>
      <p:ext uri="{BB962C8B-B14F-4D97-AF65-F5344CB8AC3E}">
        <p14:creationId xmlns:p14="http://schemas.microsoft.com/office/powerpoint/2010/main" val="1955547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nodeType="afterGroup">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9"/>
          <p:cNvSpPr txBox="1">
            <a:spLocks noChangeArrowheads="1"/>
          </p:cNvSpPr>
          <p:nvPr/>
        </p:nvSpPr>
        <p:spPr bwMode="auto">
          <a:xfrm>
            <a:off x="508000" y="2895601"/>
            <a:ext cx="10972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a:solidFill>
                  <a:srgbClr val="0000FF"/>
                </a:solidFill>
                <a:latin typeface="Times New Roman" panose="02020603050405020304" pitchFamily="18" charset="0"/>
                <a:cs typeface="Times New Roman" panose="02020603050405020304" pitchFamily="18" charset="0"/>
              </a:rPr>
              <a:t> Thuở đi học, Cao Bá Quát viết chữ rất xấu nên nhiều bài văn dù hay vẫn bị thầy cho điểm kém.</a:t>
            </a:r>
          </a:p>
        </p:txBody>
      </p:sp>
      <p:sp>
        <p:nvSpPr>
          <p:cNvPr id="44051" name="Line 19"/>
          <p:cNvSpPr>
            <a:spLocks noChangeShapeType="1"/>
          </p:cNvSpPr>
          <p:nvPr/>
        </p:nvSpPr>
        <p:spPr bwMode="auto">
          <a:xfrm flipH="1">
            <a:off x="6673851" y="3799417"/>
            <a:ext cx="203200" cy="533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440" tIns="45720" rIns="91440" bIns="45720"/>
          <a:lstStyle/>
          <a:p>
            <a:endParaRPr lang="en-US" sz="2400"/>
          </a:p>
        </p:txBody>
      </p:sp>
      <p:sp>
        <p:nvSpPr>
          <p:cNvPr id="43013" name="Text Box 11"/>
          <p:cNvSpPr txBox="1">
            <a:spLocks noChangeArrowheads="1"/>
          </p:cNvSpPr>
          <p:nvPr/>
        </p:nvSpPr>
        <p:spPr bwMode="auto">
          <a:xfrm>
            <a:off x="4064000" y="1219200"/>
            <a:ext cx="4876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a:solidFill>
                  <a:srgbClr val="0000FF"/>
                </a:solidFill>
                <a:latin typeface="Times New Roman" panose="02020603050405020304" pitchFamily="18" charset="0"/>
                <a:cs typeface="Times New Roman" panose="02020603050405020304" pitchFamily="18" charset="0"/>
              </a:rPr>
              <a:t>Văn hay chữ tốt     </a:t>
            </a:r>
          </a:p>
        </p:txBody>
      </p:sp>
      <p:sp>
        <p:nvSpPr>
          <p:cNvPr id="43014" name="Text Box 11"/>
          <p:cNvSpPr txBox="1">
            <a:spLocks noChangeArrowheads="1"/>
          </p:cNvSpPr>
          <p:nvPr/>
        </p:nvSpPr>
        <p:spPr bwMode="auto">
          <a:xfrm>
            <a:off x="609600" y="609600"/>
            <a:ext cx="9956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267" u="sng">
                <a:latin typeface="Times New Roman" panose="02020603050405020304" pitchFamily="18" charset="0"/>
                <a:cs typeface="Times New Roman" panose="02020603050405020304" pitchFamily="18" charset="0"/>
              </a:rPr>
              <a:t>Tập đọc</a:t>
            </a:r>
          </a:p>
        </p:txBody>
      </p:sp>
      <p:sp>
        <p:nvSpPr>
          <p:cNvPr id="43015" name="Text Box 11"/>
          <p:cNvSpPr txBox="1">
            <a:spLocks noChangeArrowheads="1"/>
          </p:cNvSpPr>
          <p:nvPr/>
        </p:nvSpPr>
        <p:spPr bwMode="auto">
          <a:xfrm>
            <a:off x="5181600" y="1892300"/>
            <a:ext cx="619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Theo Truyện đọc 1 (1995)     </a:t>
            </a:r>
          </a:p>
        </p:txBody>
      </p:sp>
      <p:sp>
        <p:nvSpPr>
          <p:cNvPr id="16" name="Text Box 11"/>
          <p:cNvSpPr txBox="1">
            <a:spLocks noChangeArrowheads="1"/>
          </p:cNvSpPr>
          <p:nvPr/>
        </p:nvSpPr>
        <p:spPr bwMode="auto">
          <a:xfrm>
            <a:off x="812800" y="2209800"/>
            <a:ext cx="70104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a:solidFill>
                  <a:srgbClr val="FF0000"/>
                </a:solidFill>
                <a:latin typeface="Times New Roman" panose="02020603050405020304" pitchFamily="18" charset="0"/>
                <a:cs typeface="Times New Roman" panose="02020603050405020304" pitchFamily="18" charset="0"/>
              </a:rPr>
              <a:t>Luyện</a:t>
            </a:r>
            <a:r>
              <a:rPr lang="en-US" altLang="en-US" sz="4267">
                <a:solidFill>
                  <a:srgbClr val="FF0000"/>
                </a:solidFill>
                <a:latin typeface="Times New Roman" panose="02020603050405020304" pitchFamily="18" charset="0"/>
                <a:cs typeface="Times New Roman" panose="02020603050405020304" pitchFamily="18" charset="0"/>
              </a:rPr>
              <a:t> </a:t>
            </a:r>
            <a:r>
              <a:rPr lang="en-US" altLang="en-US" sz="4267" b="1">
                <a:solidFill>
                  <a:srgbClr val="FF0000"/>
                </a:solidFill>
                <a:latin typeface="Times New Roman" panose="02020603050405020304" pitchFamily="18" charset="0"/>
                <a:cs typeface="Times New Roman" panose="02020603050405020304" pitchFamily="18" charset="0"/>
              </a:rPr>
              <a:t>đọc câu     </a:t>
            </a:r>
          </a:p>
        </p:txBody>
      </p:sp>
    </p:spTree>
    <p:extLst>
      <p:ext uri="{BB962C8B-B14F-4D97-AF65-F5344CB8AC3E}">
        <p14:creationId xmlns:p14="http://schemas.microsoft.com/office/powerpoint/2010/main" val="3898816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4041"/>
                                        </p:tgtEl>
                                        <p:attrNameLst>
                                          <p:attrName>style.visibility</p:attrName>
                                        </p:attrNameLst>
                                      </p:cBhvr>
                                      <p:to>
                                        <p:strVal val="visible"/>
                                      </p:to>
                                    </p:set>
                                    <p:animEffect transition="in" filter="slide(fromBottom)">
                                      <p:cBhvr>
                                        <p:cTn id="13" dur="500"/>
                                        <p:tgtEl>
                                          <p:spTgt spid="440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4051"/>
                                        </p:tgtEl>
                                        <p:attrNameLst>
                                          <p:attrName>style.visibility</p:attrName>
                                        </p:attrNameLst>
                                      </p:cBhvr>
                                      <p:to>
                                        <p:strVal val="visible"/>
                                      </p:to>
                                    </p:set>
                                    <p:anim calcmode="lin" valueType="num">
                                      <p:cBhvr additive="base">
                                        <p:cTn id="18" dur="500" fill="hold"/>
                                        <p:tgtEl>
                                          <p:spTgt spid="44051"/>
                                        </p:tgtEl>
                                        <p:attrNameLst>
                                          <p:attrName>ppt_x</p:attrName>
                                        </p:attrNameLst>
                                      </p:cBhvr>
                                      <p:tavLst>
                                        <p:tav tm="0">
                                          <p:val>
                                            <p:strVal val="#ppt_x"/>
                                          </p:val>
                                        </p:tav>
                                        <p:tav tm="100000">
                                          <p:val>
                                            <p:strVal val="#ppt_x"/>
                                          </p:val>
                                        </p:tav>
                                      </p:tavLst>
                                    </p:anim>
                                    <p:anim calcmode="lin" valueType="num">
                                      <p:cBhvr additive="base">
                                        <p:cTn id="19" dur="500" fill="hold"/>
                                        <p:tgtEl>
                                          <p:spTgt spid="4405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16"/>
                                        </p:tgtEl>
                                        <p:attrNameLst>
                                          <p:attrName>ppt_x</p:attrName>
                                        </p:attrNameLst>
                                      </p:cBhvr>
                                      <p:tavLst>
                                        <p:tav tm="0">
                                          <p:val>
                                            <p:strVal val="ppt_x"/>
                                          </p:val>
                                        </p:tav>
                                        <p:tav tm="100000">
                                          <p:val>
                                            <p:strVal val="ppt_x"/>
                                          </p:val>
                                        </p:tav>
                                      </p:tavLst>
                                    </p:anim>
                                    <p:anim calcmode="lin" valueType="num">
                                      <p:cBhvr additive="base">
                                        <p:cTn id="24" dur="500"/>
                                        <p:tgtEl>
                                          <p:spTgt spid="16"/>
                                        </p:tgtEl>
                                        <p:attrNameLst>
                                          <p:attrName>ppt_y</p:attrName>
                                        </p:attrNameLst>
                                      </p:cBhvr>
                                      <p:tavLst>
                                        <p:tav tm="0">
                                          <p:val>
                                            <p:strVal val="ppt_y"/>
                                          </p:val>
                                        </p:tav>
                                        <p:tav tm="100000">
                                          <p:val>
                                            <p:strVal val="1+ppt_h/2"/>
                                          </p:val>
                                        </p:tav>
                                      </p:tavLst>
                                    </p:anim>
                                    <p:set>
                                      <p:cBhvr>
                                        <p:cTn id="25" dur="1" fill="hold">
                                          <p:stCondLst>
                                            <p:cond delay="499"/>
                                          </p:stCondLst>
                                        </p:cTn>
                                        <p:tgtEl>
                                          <p:spTgt spid="16"/>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44041"/>
                                        </p:tgtEl>
                                        <p:attrNameLst>
                                          <p:attrName>ppt_x</p:attrName>
                                        </p:attrNameLst>
                                      </p:cBhvr>
                                      <p:tavLst>
                                        <p:tav tm="0">
                                          <p:val>
                                            <p:strVal val="ppt_x"/>
                                          </p:val>
                                        </p:tav>
                                        <p:tav tm="100000">
                                          <p:val>
                                            <p:strVal val="ppt_x"/>
                                          </p:val>
                                        </p:tav>
                                      </p:tavLst>
                                    </p:anim>
                                    <p:anim calcmode="lin" valueType="num">
                                      <p:cBhvr additive="base">
                                        <p:cTn id="28" dur="500"/>
                                        <p:tgtEl>
                                          <p:spTgt spid="44041"/>
                                        </p:tgtEl>
                                        <p:attrNameLst>
                                          <p:attrName>ppt_y</p:attrName>
                                        </p:attrNameLst>
                                      </p:cBhvr>
                                      <p:tavLst>
                                        <p:tav tm="0">
                                          <p:val>
                                            <p:strVal val="ppt_y"/>
                                          </p:val>
                                        </p:tav>
                                        <p:tav tm="100000">
                                          <p:val>
                                            <p:strVal val="1+ppt_h/2"/>
                                          </p:val>
                                        </p:tav>
                                      </p:tavLst>
                                    </p:anim>
                                    <p:set>
                                      <p:cBhvr>
                                        <p:cTn id="29" dur="1" fill="hold">
                                          <p:stCondLst>
                                            <p:cond delay="499"/>
                                          </p:stCondLst>
                                        </p:cTn>
                                        <p:tgtEl>
                                          <p:spTgt spid="44041"/>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44051"/>
                                        </p:tgtEl>
                                        <p:attrNameLst>
                                          <p:attrName>ppt_x</p:attrName>
                                        </p:attrNameLst>
                                      </p:cBhvr>
                                      <p:tavLst>
                                        <p:tav tm="0">
                                          <p:val>
                                            <p:strVal val="ppt_x"/>
                                          </p:val>
                                        </p:tav>
                                        <p:tav tm="100000">
                                          <p:val>
                                            <p:strVal val="ppt_x"/>
                                          </p:val>
                                        </p:tav>
                                      </p:tavLst>
                                    </p:anim>
                                    <p:anim calcmode="lin" valueType="num">
                                      <p:cBhvr additive="base">
                                        <p:cTn id="32" dur="500"/>
                                        <p:tgtEl>
                                          <p:spTgt spid="44051"/>
                                        </p:tgtEl>
                                        <p:attrNameLst>
                                          <p:attrName>ppt_y</p:attrName>
                                        </p:attrNameLst>
                                      </p:cBhvr>
                                      <p:tavLst>
                                        <p:tav tm="0">
                                          <p:val>
                                            <p:strVal val="ppt_y"/>
                                          </p:val>
                                        </p:tav>
                                        <p:tav tm="100000">
                                          <p:val>
                                            <p:strVal val="1+ppt_h/2"/>
                                          </p:val>
                                        </p:tav>
                                      </p:tavLst>
                                    </p:anim>
                                    <p:set>
                                      <p:cBhvr>
                                        <p:cTn id="33" dur="1" fill="hold">
                                          <p:stCondLst>
                                            <p:cond delay="499"/>
                                          </p:stCondLst>
                                        </p:cTn>
                                        <p:tgtEl>
                                          <p:spTgt spid="44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44041"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9"/>
          <p:cNvSpPr txBox="1">
            <a:spLocks noChangeArrowheads="1"/>
          </p:cNvSpPr>
          <p:nvPr/>
        </p:nvSpPr>
        <p:spPr bwMode="auto">
          <a:xfrm>
            <a:off x="609600" y="1255184"/>
            <a:ext cx="10972800" cy="522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ts val="2933"/>
              </a:lnSpc>
              <a:spcBef>
                <a:spcPct val="50000"/>
              </a:spcBef>
              <a:defRPr/>
            </a:pPr>
            <a:r>
              <a:rPr lang="en-US" altLang="en-US" sz="3733" b="1" dirty="0" err="1">
                <a:latin typeface="Times New Roman" pitchFamily="18" charset="0"/>
                <a:cs typeface="Times New Roman" pitchFamily="18" charset="0"/>
              </a:rPr>
              <a:t>Toàn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bài</a:t>
            </a:r>
            <a:r>
              <a:rPr lang="en-US" altLang="en-US" sz="3733" b="1" dirty="0">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đọc</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với</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giọng</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từ</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tốn</a:t>
            </a:r>
            <a:r>
              <a:rPr lang="en-US" altLang="en-US" sz="3733" b="1" dirty="0">
                <a:solidFill>
                  <a:schemeClr val="accent5">
                    <a:lumMod val="75000"/>
                  </a:schemeClr>
                </a:solidFill>
                <a:latin typeface="Times New Roman" pitchFamily="18" charset="0"/>
                <a:cs typeface="Times New Roman" pitchFamily="18" charset="0"/>
              </a:rPr>
              <a:t>. </a:t>
            </a:r>
          </a:p>
          <a:p>
            <a:pPr>
              <a:lnSpc>
                <a:spcPts val="2933"/>
              </a:lnSpc>
              <a:spcBef>
                <a:spcPct val="50000"/>
              </a:spcBef>
              <a:defRPr/>
            </a:pPr>
            <a:r>
              <a:rPr lang="en-US" altLang="en-US" sz="3733" b="1" dirty="0">
                <a:latin typeface="Times New Roman" pitchFamily="18" charset="0"/>
                <a:cs typeface="Times New Roman" pitchFamily="18" charset="0"/>
              </a:rPr>
              <a:t>  . </a:t>
            </a:r>
            <a:r>
              <a:rPr lang="en-US" altLang="en-US" sz="3733" b="1" dirty="0" err="1">
                <a:latin typeface="Times New Roman" pitchFamily="18" charset="0"/>
                <a:cs typeface="Times New Roman" pitchFamily="18" charset="0"/>
              </a:rPr>
              <a:t>Giọng</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bà</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cụ</a:t>
            </a:r>
            <a:r>
              <a:rPr lang="en-US" altLang="en-US" sz="3733" b="1" dirty="0">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khẩn</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khoản</a:t>
            </a:r>
            <a:endParaRPr lang="en-US" altLang="en-US" sz="3733" b="1" dirty="0">
              <a:solidFill>
                <a:schemeClr val="accent5">
                  <a:lumMod val="75000"/>
                </a:schemeClr>
              </a:solidFill>
              <a:latin typeface="Times New Roman" pitchFamily="18" charset="0"/>
              <a:cs typeface="Times New Roman" pitchFamily="18" charset="0"/>
            </a:endParaRPr>
          </a:p>
          <a:p>
            <a:pPr>
              <a:lnSpc>
                <a:spcPts val="2933"/>
              </a:lnSpc>
              <a:spcBef>
                <a:spcPct val="50000"/>
              </a:spcBef>
              <a:defRPr/>
            </a:pPr>
            <a:r>
              <a:rPr lang="en-US" altLang="en-US" sz="3733" b="1" dirty="0">
                <a:latin typeface="Times New Roman" pitchFamily="18" charset="0"/>
                <a:cs typeface="Times New Roman" pitchFamily="18" charset="0"/>
              </a:rPr>
              <a:t>  . </a:t>
            </a:r>
            <a:r>
              <a:rPr lang="en-US" altLang="en-US" sz="3733" b="1" dirty="0" err="1">
                <a:latin typeface="Times New Roman" pitchFamily="18" charset="0"/>
                <a:cs typeface="Times New Roman" pitchFamily="18" charset="0"/>
              </a:rPr>
              <a:t>Giọng</a:t>
            </a:r>
            <a:r>
              <a:rPr lang="en-US" altLang="en-US" sz="3733" b="1" dirty="0">
                <a:latin typeface="Times New Roman" pitchFamily="18" charset="0"/>
                <a:cs typeface="Times New Roman" pitchFamily="18" charset="0"/>
              </a:rPr>
              <a:t> Cao </a:t>
            </a:r>
            <a:r>
              <a:rPr lang="en-US" altLang="en-US" sz="3733" b="1" dirty="0" err="1">
                <a:latin typeface="Times New Roman" pitchFamily="18" charset="0"/>
                <a:cs typeface="Times New Roman" pitchFamily="18" charset="0"/>
              </a:rPr>
              <a:t>Bá</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Quát</a:t>
            </a:r>
            <a:r>
              <a:rPr lang="en-US" altLang="en-US" sz="3733" b="1" dirty="0">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vui</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vẻ</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xởi</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lởi</a:t>
            </a:r>
            <a:endParaRPr lang="en-US" altLang="en-US" sz="3733" b="1" dirty="0">
              <a:solidFill>
                <a:schemeClr val="accent5">
                  <a:lumMod val="75000"/>
                </a:schemeClr>
              </a:solidFill>
              <a:latin typeface="Times New Roman" pitchFamily="18" charset="0"/>
              <a:cs typeface="Times New Roman" pitchFamily="18" charset="0"/>
            </a:endParaRPr>
          </a:p>
          <a:p>
            <a:pPr>
              <a:lnSpc>
                <a:spcPts val="2933"/>
              </a:lnSpc>
              <a:spcBef>
                <a:spcPct val="50000"/>
              </a:spcBef>
              <a:defRPr/>
            </a:pPr>
            <a:r>
              <a:rPr lang="en-US" altLang="en-US" sz="3733" b="1" dirty="0">
                <a:latin typeface="Times New Roman" pitchFamily="18" charset="0"/>
                <a:cs typeface="Times New Roman" pitchFamily="18" charset="0"/>
              </a:rPr>
              <a:t>  + </a:t>
            </a:r>
            <a:r>
              <a:rPr lang="en-US" altLang="en-US" sz="3733" b="1" dirty="0" err="1">
                <a:latin typeface="Times New Roman" pitchFamily="18" charset="0"/>
                <a:cs typeface="Times New Roman" pitchFamily="18" charset="0"/>
              </a:rPr>
              <a:t>Đoạn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đầu</a:t>
            </a:r>
            <a:r>
              <a:rPr lang="en-US" altLang="en-US" sz="3733" b="1" dirty="0">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đọc</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chậm</a:t>
            </a:r>
            <a:endParaRPr lang="en-US" altLang="en-US" sz="3733" b="1" dirty="0">
              <a:solidFill>
                <a:schemeClr val="accent5">
                  <a:lumMod val="75000"/>
                </a:schemeClr>
              </a:solidFill>
              <a:latin typeface="Times New Roman" pitchFamily="18" charset="0"/>
              <a:cs typeface="Times New Roman" pitchFamily="18" charset="0"/>
            </a:endParaRPr>
          </a:p>
          <a:p>
            <a:pPr>
              <a:lnSpc>
                <a:spcPts val="4267"/>
              </a:lnSpc>
              <a:spcBef>
                <a:spcPct val="50000"/>
              </a:spcBef>
              <a:defRPr/>
            </a:pPr>
            <a:r>
              <a:rPr lang="en-US" altLang="en-US" sz="3733" b="1" dirty="0">
                <a:latin typeface="Times New Roman" pitchFamily="18" charset="0"/>
                <a:cs typeface="Times New Roman" pitchFamily="18" charset="0"/>
              </a:rPr>
              <a:t>  + </a:t>
            </a:r>
            <a:r>
              <a:rPr lang="en-US" altLang="en-US" sz="3733" b="1" dirty="0" err="1">
                <a:latin typeface="Times New Roman" pitchFamily="18" charset="0"/>
                <a:cs typeface="Times New Roman" pitchFamily="18" charset="0"/>
              </a:rPr>
              <a:t>Đoạn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cuối</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bài</a:t>
            </a:r>
            <a:r>
              <a:rPr lang="en-US" altLang="en-US" sz="3733" b="1" dirty="0">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đọc</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nhanh</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thể</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hiện</a:t>
            </a:r>
            <a:r>
              <a:rPr lang="en-US" altLang="en-US" sz="3733" b="1" dirty="0">
                <a:solidFill>
                  <a:schemeClr val="accent5">
                    <a:lumMod val="75000"/>
                  </a:schemeClr>
                </a:solidFill>
                <a:latin typeface="Times New Roman" pitchFamily="18" charset="0"/>
                <a:cs typeface="Times New Roman" pitchFamily="18" charset="0"/>
              </a:rPr>
              <a:t> ý </a:t>
            </a:r>
            <a:r>
              <a:rPr lang="en-US" altLang="en-US" sz="3733" b="1" dirty="0" err="1">
                <a:solidFill>
                  <a:schemeClr val="accent5">
                    <a:lumMod val="75000"/>
                  </a:schemeClr>
                </a:solidFill>
                <a:latin typeface="Times New Roman" pitchFamily="18" charset="0"/>
                <a:cs typeface="Times New Roman" pitchFamily="18" charset="0"/>
              </a:rPr>
              <a:t>chí</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quyết</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tâm</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luyện</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chữ</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bằng</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được</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của</a:t>
            </a:r>
            <a:r>
              <a:rPr lang="en-US" altLang="en-US" sz="3733" b="1" dirty="0">
                <a:solidFill>
                  <a:schemeClr val="accent5">
                    <a:lumMod val="75000"/>
                  </a:schemeClr>
                </a:solidFill>
                <a:latin typeface="Times New Roman" pitchFamily="18" charset="0"/>
                <a:cs typeface="Times New Roman" pitchFamily="18" charset="0"/>
              </a:rPr>
              <a:t> Cao </a:t>
            </a:r>
            <a:r>
              <a:rPr lang="en-US" altLang="en-US" sz="3733" b="1" dirty="0" err="1">
                <a:solidFill>
                  <a:schemeClr val="accent5">
                    <a:lumMod val="75000"/>
                  </a:schemeClr>
                </a:solidFill>
                <a:latin typeface="Times New Roman" pitchFamily="18" charset="0"/>
                <a:cs typeface="Times New Roman" pitchFamily="18" charset="0"/>
              </a:rPr>
              <a:t>Bá</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Quát</a:t>
            </a:r>
            <a:r>
              <a:rPr lang="en-US" altLang="en-US" sz="3733" b="1" dirty="0">
                <a:solidFill>
                  <a:schemeClr val="accent5">
                    <a:lumMod val="75000"/>
                  </a:schemeClr>
                </a:solidFill>
                <a:latin typeface="Times New Roman" pitchFamily="18" charset="0"/>
                <a:cs typeface="Times New Roman" pitchFamily="18" charset="0"/>
              </a:rPr>
              <a:t>.</a:t>
            </a:r>
          </a:p>
          <a:p>
            <a:pPr>
              <a:lnSpc>
                <a:spcPts val="4267"/>
              </a:lnSpc>
              <a:spcBef>
                <a:spcPct val="50000"/>
              </a:spcBef>
              <a:defRPr/>
            </a:pPr>
            <a:r>
              <a:rPr lang="en-US" altLang="en-US" sz="3733" b="1" dirty="0">
                <a:latin typeface="Times New Roman" pitchFamily="18" charset="0"/>
                <a:cs typeface="Times New Roman" pitchFamily="18" charset="0"/>
              </a:rPr>
              <a:t>  + </a:t>
            </a:r>
            <a:r>
              <a:rPr lang="en-US" altLang="en-US" sz="3733" b="1" dirty="0" err="1">
                <a:latin typeface="Times New Roman" pitchFamily="18" charset="0"/>
                <a:cs typeface="Times New Roman" pitchFamily="18" charset="0"/>
              </a:rPr>
              <a:t>Hai</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câu</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cuối</a:t>
            </a:r>
            <a:r>
              <a:rPr lang="en-US" altLang="en-US" sz="3733" b="1" dirty="0">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đọc</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với</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giọng</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cảm</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hứng</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ca</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ngợi</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sảng</a:t>
            </a:r>
            <a:r>
              <a:rPr lang="en-US" altLang="en-US" sz="3733" b="1" dirty="0">
                <a:solidFill>
                  <a:schemeClr val="accent5">
                    <a:lumMod val="75000"/>
                  </a:schemeClr>
                </a:solidFill>
                <a:latin typeface="Times New Roman" pitchFamily="18" charset="0"/>
                <a:cs typeface="Times New Roman" pitchFamily="18" charset="0"/>
              </a:rPr>
              <a:t> </a:t>
            </a:r>
            <a:r>
              <a:rPr lang="en-US" altLang="en-US" sz="3733" b="1" dirty="0" err="1">
                <a:solidFill>
                  <a:schemeClr val="accent5">
                    <a:lumMod val="75000"/>
                  </a:schemeClr>
                </a:solidFill>
                <a:latin typeface="Times New Roman" pitchFamily="18" charset="0"/>
                <a:cs typeface="Times New Roman" pitchFamily="18" charset="0"/>
              </a:rPr>
              <a:t>khoái</a:t>
            </a:r>
            <a:r>
              <a:rPr lang="en-US" altLang="en-US" sz="3733" b="1" dirty="0">
                <a:solidFill>
                  <a:schemeClr val="accent5">
                    <a:lumMod val="75000"/>
                  </a:schemeClr>
                </a:solidFill>
                <a:latin typeface="Times New Roman" pitchFamily="18" charset="0"/>
                <a:cs typeface="Times New Roman" pitchFamily="18" charset="0"/>
              </a:rPr>
              <a:t>.</a:t>
            </a:r>
          </a:p>
        </p:txBody>
      </p:sp>
      <p:sp>
        <p:nvSpPr>
          <p:cNvPr id="16" name="Text Box 11"/>
          <p:cNvSpPr txBox="1">
            <a:spLocks noChangeArrowheads="1"/>
          </p:cNvSpPr>
          <p:nvPr/>
        </p:nvSpPr>
        <p:spPr bwMode="auto">
          <a:xfrm>
            <a:off x="4064000" y="279400"/>
            <a:ext cx="70104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a:solidFill>
                  <a:srgbClr val="FF0000"/>
                </a:solidFill>
                <a:latin typeface="Times New Roman" panose="02020603050405020304" pitchFamily="18" charset="0"/>
                <a:cs typeface="Times New Roman" panose="02020603050405020304" pitchFamily="18" charset="0"/>
              </a:rPr>
              <a:t>Giọng đọc:</a:t>
            </a:r>
          </a:p>
        </p:txBody>
      </p:sp>
    </p:spTree>
    <p:extLst>
      <p:ext uri="{BB962C8B-B14F-4D97-AF65-F5344CB8AC3E}">
        <p14:creationId xmlns:p14="http://schemas.microsoft.com/office/powerpoint/2010/main" val="1275782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4041"/>
                                        </p:tgtEl>
                                        <p:attrNameLst>
                                          <p:attrName>style.visibility</p:attrName>
                                        </p:attrNameLst>
                                      </p:cBhvr>
                                      <p:to>
                                        <p:strVal val="visible"/>
                                      </p:to>
                                    </p:set>
                                    <p:animEffect transition="in" filter="slide(fromBottom)">
                                      <p:cBhvr>
                                        <p:cTn id="13" dur="500"/>
                                        <p:tgtEl>
                                          <p:spTgt spid="440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1" nodeType="clickEffect">
                                  <p:stCondLst>
                                    <p:cond delay="0"/>
                                  </p:stCondLst>
                                  <p:childTnLst>
                                    <p:anim calcmode="lin" valueType="num">
                                      <p:cBhvr additive="base">
                                        <p:cTn id="17" dur="500"/>
                                        <p:tgtEl>
                                          <p:spTgt spid="16"/>
                                        </p:tgtEl>
                                        <p:attrNameLst>
                                          <p:attrName>ppt_x</p:attrName>
                                        </p:attrNameLst>
                                      </p:cBhvr>
                                      <p:tavLst>
                                        <p:tav tm="0">
                                          <p:val>
                                            <p:strVal val="ppt_x"/>
                                          </p:val>
                                        </p:tav>
                                        <p:tav tm="100000">
                                          <p:val>
                                            <p:strVal val="ppt_x"/>
                                          </p:val>
                                        </p:tav>
                                      </p:tavLst>
                                    </p:anim>
                                    <p:anim calcmode="lin" valueType="num">
                                      <p:cBhvr additive="base">
                                        <p:cTn id="18" dur="500"/>
                                        <p:tgtEl>
                                          <p:spTgt spid="16"/>
                                        </p:tgtEl>
                                        <p:attrNameLst>
                                          <p:attrName>ppt_y</p:attrName>
                                        </p:attrNameLst>
                                      </p:cBhvr>
                                      <p:tavLst>
                                        <p:tav tm="0">
                                          <p:val>
                                            <p:strVal val="ppt_y"/>
                                          </p:val>
                                        </p:tav>
                                        <p:tav tm="100000">
                                          <p:val>
                                            <p:strVal val="1+ppt_h/2"/>
                                          </p:val>
                                        </p:tav>
                                      </p:tavLst>
                                    </p:anim>
                                    <p:set>
                                      <p:cBhvr>
                                        <p:cTn id="19" dur="1" fill="hold">
                                          <p:stCondLst>
                                            <p:cond delay="499"/>
                                          </p:stCondLst>
                                        </p:cTn>
                                        <p:tgtEl>
                                          <p:spTgt spid="1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44041"/>
                                        </p:tgtEl>
                                        <p:attrNameLst>
                                          <p:attrName>ppt_x</p:attrName>
                                        </p:attrNameLst>
                                      </p:cBhvr>
                                      <p:tavLst>
                                        <p:tav tm="0">
                                          <p:val>
                                            <p:strVal val="ppt_x"/>
                                          </p:val>
                                        </p:tav>
                                        <p:tav tm="100000">
                                          <p:val>
                                            <p:strVal val="ppt_x"/>
                                          </p:val>
                                        </p:tav>
                                      </p:tavLst>
                                    </p:anim>
                                    <p:anim calcmode="lin" valueType="num">
                                      <p:cBhvr additive="base">
                                        <p:cTn id="22" dur="500"/>
                                        <p:tgtEl>
                                          <p:spTgt spid="44041"/>
                                        </p:tgtEl>
                                        <p:attrNameLst>
                                          <p:attrName>ppt_y</p:attrName>
                                        </p:attrNameLst>
                                      </p:cBhvr>
                                      <p:tavLst>
                                        <p:tav tm="0">
                                          <p:val>
                                            <p:strVal val="ppt_y"/>
                                          </p:val>
                                        </p:tav>
                                        <p:tav tm="100000">
                                          <p:val>
                                            <p:strVal val="1+ppt_h/2"/>
                                          </p:val>
                                        </p:tav>
                                      </p:tavLst>
                                    </p:anim>
                                    <p:set>
                                      <p:cBhvr>
                                        <p:cTn id="23" dur="1" fill="hold">
                                          <p:stCondLst>
                                            <p:cond delay="499"/>
                                          </p:stCondLst>
                                        </p:cTn>
                                        <p:tgtEl>
                                          <p:spTgt spid="440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44041" grpId="1"/>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117" y="2117"/>
            <a:ext cx="12192001"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p:nvPr/>
        </p:nvSpPr>
        <p:spPr bwMode="auto">
          <a:xfrm>
            <a:off x="3552787" y="-25400"/>
            <a:ext cx="5143517" cy="571503"/>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lIns="91440" tIns="45720" rIns="91440" bIns="4572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37" indent="-273037" algn="ctr" eaLnBrk="1" hangingPunct="1">
              <a:defRPr/>
            </a:pPr>
            <a:r>
              <a:rPr lang="en-US" altLang="x-none" sz="3200" b="1" dirty="0" err="1">
                <a:solidFill>
                  <a:schemeClr val="bg1"/>
                </a:solidFill>
                <a:latin typeface="Arial" panose="020B0604020202020204" pitchFamily="34" charset="0"/>
              </a:rPr>
              <a:t>Văn</a:t>
            </a:r>
            <a:r>
              <a:rPr lang="en-US" altLang="x-none" sz="3200" b="1" dirty="0">
                <a:solidFill>
                  <a:schemeClr val="bg1"/>
                </a:solidFill>
                <a:latin typeface="Arial" panose="020B0604020202020204" pitchFamily="34" charset="0"/>
              </a:rPr>
              <a:t> hay </a:t>
            </a:r>
            <a:r>
              <a:rPr lang="en-US" altLang="x-none" sz="3200" b="1" dirty="0" err="1">
                <a:solidFill>
                  <a:schemeClr val="bg1"/>
                </a:solidFill>
                <a:latin typeface="Arial" panose="020B0604020202020204" pitchFamily="34" charset="0"/>
              </a:rPr>
              <a:t>chữ</a:t>
            </a:r>
            <a:r>
              <a:rPr lang="en-US" altLang="x-none" sz="3200" b="1" dirty="0">
                <a:solidFill>
                  <a:schemeClr val="bg1"/>
                </a:solidFill>
                <a:latin typeface="Arial" panose="020B0604020202020204" pitchFamily="34" charset="0"/>
              </a:rPr>
              <a:t> </a:t>
            </a:r>
            <a:r>
              <a:rPr lang="en-US" altLang="x-none" sz="3200" b="1" dirty="0" err="1">
                <a:solidFill>
                  <a:schemeClr val="bg1"/>
                </a:solidFill>
                <a:latin typeface="Arial" panose="020B0604020202020204" pitchFamily="34" charset="0"/>
              </a:rPr>
              <a:t>tốt</a:t>
            </a:r>
            <a:endParaRPr lang="en-US" altLang="x-none" sz="3200" b="1" dirty="0">
              <a:solidFill>
                <a:schemeClr val="bg1"/>
              </a:solidFill>
              <a:latin typeface="Arial" panose="020B0604020202020204" pitchFamily="34" charset="0"/>
            </a:endParaRPr>
          </a:p>
        </p:txBody>
      </p:sp>
      <p:sp>
        <p:nvSpPr>
          <p:cNvPr id="8" name="Content Placeholder 2"/>
          <p:cNvSpPr txBox="1"/>
          <p:nvPr/>
        </p:nvSpPr>
        <p:spPr>
          <a:xfrm>
            <a:off x="203200" y="584200"/>
            <a:ext cx="11887200" cy="5833533"/>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lIns="91440" tIns="45720" rIns="91440" bIns="45720"/>
          <a:lstStyle>
            <a:lvl1pPr marL="68263"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333"/>
              </a:spcBef>
              <a:spcAft>
                <a:spcPts val="1200"/>
              </a:spcAft>
              <a:buNone/>
              <a:defRPr/>
            </a:pPr>
            <a:r>
              <a:rPr lang="vi-VN" altLang="en-US" sz="2400" dirty="0">
                <a:latin typeface="Times New Roman" panose="02020603050405020304" pitchFamily="18" charset="0"/>
                <a:cs typeface="Times New Roman" panose="02020603050405020304" pitchFamily="18" charset="0"/>
              </a:rPr>
              <a:t>Thuở đi học, Cao Bá Quát viết chữ </a:t>
            </a:r>
            <a:r>
              <a:rPr lang="vi-VN" altLang="en-US" sz="2400" dirty="0">
                <a:solidFill>
                  <a:srgbClr val="FF0000"/>
                </a:solidFill>
                <a:latin typeface="Times New Roman" panose="02020603050405020304" pitchFamily="18" charset="0"/>
                <a:cs typeface="Times New Roman" panose="02020603050405020304" pitchFamily="18" charset="0"/>
              </a:rPr>
              <a:t>rất xấu </a:t>
            </a:r>
            <a:r>
              <a:rPr lang="vi-VN" altLang="en-US" sz="2400" dirty="0">
                <a:latin typeface="Times New Roman" panose="02020603050405020304" pitchFamily="18" charset="0"/>
                <a:cs typeface="Times New Roman" panose="02020603050405020304" pitchFamily="18" charset="0"/>
              </a:rPr>
              <a:t>nên nhiều bài văn dù hay vẫn bị thầy cho điểm kém.</a:t>
            </a:r>
            <a:br>
              <a:rPr lang="vi-VN" altLang="en-US" sz="2400" dirty="0">
                <a:latin typeface="Times New Roman" panose="02020603050405020304" pitchFamily="18" charset="0"/>
                <a:cs typeface="Times New Roman" panose="02020603050405020304" pitchFamily="18" charset="0"/>
              </a:rPr>
            </a:br>
            <a:r>
              <a:rPr lang="vi-VN" altLang="en-US" sz="2400" dirty="0">
                <a:latin typeface="Times New Roman" panose="02020603050405020304" pitchFamily="18" charset="0"/>
                <a:cs typeface="Times New Roman" panose="02020603050405020304" pitchFamily="18" charset="0"/>
              </a:rPr>
              <a:t>Một hôm, có bà cụ hàng xóm sang </a:t>
            </a:r>
            <a:r>
              <a:rPr lang="vi-VN" altLang="en-US" sz="2400" dirty="0">
                <a:solidFill>
                  <a:srgbClr val="FF0000"/>
                </a:solidFill>
                <a:latin typeface="Times New Roman" panose="02020603050405020304" pitchFamily="18" charset="0"/>
                <a:cs typeface="Times New Roman" panose="02020603050405020304" pitchFamily="18" charset="0"/>
              </a:rPr>
              <a:t>khẩn khoản</a:t>
            </a:r>
            <a:r>
              <a:rPr lang="vi-VN" altLang="en-US" sz="2400" dirty="0">
                <a:latin typeface="Times New Roman" panose="02020603050405020304" pitchFamily="18" charset="0"/>
                <a:cs typeface="Times New Roman" panose="02020603050405020304" pitchFamily="18" charset="0"/>
              </a:rPr>
              <a:t>:</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Gia đình già có việc </a:t>
            </a:r>
            <a:r>
              <a:rPr lang="vi-VN" altLang="en-US" sz="2400" dirty="0">
                <a:solidFill>
                  <a:srgbClr val="FF0000"/>
                </a:solidFill>
                <a:latin typeface="Times New Roman" panose="02020603050405020304" pitchFamily="18" charset="0"/>
                <a:cs typeface="Times New Roman" panose="02020603050405020304" pitchFamily="18" charset="0"/>
              </a:rPr>
              <a:t>oan uổng </a:t>
            </a:r>
            <a:r>
              <a:rPr lang="vi-VN" altLang="en-US" sz="2400" dirty="0">
                <a:latin typeface="Times New Roman" panose="02020603050405020304" pitchFamily="18" charset="0"/>
                <a:cs typeface="Times New Roman" panose="02020603050405020304" pitchFamily="18" charset="0"/>
              </a:rPr>
              <a:t>muốn kêu quan, nhờ cậu viết giúp cho lá đơn, có được không?</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Cao Bá Quát vui vẻ trả lời:</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Tưởng việc gì khó, chứ việc ấy cháu xin </a:t>
            </a:r>
            <a:r>
              <a:rPr lang="vi-VN" altLang="en-US" sz="2400" dirty="0">
                <a:solidFill>
                  <a:srgbClr val="FF0000"/>
                </a:solidFill>
                <a:latin typeface="Times New Roman" panose="02020603050405020304" pitchFamily="18" charset="0"/>
                <a:cs typeface="Times New Roman" panose="02020603050405020304" pitchFamily="18" charset="0"/>
              </a:rPr>
              <a:t>sẵn lòng</a:t>
            </a:r>
            <a:r>
              <a:rPr lang="vi-VN" altLang="en-US" sz="2400" dirty="0">
                <a:latin typeface="Times New Roman" panose="02020603050405020304" pitchFamily="18" charset="0"/>
                <a:cs typeface="Times New Roman" panose="02020603050405020304" pitchFamily="18" charset="0"/>
              </a:rPr>
              <a:t>.</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Lá đơn viết lí lẽ rõ ràng, Cao Bá Quát yên trí quan sẽ xét nỗi oan cho bà cụ. Nào ngờ, chữ ông xấu quá, quan đọc không được nên </a:t>
            </a:r>
            <a:r>
              <a:rPr lang="vi-VN" altLang="en-US" sz="2400" dirty="0">
                <a:solidFill>
                  <a:srgbClr val="FF0000"/>
                </a:solidFill>
                <a:latin typeface="Times New Roman" panose="02020603050405020304" pitchFamily="18" charset="0"/>
                <a:cs typeface="Times New Roman" panose="02020603050405020304" pitchFamily="18" charset="0"/>
              </a:rPr>
              <a:t>thét lính đuổi</a:t>
            </a:r>
            <a:r>
              <a:rPr lang="vi-VN" altLang="en-US" sz="2400" dirty="0">
                <a:latin typeface="Times New Roman" panose="02020603050405020304" pitchFamily="18" charset="0"/>
                <a:cs typeface="Times New Roman" panose="02020603050405020304" pitchFamily="18" charset="0"/>
              </a:rPr>
              <a:t> bà ra khỏi huyện đường. Về nhà, bà kể lại câu chuyện khiến Cao Bá Quát </a:t>
            </a:r>
            <a:r>
              <a:rPr lang="vi-VN" altLang="en-US" sz="2400" dirty="0">
                <a:solidFill>
                  <a:srgbClr val="FF0000"/>
                </a:solidFill>
                <a:latin typeface="Times New Roman" panose="02020603050405020304" pitchFamily="18" charset="0"/>
                <a:cs typeface="Times New Roman" panose="02020603050405020304" pitchFamily="18" charset="0"/>
              </a:rPr>
              <a:t>vô cùng ân hận</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Ông biết dù văn hay đến đâu mà chữ không ra chữ cũng chẳng ích gì. Từ đó, ông </a:t>
            </a:r>
            <a:r>
              <a:rPr lang="vi-VN" altLang="en-US" sz="2400" dirty="0">
                <a:solidFill>
                  <a:srgbClr val="FF0000"/>
                </a:solidFill>
                <a:latin typeface="Times New Roman" panose="02020603050405020304" pitchFamily="18" charset="0"/>
                <a:cs typeface="Times New Roman" panose="02020603050405020304" pitchFamily="18" charset="0"/>
              </a:rPr>
              <a:t>dốc sức </a:t>
            </a:r>
            <a:r>
              <a:rPr lang="vi-VN" altLang="en-US" sz="2400" dirty="0">
                <a:latin typeface="Times New Roman" panose="02020603050405020304" pitchFamily="18" charset="0"/>
                <a:cs typeface="Times New Roman" panose="02020603050405020304" pitchFamily="18" charset="0"/>
              </a:rPr>
              <a:t>luyện viết chữ sao cho đẹp.</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Sáng sáng, ông cầm que vạch lên cột nhà luyện chữ cho </a:t>
            </a:r>
            <a:r>
              <a:rPr lang="vi-VN" altLang="en-US" sz="2400" dirty="0">
                <a:solidFill>
                  <a:srgbClr val="FF0000"/>
                </a:solidFill>
                <a:latin typeface="Times New Roman" panose="02020603050405020304" pitchFamily="18" charset="0"/>
                <a:cs typeface="Times New Roman" panose="02020603050405020304" pitchFamily="18" charset="0"/>
              </a:rPr>
              <a:t>cứng cáp</a:t>
            </a:r>
            <a:r>
              <a:rPr lang="vi-VN" altLang="en-US" sz="2400" dirty="0">
                <a:latin typeface="Times New Roman" panose="02020603050405020304" pitchFamily="18" charset="0"/>
                <a:cs typeface="Times New Roman" panose="02020603050405020304" pitchFamily="18" charset="0"/>
              </a:rPr>
              <a:t>. Mỗi buổi tối, ông viết xong </a:t>
            </a:r>
            <a:r>
              <a:rPr lang="vi-VN" altLang="en-US" sz="2400" dirty="0">
                <a:solidFill>
                  <a:srgbClr val="FF0000"/>
                </a:solidFill>
                <a:latin typeface="Times New Roman" panose="02020603050405020304" pitchFamily="18" charset="0"/>
                <a:cs typeface="Times New Roman" panose="02020603050405020304" pitchFamily="18" charset="0"/>
              </a:rPr>
              <a:t>mười trang vở </a:t>
            </a:r>
            <a:r>
              <a:rPr lang="vi-VN" altLang="en-US" sz="2400" dirty="0">
                <a:latin typeface="Times New Roman" panose="02020603050405020304" pitchFamily="18" charset="0"/>
                <a:cs typeface="Times New Roman" panose="02020603050405020304" pitchFamily="18" charset="0"/>
              </a:rPr>
              <a:t>mới chịu đi ngủ. Chữ viết đã tiến bộ, ông lại mượn những cuốn sách chữ viết đẹp làm mẫu để luyện nhiều kiểu chữ khác nhau.</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Kiên trì luyện tập suốt mấy năm, chữ ông mỗi ngày m</a:t>
            </a:r>
            <a:r>
              <a:rPr lang="en-US" altLang="en-US" sz="2400" dirty="0" err="1">
                <a:latin typeface="Times New Roman" panose="02020603050405020304" pitchFamily="18" charset="0"/>
                <a:cs typeface="Times New Roman" panose="02020603050405020304" pitchFamily="18" charset="0"/>
              </a:rPr>
              <a:t>ột</a:t>
            </a:r>
            <a:r>
              <a:rPr lang="vi-VN" altLang="en-US" sz="2400" dirty="0">
                <a:latin typeface="Times New Roman" panose="02020603050405020304" pitchFamily="18" charset="0"/>
                <a:cs typeface="Times New Roman" panose="02020603050405020304" pitchFamily="18" charset="0"/>
              </a:rPr>
              <a:t> đẹp. Ông </a:t>
            </a:r>
            <a:r>
              <a:rPr lang="vi-VN" altLang="en-US" sz="2400" dirty="0">
                <a:solidFill>
                  <a:srgbClr val="FF0000"/>
                </a:solidFill>
                <a:latin typeface="Times New Roman" panose="02020603050405020304" pitchFamily="18" charset="0"/>
                <a:cs typeface="Times New Roman" panose="02020603050405020304" pitchFamily="18" charset="0"/>
              </a:rPr>
              <a:t>nổi danh </a:t>
            </a:r>
            <a:r>
              <a:rPr lang="vi-VN" altLang="en-US" sz="2400" dirty="0">
                <a:latin typeface="Times New Roman" panose="02020603050405020304" pitchFamily="18" charset="0"/>
                <a:cs typeface="Times New Roman" panose="02020603050405020304" pitchFamily="18" charset="0"/>
              </a:rPr>
              <a:t>khắp nước là người </a:t>
            </a:r>
            <a:r>
              <a:rPr lang="vi-VN" altLang="en-US" sz="2400" dirty="0">
                <a:solidFill>
                  <a:srgbClr val="FF0000"/>
                </a:solidFill>
                <a:latin typeface="Times New Roman" panose="02020603050405020304" pitchFamily="18" charset="0"/>
                <a:cs typeface="Times New Roman" panose="02020603050405020304" pitchFamily="18" charset="0"/>
              </a:rPr>
              <a:t>văn hay chữ tốt</a:t>
            </a:r>
            <a:r>
              <a:rPr lang="en-US" altLang="en-US" sz="2400" dirty="0">
                <a:latin typeface="Times New Roman" panose="02020603050405020304" pitchFamily="18" charset="0"/>
                <a:cs typeface="Times New Roman" panose="02020603050405020304" pitchFamily="18" charset="0"/>
              </a:rPr>
              <a:t>.                                                               </a:t>
            </a:r>
            <a:r>
              <a:rPr lang="vi-VN" altLang="en-US" sz="2000" i="1" dirty="0">
                <a:cs typeface="Arial" panose="020B0604020202020204" pitchFamily="34" charset="0"/>
              </a:rPr>
              <a:t>Theo</a:t>
            </a:r>
            <a:r>
              <a:rPr lang="vi-VN" altLang="en-US" sz="2000" dirty="0">
                <a:cs typeface="Arial" panose="020B0604020202020204" pitchFamily="34" charset="0"/>
              </a:rPr>
              <a:t> T</a:t>
            </a:r>
            <a:r>
              <a:rPr lang="en-US" altLang="en-US" sz="2000" dirty="0">
                <a:cs typeface="Arial" panose="020B0604020202020204" pitchFamily="34" charset="0"/>
              </a:rPr>
              <a:t>RUYỆN ĐỌC</a:t>
            </a:r>
            <a:r>
              <a:rPr lang="vi-VN" altLang="en-US" sz="2000" dirty="0">
                <a:cs typeface="Arial" panose="020B0604020202020204" pitchFamily="34" charset="0"/>
              </a:rPr>
              <a:t> 1 (1995)</a:t>
            </a:r>
          </a:p>
          <a:p>
            <a:pPr>
              <a:spcBef>
                <a:spcPts val="1333"/>
              </a:spcBef>
              <a:spcAft>
                <a:spcPts val="1200"/>
              </a:spcAft>
              <a:buNone/>
              <a:defRPr/>
            </a:pPr>
            <a:endParaRPr lang="en-US" altLang="en-US" sz="2400" dirty="0">
              <a:latin typeface="Times New Roman" panose="02020603050405020304" pitchFamily="18" charset="0"/>
              <a:cs typeface="Times New Roman" panose="02020603050405020304" pitchFamily="18" charset="0"/>
            </a:endParaRPr>
          </a:p>
          <a:p>
            <a:pPr>
              <a:spcBef>
                <a:spcPts val="1333"/>
              </a:spcBef>
              <a:spcAft>
                <a:spcPts val="1200"/>
              </a:spcAft>
              <a:buNone/>
              <a:defRPr/>
            </a:pPr>
            <a:r>
              <a:rPr lang="en-US" altLang="en-US" sz="2133" dirty="0">
                <a:cs typeface="Arial" panose="020B0604020202020204" pitchFamily="34" charset="0"/>
              </a:rPr>
              <a:t>                                                                                               </a:t>
            </a:r>
            <a:r>
              <a:rPr lang="en-US" altLang="en-US" sz="2000" dirty="0">
                <a:cs typeface="Arial" panose="020B0604020202020204" pitchFamily="34" charset="0"/>
              </a:rPr>
              <a:t> </a:t>
            </a:r>
            <a:endParaRPr lang="en-US" altLang="en-US" sz="2400" dirty="0">
              <a:cs typeface="Arial" panose="020B0604020202020204" pitchFamily="34" charset="0"/>
            </a:endParaRPr>
          </a:p>
          <a:p>
            <a:pPr algn="just" eaLnBrk="1" hangingPunct="1">
              <a:spcBef>
                <a:spcPct val="0"/>
              </a:spcBef>
              <a:buFontTx/>
              <a:buNone/>
              <a:defRPr/>
            </a:pPr>
            <a:endParaRPr lang="en-US" altLang="en-US" sz="2400" dirty="0">
              <a:cs typeface="Arial" panose="020B0604020202020204" pitchFamily="34" charset="0"/>
            </a:endParaRPr>
          </a:p>
        </p:txBody>
      </p:sp>
    </p:spTree>
    <p:extLst>
      <p:ext uri="{BB962C8B-B14F-4D97-AF65-F5344CB8AC3E}">
        <p14:creationId xmlns:p14="http://schemas.microsoft.com/office/powerpoint/2010/main" val="467568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5000"/>
                                  </p:iterate>
                                  <p:childTnLst>
                                    <p:set>
                                      <p:cBhvr override="childStyle">
                                        <p:cTn id="6" dur="2000" fill="hold"/>
                                        <p:tgtEl>
                                          <p:spTgt spid="8">
                                            <p:txEl>
                                              <p:pRg st="0" end="0"/>
                                            </p:txEl>
                                          </p:spTgt>
                                        </p:tgtEl>
                                        <p:attrNameLst>
                                          <p:attrName>style.color</p:attrName>
                                        </p:attrNameLst>
                                      </p:cBhvr>
                                      <p:to>
                                        <p:clrVal>
                                          <a:srgbClr val="0000FF"/>
                                        </p:clrVal>
                                      </p:to>
                                    </p:set>
                                    <p:set>
                                      <p:cBhvr>
                                        <p:cTn id="7" dur="2000" fill="hold"/>
                                        <p:tgtEl>
                                          <p:spTgt spid="8">
                                            <p:txEl>
                                              <p:pRg st="0" end="0"/>
                                            </p:txEl>
                                          </p:spTgt>
                                        </p:tgtEl>
                                        <p:attrNameLst>
                                          <p:attrName>fillcolor</p:attrName>
                                        </p:attrNameLst>
                                      </p:cBhvr>
                                      <p:to>
                                        <p:clrVal>
                                          <a:srgbClr val="0000FF"/>
                                        </p:clrVal>
                                      </p:to>
                                    </p:set>
                                    <p:set>
                                      <p:cBhvr>
                                        <p:cTn id="8" dur="20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dmin\Downloads\af09cba6b09e44cbb9d5e9bd18af75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934" y="-1623484"/>
            <a:ext cx="9548284" cy="954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p:cNvPr>
          <p:cNvSpPr txBox="1"/>
          <p:nvPr/>
        </p:nvSpPr>
        <p:spPr>
          <a:xfrm>
            <a:off x="1707522" y="2814090"/>
            <a:ext cx="7366441" cy="1015663"/>
          </a:xfrm>
          <a:prstGeom prst="rect">
            <a:avLst/>
          </a:prstGeom>
          <a:noFill/>
        </p:spPr>
        <p:txBody>
          <a:bodyPr lIns="91440" tIns="45720" rIns="91440" bIns="45720">
            <a:spAutoFit/>
          </a:bodyPr>
          <a:lstStyle/>
          <a:p>
            <a:pPr algn="ctr">
              <a:defRPr/>
            </a:pPr>
            <a:r>
              <a:rPr lang="en-US" altLang="zh-CN" sz="6000" b="1" dirty="0">
                <a:ln w="22225">
                  <a:solidFill>
                    <a:srgbClr val="ED7D31"/>
                  </a:solidFill>
                  <a:prstDash val="solid"/>
                </a:ln>
                <a:solidFill>
                  <a:srgbClr val="FFFF00"/>
                </a:solidFill>
                <a:latin typeface="Times New Roman" panose="02020603050405020304" pitchFamily="18" charset="0"/>
                <a:cs typeface="Times New Roman" panose="02020603050405020304" pitchFamily="18" charset="0"/>
                <a:sym typeface="+mn-lt"/>
              </a:rPr>
              <a:t>TÌM HIỂU BÀI</a:t>
            </a:r>
            <a:endParaRPr lang="zh-CN" altLang="en-US" sz="6000" b="1" dirty="0">
              <a:ln w="22225">
                <a:solidFill>
                  <a:srgbClr val="ED7D31"/>
                </a:solidFill>
                <a:prstDash val="solid"/>
              </a:ln>
              <a:solidFill>
                <a:srgbClr val="FFFF00"/>
              </a:solidFill>
              <a:latin typeface="Times New Roman" panose="02020603050405020304" pitchFamily="18" charset="0"/>
              <a:cs typeface="Times New Roman" panose="02020603050405020304" pitchFamily="18" charset="0"/>
              <a:sym typeface="+mn-lt"/>
            </a:endParaRPr>
          </a:p>
        </p:txBody>
      </p:sp>
      <p:sp>
        <p:nvSpPr>
          <p:cNvPr id="4" name="Rectangle 3"/>
          <p:cNvSpPr/>
          <p:nvPr/>
        </p:nvSpPr>
        <p:spPr>
          <a:xfrm>
            <a:off x="110067" y="86785"/>
            <a:ext cx="12035367" cy="6701367"/>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en-US" sz="2400"/>
          </a:p>
        </p:txBody>
      </p:sp>
    </p:spTree>
    <p:extLst>
      <p:ext uri="{BB962C8B-B14F-4D97-AF65-F5344CB8AC3E}">
        <p14:creationId xmlns:p14="http://schemas.microsoft.com/office/powerpoint/2010/main" val="3550298557"/>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0"/>
          <p:cNvSpPr txBox="1">
            <a:spLocks noChangeArrowheads="1"/>
          </p:cNvSpPr>
          <p:nvPr/>
        </p:nvSpPr>
        <p:spPr bwMode="auto">
          <a:xfrm>
            <a:off x="304800" y="666751"/>
            <a:ext cx="113792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u="sng">
                <a:solidFill>
                  <a:srgbClr val="FF0000"/>
                </a:solidFill>
                <a:latin typeface="Times New Roman" panose="02020603050405020304" pitchFamily="18" charset="0"/>
                <a:cs typeface="Times New Roman" panose="02020603050405020304" pitchFamily="18" charset="0"/>
              </a:rPr>
              <a:t>Câu1</a:t>
            </a:r>
            <a:r>
              <a:rPr lang="en-US" altLang="en-US" sz="3733">
                <a:solidFill>
                  <a:srgbClr val="FF0000"/>
                </a:solidFill>
                <a:latin typeface="Times New Roman" panose="02020603050405020304" pitchFamily="18" charset="0"/>
                <a:cs typeface="Times New Roman" panose="02020603050405020304" pitchFamily="18" charset="0"/>
              </a:rPr>
              <a:t>: Vì sao Cao Bá Quát thường bị điểm kém?</a:t>
            </a:r>
          </a:p>
        </p:txBody>
      </p:sp>
      <p:sp>
        <p:nvSpPr>
          <p:cNvPr id="9" name="Text Box 10"/>
          <p:cNvSpPr txBox="1">
            <a:spLocks noChangeArrowheads="1"/>
          </p:cNvSpPr>
          <p:nvPr/>
        </p:nvSpPr>
        <p:spPr bwMode="auto">
          <a:xfrm>
            <a:off x="554568" y="1276351"/>
            <a:ext cx="11231033"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Cao Bá Quát thường bị điểm kém vì chữ viết rất xấu dù bài văn của ông viết rất hay.</a:t>
            </a:r>
          </a:p>
        </p:txBody>
      </p:sp>
      <p:sp>
        <p:nvSpPr>
          <p:cNvPr id="47109" name="Text Box 10"/>
          <p:cNvSpPr txBox="1">
            <a:spLocks noChangeArrowheads="1"/>
          </p:cNvSpPr>
          <p:nvPr/>
        </p:nvSpPr>
        <p:spPr bwMode="auto">
          <a:xfrm>
            <a:off x="3962400" y="55034"/>
            <a:ext cx="386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Tìm hiểu bài</a:t>
            </a:r>
          </a:p>
        </p:txBody>
      </p:sp>
      <p:sp>
        <p:nvSpPr>
          <p:cNvPr id="6" name="Text Box 10"/>
          <p:cNvSpPr txBox="1">
            <a:spLocks noChangeArrowheads="1"/>
          </p:cNvSpPr>
          <p:nvPr/>
        </p:nvSpPr>
        <p:spPr bwMode="auto">
          <a:xfrm>
            <a:off x="304800" y="2463800"/>
            <a:ext cx="113792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FF0000"/>
                </a:solidFill>
                <a:latin typeface="Times New Roman" panose="02020603050405020304" pitchFamily="18" charset="0"/>
                <a:cs typeface="Times New Roman" panose="02020603050405020304" pitchFamily="18" charset="0"/>
              </a:rPr>
              <a:t>* Bà cụ hàng xóm nhờ ông làm gì?</a:t>
            </a:r>
          </a:p>
        </p:txBody>
      </p:sp>
      <p:sp>
        <p:nvSpPr>
          <p:cNvPr id="7" name="Text Box 10"/>
          <p:cNvSpPr txBox="1">
            <a:spLocks noChangeArrowheads="1"/>
          </p:cNvSpPr>
          <p:nvPr/>
        </p:nvSpPr>
        <p:spPr bwMode="auto">
          <a:xfrm>
            <a:off x="554568" y="3073400"/>
            <a:ext cx="11129433"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Bà cụ nhờ ông viết cho lá đơn kêu quan vì bà thấy mình bị oan uổng.</a:t>
            </a:r>
          </a:p>
        </p:txBody>
      </p:sp>
      <p:sp>
        <p:nvSpPr>
          <p:cNvPr id="8" name="Text Box 10"/>
          <p:cNvSpPr txBox="1">
            <a:spLocks noChangeArrowheads="1"/>
          </p:cNvSpPr>
          <p:nvPr/>
        </p:nvSpPr>
        <p:spPr bwMode="auto">
          <a:xfrm>
            <a:off x="508000" y="4254500"/>
            <a:ext cx="113792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FF0000"/>
                </a:solidFill>
                <a:latin typeface="Times New Roman" panose="02020603050405020304" pitchFamily="18" charset="0"/>
                <a:cs typeface="Times New Roman" panose="02020603050405020304" pitchFamily="18" charset="0"/>
              </a:rPr>
              <a:t>* Thái độ của Cao Bá Quát ra sao khi nhận lời giúp bà cụ hàng xóm?</a:t>
            </a:r>
          </a:p>
        </p:txBody>
      </p:sp>
      <p:sp>
        <p:nvSpPr>
          <p:cNvPr id="10" name="Text Box 10"/>
          <p:cNvSpPr txBox="1">
            <a:spLocks noChangeArrowheads="1"/>
          </p:cNvSpPr>
          <p:nvPr/>
        </p:nvSpPr>
        <p:spPr bwMode="auto">
          <a:xfrm>
            <a:off x="1016000" y="5380567"/>
            <a:ext cx="101600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Ông rất vui vẻ và nói: </a:t>
            </a:r>
            <a:r>
              <a:rPr lang="en-US" altLang="en-US" sz="3733" i="1">
                <a:solidFill>
                  <a:srgbClr val="0000FF"/>
                </a:solidFill>
                <a:latin typeface="Times New Roman" panose="02020603050405020304" pitchFamily="18" charset="0"/>
                <a:cs typeface="Times New Roman" panose="02020603050405020304" pitchFamily="18" charset="0"/>
              </a:rPr>
              <a:t>“Tưởng việc gì khó, chứ việc ấy cháu xin sẵn lòng”.</a:t>
            </a:r>
          </a:p>
        </p:txBody>
      </p:sp>
    </p:spTree>
    <p:extLst>
      <p:ext uri="{BB962C8B-B14F-4D97-AF65-F5344CB8AC3E}">
        <p14:creationId xmlns:p14="http://schemas.microsoft.com/office/powerpoint/2010/main" val="2929825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p:cTn id="7" dur="500" fill="hold"/>
                                        <p:tgtEl>
                                          <p:spTgt spid="8202"/>
                                        </p:tgtEl>
                                        <p:attrNameLst>
                                          <p:attrName>ppt_w</p:attrName>
                                        </p:attrNameLst>
                                      </p:cBhvr>
                                      <p:tavLst>
                                        <p:tav tm="0">
                                          <p:val>
                                            <p:fltVal val="0"/>
                                          </p:val>
                                        </p:tav>
                                        <p:tav tm="100000">
                                          <p:val>
                                            <p:strVal val="#ppt_w"/>
                                          </p:val>
                                        </p:tav>
                                      </p:tavLst>
                                    </p:anim>
                                    <p:anim calcmode="lin" valueType="num">
                                      <p:cBhvr>
                                        <p:cTn id="8" dur="500" fill="hold"/>
                                        <p:tgtEl>
                                          <p:spTgt spid="8202"/>
                                        </p:tgtEl>
                                        <p:attrNameLst>
                                          <p:attrName>ppt_h</p:attrName>
                                        </p:attrNameLst>
                                      </p:cBhvr>
                                      <p:tavLst>
                                        <p:tav tm="0">
                                          <p:val>
                                            <p:fltVal val="0"/>
                                          </p:val>
                                        </p:tav>
                                        <p:tav tm="100000">
                                          <p:val>
                                            <p:strVal val="#ppt_h"/>
                                          </p:val>
                                        </p:tav>
                                      </p:tavLst>
                                    </p:anim>
                                    <p:animEffect transition="in" filter="fade">
                                      <p:cBhvr>
                                        <p:cTn id="9" dur="500"/>
                                        <p:tgtEl>
                                          <p:spTgt spid="8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8202"/>
                                        </p:tgtEl>
                                        <p:attrNameLst>
                                          <p:attrName>ppt_w</p:attrName>
                                        </p:attrNameLst>
                                      </p:cBhvr>
                                      <p:tavLst>
                                        <p:tav tm="0">
                                          <p:val>
                                            <p:strVal val="ppt_w"/>
                                          </p:val>
                                        </p:tav>
                                        <p:tav tm="100000">
                                          <p:val>
                                            <p:fltVal val="0"/>
                                          </p:val>
                                        </p:tav>
                                      </p:tavLst>
                                    </p:anim>
                                    <p:anim calcmode="lin" valueType="num">
                                      <p:cBhvr>
                                        <p:cTn id="21" dur="500"/>
                                        <p:tgtEl>
                                          <p:spTgt spid="8202"/>
                                        </p:tgtEl>
                                        <p:attrNameLst>
                                          <p:attrName>ppt_h</p:attrName>
                                        </p:attrNameLst>
                                      </p:cBhvr>
                                      <p:tavLst>
                                        <p:tav tm="0">
                                          <p:val>
                                            <p:strVal val="ppt_h"/>
                                          </p:val>
                                        </p:tav>
                                        <p:tav tm="100000">
                                          <p:val>
                                            <p:fltVal val="0"/>
                                          </p:val>
                                        </p:tav>
                                      </p:tavLst>
                                    </p:anim>
                                    <p:animEffect transition="out" filter="fade">
                                      <p:cBhvr>
                                        <p:cTn id="22" dur="500"/>
                                        <p:tgtEl>
                                          <p:spTgt spid="8202"/>
                                        </p:tgtEl>
                                      </p:cBhvr>
                                    </p:animEffect>
                                    <p:set>
                                      <p:cBhvr>
                                        <p:cTn id="23" dur="1" fill="hold">
                                          <p:stCondLst>
                                            <p:cond delay="499"/>
                                          </p:stCondLst>
                                        </p:cTn>
                                        <p:tgtEl>
                                          <p:spTgt spid="8202"/>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9"/>
                                        </p:tgtEl>
                                        <p:attrNameLst>
                                          <p:attrName>ppt_w</p:attrName>
                                        </p:attrNameLst>
                                      </p:cBhvr>
                                      <p:tavLst>
                                        <p:tav tm="0">
                                          <p:val>
                                            <p:strVal val="ppt_w"/>
                                          </p:val>
                                        </p:tav>
                                        <p:tav tm="100000">
                                          <p:val>
                                            <p:fltVal val="0"/>
                                          </p:val>
                                        </p:tav>
                                      </p:tavLst>
                                    </p:anim>
                                    <p:anim calcmode="lin" valueType="num">
                                      <p:cBhvr>
                                        <p:cTn id="26" dur="500"/>
                                        <p:tgtEl>
                                          <p:spTgt spid="9"/>
                                        </p:tgtEl>
                                        <p:attrNameLst>
                                          <p:attrName>ppt_h</p:attrName>
                                        </p:attrNameLst>
                                      </p:cBhvr>
                                      <p:tavLst>
                                        <p:tav tm="0">
                                          <p:val>
                                            <p:strVal val="ppt_h"/>
                                          </p:val>
                                        </p:tav>
                                        <p:tav tm="100000">
                                          <p:val>
                                            <p:fltVal val="0"/>
                                          </p:val>
                                        </p:tav>
                                      </p:tavLst>
                                    </p:anim>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nodeType="afterGroup">
                            <p:stCondLst>
                              <p:cond delay="5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xit" presetSubtype="0" fill="hold" grpId="1" nodeType="clickEffect">
                                  <p:stCondLst>
                                    <p:cond delay="0"/>
                                  </p:stCondLst>
                                  <p:childTnLst>
                                    <p:anim calcmode="lin" valueType="num">
                                      <p:cBhvr>
                                        <p:cTn id="45" dur="500"/>
                                        <p:tgtEl>
                                          <p:spTgt spid="6"/>
                                        </p:tgtEl>
                                        <p:attrNameLst>
                                          <p:attrName>ppt_w</p:attrName>
                                        </p:attrNameLst>
                                      </p:cBhvr>
                                      <p:tavLst>
                                        <p:tav tm="0">
                                          <p:val>
                                            <p:strVal val="ppt_w"/>
                                          </p:val>
                                        </p:tav>
                                        <p:tav tm="100000">
                                          <p:val>
                                            <p:fltVal val="0"/>
                                          </p:val>
                                        </p:tav>
                                      </p:tavLst>
                                    </p:anim>
                                    <p:anim calcmode="lin" valueType="num">
                                      <p:cBhvr>
                                        <p:cTn id="46" dur="500"/>
                                        <p:tgtEl>
                                          <p:spTgt spid="6"/>
                                        </p:tgtEl>
                                        <p:attrNameLst>
                                          <p:attrName>ppt_h</p:attrName>
                                        </p:attrNameLst>
                                      </p:cBhvr>
                                      <p:tavLst>
                                        <p:tav tm="0">
                                          <p:val>
                                            <p:strVal val="ppt_h"/>
                                          </p:val>
                                        </p:tav>
                                        <p:tav tm="100000">
                                          <p:val>
                                            <p:fltVal val="0"/>
                                          </p:val>
                                        </p:tav>
                                      </p:tavLst>
                                    </p:anim>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53" presetClass="exit" presetSubtype="0" fill="hold" grpId="1" nodeType="withEffect">
                                  <p:stCondLst>
                                    <p:cond delay="0"/>
                                  </p:stCondLst>
                                  <p:childTnLst>
                                    <p:anim calcmode="lin" valueType="num">
                                      <p:cBhvr>
                                        <p:cTn id="50" dur="500"/>
                                        <p:tgtEl>
                                          <p:spTgt spid="7"/>
                                        </p:tgtEl>
                                        <p:attrNameLst>
                                          <p:attrName>ppt_w</p:attrName>
                                        </p:attrNameLst>
                                      </p:cBhvr>
                                      <p:tavLst>
                                        <p:tav tm="0">
                                          <p:val>
                                            <p:strVal val="ppt_w"/>
                                          </p:val>
                                        </p:tav>
                                        <p:tav tm="100000">
                                          <p:val>
                                            <p:fltVal val="0"/>
                                          </p:val>
                                        </p:tav>
                                      </p:tavLst>
                                    </p:anim>
                                    <p:anim calcmode="lin" valueType="num">
                                      <p:cBhvr>
                                        <p:cTn id="51" dur="500"/>
                                        <p:tgtEl>
                                          <p:spTgt spid="7"/>
                                        </p:tgtEl>
                                        <p:attrNameLst>
                                          <p:attrName>ppt_h</p:attrName>
                                        </p:attrNameLst>
                                      </p:cBhvr>
                                      <p:tavLst>
                                        <p:tav tm="0">
                                          <p:val>
                                            <p:strVal val="ppt_h"/>
                                          </p:val>
                                        </p:tav>
                                        <p:tav tm="100000">
                                          <p:val>
                                            <p:fltVal val="0"/>
                                          </p:val>
                                        </p:tav>
                                      </p:tavLst>
                                    </p:anim>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par>
                          <p:cTn id="54" fill="hold" nodeType="afterGroup">
                            <p:stCondLst>
                              <p:cond delay="500"/>
                            </p:stCondLst>
                            <p:childTnLst>
                              <p:par>
                                <p:cTn id="55" presetID="53"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0" fill="hold" grpId="1" nodeType="click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par>
                                <p:cTn id="74" presetID="53" presetClass="exit" presetSubtype="0" fill="hold" grpId="1" nodeType="withEffect">
                                  <p:stCondLst>
                                    <p:cond delay="0"/>
                                  </p:stCondLst>
                                  <p:childTnLst>
                                    <p:anim calcmode="lin" valueType="num">
                                      <p:cBhvr>
                                        <p:cTn id="75" dur="500"/>
                                        <p:tgtEl>
                                          <p:spTgt spid="10"/>
                                        </p:tgtEl>
                                        <p:attrNameLst>
                                          <p:attrName>ppt_w</p:attrName>
                                        </p:attrNameLst>
                                      </p:cBhvr>
                                      <p:tavLst>
                                        <p:tav tm="0">
                                          <p:val>
                                            <p:strVal val="ppt_w"/>
                                          </p:val>
                                        </p:tav>
                                        <p:tav tm="100000">
                                          <p:val>
                                            <p:fltVal val="0"/>
                                          </p:val>
                                        </p:tav>
                                      </p:tavLst>
                                    </p:anim>
                                    <p:anim calcmode="lin" valueType="num">
                                      <p:cBhvr>
                                        <p:cTn id="76" dur="500"/>
                                        <p:tgtEl>
                                          <p:spTgt spid="10"/>
                                        </p:tgtEl>
                                        <p:attrNameLst>
                                          <p:attrName>ppt_h</p:attrName>
                                        </p:attrNameLst>
                                      </p:cBhvr>
                                      <p:tavLst>
                                        <p:tav tm="0">
                                          <p:val>
                                            <p:strVal val="ppt_h"/>
                                          </p:val>
                                        </p:tav>
                                        <p:tav tm="100000">
                                          <p:val>
                                            <p:fltVal val="0"/>
                                          </p:val>
                                        </p:tav>
                                      </p:tavLst>
                                    </p:anim>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2" grpId="1"/>
      <p:bldP spid="9" grpId="0"/>
      <p:bldP spid="9" grpId="1"/>
      <p:bldP spid="6" grpId="0"/>
      <p:bldP spid="6" grpId="1"/>
      <p:bldP spid="7" grpId="0"/>
      <p:bldP spid="7" grpId="1"/>
      <p:bldP spid="8" grpId="0"/>
      <p:bldP spid="8" grpId="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10"/>
          <p:cNvSpPr txBox="1">
            <a:spLocks noChangeArrowheads="1"/>
          </p:cNvSpPr>
          <p:nvPr/>
        </p:nvSpPr>
        <p:spPr bwMode="auto">
          <a:xfrm>
            <a:off x="539751" y="1358900"/>
            <a:ext cx="11379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FF0000"/>
                </a:solidFill>
                <a:latin typeface="Times New Roman" panose="02020603050405020304" pitchFamily="18" charset="0"/>
                <a:cs typeface="Times New Roman" panose="02020603050405020304" pitchFamily="18" charset="0"/>
              </a:rPr>
              <a:t> * Đoạn 1 cho em biết điều gì?</a:t>
            </a:r>
          </a:p>
        </p:txBody>
      </p:sp>
      <p:sp>
        <p:nvSpPr>
          <p:cNvPr id="9" name="Text Box 10"/>
          <p:cNvSpPr txBox="1">
            <a:spLocks noChangeArrowheads="1"/>
          </p:cNvSpPr>
          <p:nvPr/>
        </p:nvSpPr>
        <p:spPr bwMode="auto">
          <a:xfrm>
            <a:off x="368300" y="2457451"/>
            <a:ext cx="11379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a:t>
            </a:r>
            <a:r>
              <a:rPr lang="en-US" altLang="en-US" sz="4267" b="1" u="sng">
                <a:solidFill>
                  <a:srgbClr val="FF0000"/>
                </a:solidFill>
                <a:latin typeface="Times New Roman" panose="02020603050405020304" pitchFamily="18" charset="0"/>
                <a:cs typeface="Times New Roman" panose="02020603050405020304" pitchFamily="18" charset="0"/>
              </a:rPr>
              <a:t>Ý đoạn 1:</a:t>
            </a:r>
            <a:endParaRPr lang="en-US" altLang="en-US" sz="4267">
              <a:solidFill>
                <a:srgbClr val="0000FF"/>
              </a:solidFill>
              <a:latin typeface="Times New Roman" panose="02020603050405020304" pitchFamily="18" charset="0"/>
              <a:cs typeface="Times New Roman" panose="02020603050405020304" pitchFamily="18" charset="0"/>
            </a:endParaRPr>
          </a:p>
        </p:txBody>
      </p:sp>
      <p:sp>
        <p:nvSpPr>
          <p:cNvPr id="48133" name="Text Box 10"/>
          <p:cNvSpPr txBox="1">
            <a:spLocks noChangeArrowheads="1"/>
          </p:cNvSpPr>
          <p:nvPr/>
        </p:nvSpPr>
        <p:spPr bwMode="auto">
          <a:xfrm>
            <a:off x="4298951" y="283634"/>
            <a:ext cx="386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Tìm hiểu bài</a:t>
            </a:r>
          </a:p>
        </p:txBody>
      </p:sp>
      <p:sp>
        <p:nvSpPr>
          <p:cNvPr id="5" name="Text Box 10"/>
          <p:cNvSpPr txBox="1">
            <a:spLocks noChangeArrowheads="1"/>
          </p:cNvSpPr>
          <p:nvPr/>
        </p:nvSpPr>
        <p:spPr bwMode="auto">
          <a:xfrm>
            <a:off x="2434167" y="2463801"/>
            <a:ext cx="9855200"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Cao Bá Quát thường bị điểm kém vì chữ viết, rất sẵn lòng giúp đỡ hàng xóm.</a:t>
            </a:r>
          </a:p>
        </p:txBody>
      </p:sp>
    </p:spTree>
    <p:extLst>
      <p:ext uri="{BB962C8B-B14F-4D97-AF65-F5344CB8AC3E}">
        <p14:creationId xmlns:p14="http://schemas.microsoft.com/office/powerpoint/2010/main" val="3454370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10"/>
          <p:cNvSpPr txBox="1">
            <a:spLocks noChangeArrowheads="1"/>
          </p:cNvSpPr>
          <p:nvPr/>
        </p:nvSpPr>
        <p:spPr bwMode="auto">
          <a:xfrm>
            <a:off x="425451" y="787400"/>
            <a:ext cx="115824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FF0000"/>
                </a:solidFill>
                <a:latin typeface="Times New Roman" panose="02020603050405020304" pitchFamily="18" charset="0"/>
                <a:cs typeface="Times New Roman" panose="02020603050405020304" pitchFamily="18" charset="0"/>
              </a:rPr>
              <a:t>  </a:t>
            </a:r>
            <a:r>
              <a:rPr lang="en-US" altLang="en-US" sz="3733" u="sng">
                <a:solidFill>
                  <a:srgbClr val="FF0000"/>
                </a:solidFill>
                <a:latin typeface="Times New Roman" panose="02020603050405020304" pitchFamily="18" charset="0"/>
                <a:cs typeface="Times New Roman" panose="02020603050405020304" pitchFamily="18" charset="0"/>
              </a:rPr>
              <a:t>Câu 2</a:t>
            </a:r>
            <a:r>
              <a:rPr lang="en-US" altLang="en-US" sz="3733">
                <a:solidFill>
                  <a:srgbClr val="FF0000"/>
                </a:solidFill>
                <a:latin typeface="Times New Roman" panose="02020603050405020304" pitchFamily="18" charset="0"/>
                <a:cs typeface="Times New Roman" panose="02020603050405020304" pitchFamily="18" charset="0"/>
              </a:rPr>
              <a:t>: Sự việc gì xảy ra đã làm cho Cao Bá Quát phải ân hận?. </a:t>
            </a:r>
          </a:p>
        </p:txBody>
      </p:sp>
      <p:sp>
        <p:nvSpPr>
          <p:cNvPr id="12" name="Text Box 10"/>
          <p:cNvSpPr txBox="1">
            <a:spLocks noChangeArrowheads="1"/>
          </p:cNvSpPr>
          <p:nvPr/>
        </p:nvSpPr>
        <p:spPr bwMode="auto">
          <a:xfrm>
            <a:off x="457200" y="1680634"/>
            <a:ext cx="11277600"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Lá đơn của Cao Bá Quát vì chữ quá xấu, quan không đọc được nên thét lính đuổi bà cụ về, khiến bà cụ không giải được nổi oan.  </a:t>
            </a:r>
          </a:p>
        </p:txBody>
      </p:sp>
      <p:sp>
        <p:nvSpPr>
          <p:cNvPr id="49157" name="Text Box 10"/>
          <p:cNvSpPr txBox="1">
            <a:spLocks noChangeArrowheads="1"/>
          </p:cNvSpPr>
          <p:nvPr/>
        </p:nvSpPr>
        <p:spPr bwMode="auto">
          <a:xfrm>
            <a:off x="4165600" y="67734"/>
            <a:ext cx="386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Tìm hiểu bài</a:t>
            </a:r>
          </a:p>
        </p:txBody>
      </p:sp>
      <p:sp>
        <p:nvSpPr>
          <p:cNvPr id="6" name="Text Box 10"/>
          <p:cNvSpPr txBox="1">
            <a:spLocks noChangeArrowheads="1"/>
          </p:cNvSpPr>
          <p:nvPr/>
        </p:nvSpPr>
        <p:spPr bwMode="auto">
          <a:xfrm>
            <a:off x="406400" y="3539067"/>
            <a:ext cx="115824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FF0000"/>
                </a:solidFill>
                <a:latin typeface="Times New Roman" panose="02020603050405020304" pitchFamily="18" charset="0"/>
                <a:cs typeface="Times New Roman" panose="02020603050405020304" pitchFamily="18" charset="0"/>
              </a:rPr>
              <a:t>  * Theo em, khi bà cụ bị quan thét lính đuổi về Cao Bá Quát có cảm giác thế nào?</a:t>
            </a:r>
          </a:p>
        </p:txBody>
      </p:sp>
      <p:sp>
        <p:nvSpPr>
          <p:cNvPr id="7" name="Text Box 10"/>
          <p:cNvSpPr txBox="1">
            <a:spLocks noChangeArrowheads="1"/>
          </p:cNvSpPr>
          <p:nvPr/>
        </p:nvSpPr>
        <p:spPr bwMode="auto">
          <a:xfrm>
            <a:off x="438151" y="4660900"/>
            <a:ext cx="11277600"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Khi đó chắc Cao Bá Quát rất ân hận và dằn vặt mình. Ông nghĩ ra rằng dù văn hay đến đâu mà chữ không ra chữ cũng chẳng ích gì.  </a:t>
            </a:r>
          </a:p>
        </p:txBody>
      </p:sp>
    </p:spTree>
    <p:extLst>
      <p:ext uri="{BB962C8B-B14F-4D97-AF65-F5344CB8AC3E}">
        <p14:creationId xmlns:p14="http://schemas.microsoft.com/office/powerpoint/2010/main" val="554506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10"/>
          <p:cNvSpPr txBox="1">
            <a:spLocks noChangeArrowheads="1"/>
          </p:cNvSpPr>
          <p:nvPr/>
        </p:nvSpPr>
        <p:spPr bwMode="auto">
          <a:xfrm>
            <a:off x="558800" y="1663700"/>
            <a:ext cx="10363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267">
                <a:solidFill>
                  <a:srgbClr val="FF0000"/>
                </a:solidFill>
                <a:latin typeface="Times New Roman" panose="02020603050405020304" pitchFamily="18" charset="0"/>
                <a:cs typeface="Times New Roman" panose="02020603050405020304" pitchFamily="18" charset="0"/>
              </a:rPr>
              <a:t>* Đoạn 2 có nội dung chính là gì?</a:t>
            </a:r>
          </a:p>
        </p:txBody>
      </p:sp>
      <p:sp>
        <p:nvSpPr>
          <p:cNvPr id="15363" name="Text Box 10"/>
          <p:cNvSpPr txBox="1">
            <a:spLocks noChangeArrowheads="1"/>
          </p:cNvSpPr>
          <p:nvPr/>
        </p:nvSpPr>
        <p:spPr bwMode="auto">
          <a:xfrm>
            <a:off x="558800" y="2921000"/>
            <a:ext cx="10363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u="sng">
                <a:solidFill>
                  <a:srgbClr val="FF0000"/>
                </a:solidFill>
                <a:latin typeface="Times New Roman" panose="02020603050405020304" pitchFamily="18" charset="0"/>
                <a:cs typeface="Times New Roman" panose="02020603050405020304" pitchFamily="18" charset="0"/>
              </a:rPr>
              <a:t>Ý đoạn 2:</a:t>
            </a:r>
            <a:endParaRPr lang="en-US" altLang="en-US" sz="4267">
              <a:solidFill>
                <a:srgbClr val="0000FF"/>
              </a:solidFill>
              <a:latin typeface="Times New Roman" panose="02020603050405020304" pitchFamily="18" charset="0"/>
              <a:cs typeface="Times New Roman" panose="02020603050405020304" pitchFamily="18" charset="0"/>
            </a:endParaRPr>
          </a:p>
        </p:txBody>
      </p:sp>
      <p:sp>
        <p:nvSpPr>
          <p:cNvPr id="50181" name="Text Box 10"/>
          <p:cNvSpPr txBox="1">
            <a:spLocks noChangeArrowheads="1"/>
          </p:cNvSpPr>
          <p:nvPr/>
        </p:nvSpPr>
        <p:spPr bwMode="auto">
          <a:xfrm>
            <a:off x="3862917" y="448734"/>
            <a:ext cx="660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Tìm hiểu bài</a:t>
            </a:r>
          </a:p>
        </p:txBody>
      </p:sp>
      <p:sp>
        <p:nvSpPr>
          <p:cNvPr id="9" name="Text Box 10"/>
          <p:cNvSpPr txBox="1">
            <a:spLocks noChangeArrowheads="1"/>
          </p:cNvSpPr>
          <p:nvPr/>
        </p:nvSpPr>
        <p:spPr bwMode="auto">
          <a:xfrm>
            <a:off x="2823634" y="2961218"/>
            <a:ext cx="8555567"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Cao Bá Quát ân hận vì chữ mình xấu làm bà cụ không giải oan được.</a:t>
            </a:r>
          </a:p>
        </p:txBody>
      </p:sp>
    </p:spTree>
    <p:extLst>
      <p:ext uri="{BB962C8B-B14F-4D97-AF65-F5344CB8AC3E}">
        <p14:creationId xmlns:p14="http://schemas.microsoft.com/office/powerpoint/2010/main" val="2998363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ppt_x"/>
                                          </p:val>
                                        </p:tav>
                                        <p:tav tm="100000">
                                          <p:val>
                                            <p:strVal val="#ppt_x"/>
                                          </p:val>
                                        </p:tav>
                                      </p:tavLst>
                                    </p:anim>
                                    <p:anim calcmode="lin" valueType="num">
                                      <p:cBhvr additive="base">
                                        <p:cTn id="14"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912284" y="1193800"/>
            <a:ext cx="11379200"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u="sng">
                <a:solidFill>
                  <a:srgbClr val="FF0000"/>
                </a:solidFill>
                <a:latin typeface="Times New Roman" panose="02020603050405020304" pitchFamily="18" charset="0"/>
                <a:cs typeface="Times New Roman" panose="02020603050405020304" pitchFamily="18" charset="0"/>
              </a:rPr>
              <a:t>Câu 3</a:t>
            </a:r>
            <a:r>
              <a:rPr lang="en-US" altLang="en-US" sz="4267">
                <a:solidFill>
                  <a:srgbClr val="FF0000"/>
                </a:solidFill>
                <a:latin typeface="Times New Roman" panose="02020603050405020304" pitchFamily="18" charset="0"/>
                <a:cs typeface="Times New Roman" panose="02020603050405020304" pitchFamily="18" charset="0"/>
              </a:rPr>
              <a:t>: Cao Bá Quát quyết chí luyện viết chữ như thế nào?</a:t>
            </a:r>
          </a:p>
        </p:txBody>
      </p:sp>
      <p:sp>
        <p:nvSpPr>
          <p:cNvPr id="9" name="Text Box 10"/>
          <p:cNvSpPr txBox="1">
            <a:spLocks noChangeArrowheads="1"/>
          </p:cNvSpPr>
          <p:nvPr/>
        </p:nvSpPr>
        <p:spPr bwMode="auto">
          <a:xfrm>
            <a:off x="389467" y="2652184"/>
            <a:ext cx="11887200" cy="271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Sáng sáng, ông cầm que vạch lên cột nhà luyện chữ cho cứng cáp. Mỗi tối, viết xong mười trang vở mới đi ngủ; ông lại mượn những cuốn sách chữ viết đẹp làm mẫu; kiên trì luyện viết suốt mấy năm trời.</a:t>
            </a:r>
          </a:p>
        </p:txBody>
      </p:sp>
      <p:sp>
        <p:nvSpPr>
          <p:cNvPr id="51205" name="Text Box 10"/>
          <p:cNvSpPr txBox="1">
            <a:spLocks noChangeArrowheads="1"/>
          </p:cNvSpPr>
          <p:nvPr/>
        </p:nvSpPr>
        <p:spPr bwMode="auto">
          <a:xfrm>
            <a:off x="4404784" y="188385"/>
            <a:ext cx="386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539937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êu đề 1"/>
          <p:cNvSpPr>
            <a:spLocks noGrp="1"/>
          </p:cNvSpPr>
          <p:nvPr>
            <p:ph type="title"/>
          </p:nvPr>
        </p:nvSpPr>
        <p:spPr/>
        <p:txBody>
          <a:bodyPr/>
          <a:lstStyle/>
          <a:p>
            <a:endParaRPr lang="en-US" altLang="en-US" smtClean="0"/>
          </a:p>
        </p:txBody>
      </p:sp>
      <p:sp>
        <p:nvSpPr>
          <p:cNvPr id="33795" name="Chỗ dành sẵn cho Nội dung 2"/>
          <p:cNvSpPr>
            <a:spLocks noGrp="1"/>
          </p:cNvSpPr>
          <p:nvPr>
            <p:ph idx="1"/>
          </p:nvPr>
        </p:nvSpPr>
        <p:spPr/>
        <p:txBody>
          <a:bodyPr/>
          <a:lstStyle/>
          <a:p>
            <a:endParaRPr lang="en-US" altLang="en-US" smtClean="0"/>
          </a:p>
        </p:txBody>
      </p:sp>
      <p:pic>
        <p:nvPicPr>
          <p:cNvPr id="33796" name="Picture 3" descr="Picture3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WordArt 18"/>
          <p:cNvSpPr>
            <a:spLocks noChangeArrowheads="1" noChangeShapeType="1" noTextEdit="1"/>
          </p:cNvSpPr>
          <p:nvPr/>
        </p:nvSpPr>
        <p:spPr bwMode="auto">
          <a:xfrm>
            <a:off x="3962401" y="1701800"/>
            <a:ext cx="4483100" cy="508000"/>
          </a:xfrm>
          <a:prstGeom prst="rect">
            <a:avLst/>
          </a:prstGeom>
        </p:spPr>
        <p:txBody>
          <a:bodyPr wrap="none" fromWordArt="1">
            <a:prstTxWarp prst="textPlain">
              <a:avLst>
                <a:gd name="adj" fmla="val 50000"/>
              </a:avLst>
            </a:prstTxWarp>
          </a:bodyPr>
          <a:lstStyle/>
          <a:p>
            <a:pPr algn="ctr"/>
            <a:r>
              <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a:t>
            </a:r>
          </a:p>
        </p:txBody>
      </p:sp>
      <p:sp>
        <p:nvSpPr>
          <p:cNvPr id="33798" name="Hình chữ nhật 1"/>
          <p:cNvSpPr>
            <a:spLocks noChangeArrowheads="1"/>
          </p:cNvSpPr>
          <p:nvPr/>
        </p:nvSpPr>
        <p:spPr bwMode="auto">
          <a:xfrm>
            <a:off x="304800" y="2402418"/>
            <a:ext cx="11582400"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867" b="1">
                <a:solidFill>
                  <a:srgbClr val="FF0000"/>
                </a:solidFill>
                <a:latin typeface="Times New Roman" panose="02020603050405020304" pitchFamily="18" charset="0"/>
                <a:cs typeface="Times New Roman" panose="02020603050405020304" pitchFamily="18" charset="0"/>
              </a:rPr>
              <a:t>VĂN HAY CHỮ TỐT</a:t>
            </a:r>
          </a:p>
        </p:txBody>
      </p:sp>
    </p:spTree>
    <p:extLst>
      <p:ext uri="{BB962C8B-B14F-4D97-AF65-F5344CB8AC3E}">
        <p14:creationId xmlns:p14="http://schemas.microsoft.com/office/powerpoint/2010/main" val="373425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235200" y="2514600"/>
            <a:ext cx="7213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6400">
                <a:cs typeface="Arial" panose="020B0604020202020204" pitchFamily="34" charset="0"/>
              </a:rPr>
              <a:t>Tranh SGK / 129</a:t>
            </a:r>
          </a:p>
        </p:txBody>
      </p:sp>
      <p:pic>
        <p:nvPicPr>
          <p:cNvPr id="52227" name="Picture 5" descr="scan0010"/>
          <p:cNvPicPr>
            <a:picLocks noChangeAspect="1" noChangeArrowheads="1"/>
          </p:cNvPicPr>
          <p:nvPr/>
        </p:nvPicPr>
        <p:blipFill>
          <a:blip r:embed="rId3">
            <a:extLst>
              <a:ext uri="{28A0092B-C50C-407E-A947-70E740481C1C}">
                <a14:useLocalDpi xmlns:a14="http://schemas.microsoft.com/office/drawing/2010/main" val="0"/>
              </a:ext>
            </a:extLst>
          </a:blip>
          <a:srcRect l="-2046" t="10023" r="13019" b="8136"/>
          <a:stretch>
            <a:fillRect/>
          </a:stretch>
        </p:blipFill>
        <p:spPr bwMode="auto">
          <a:xfrm>
            <a:off x="-1930399" y="0"/>
            <a:ext cx="15955433" cy="696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15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912285" y="916517"/>
            <a:ext cx="10670116"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FF0000"/>
                </a:solidFill>
                <a:latin typeface="Times New Roman" panose="02020603050405020304" pitchFamily="18" charset="0"/>
                <a:cs typeface="Times New Roman" panose="02020603050405020304" pitchFamily="18" charset="0"/>
              </a:rPr>
              <a:t>* Qua việc luyện chữ em thấy Cao Bá Quát là người như thế nào?</a:t>
            </a:r>
          </a:p>
        </p:txBody>
      </p:sp>
      <p:sp>
        <p:nvSpPr>
          <p:cNvPr id="9" name="Text Box 10"/>
          <p:cNvSpPr txBox="1">
            <a:spLocks noChangeArrowheads="1"/>
          </p:cNvSpPr>
          <p:nvPr/>
        </p:nvSpPr>
        <p:spPr bwMode="auto">
          <a:xfrm>
            <a:off x="389467" y="2209800"/>
            <a:ext cx="11887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Ông là người rất kiên trì, nhẫn nại khi làm việc.</a:t>
            </a:r>
          </a:p>
        </p:txBody>
      </p:sp>
      <p:sp>
        <p:nvSpPr>
          <p:cNvPr id="53253" name="Text Box 10"/>
          <p:cNvSpPr txBox="1">
            <a:spLocks noChangeArrowheads="1"/>
          </p:cNvSpPr>
          <p:nvPr/>
        </p:nvSpPr>
        <p:spPr bwMode="auto">
          <a:xfrm>
            <a:off x="4404784" y="188385"/>
            <a:ext cx="386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Tìm hiểu bài</a:t>
            </a:r>
          </a:p>
        </p:txBody>
      </p:sp>
      <p:sp>
        <p:nvSpPr>
          <p:cNvPr id="6" name="Text Box 10"/>
          <p:cNvSpPr txBox="1">
            <a:spLocks noChangeArrowheads="1"/>
          </p:cNvSpPr>
          <p:nvPr/>
        </p:nvSpPr>
        <p:spPr bwMode="auto">
          <a:xfrm>
            <a:off x="929218" y="2965451"/>
            <a:ext cx="10670116"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FF0000"/>
                </a:solidFill>
                <a:latin typeface="Times New Roman" panose="02020603050405020304" pitchFamily="18" charset="0"/>
                <a:cs typeface="Times New Roman" panose="02020603050405020304" pitchFamily="18" charset="0"/>
              </a:rPr>
              <a:t>* Theo em nguyên nhân nào khiến Cao Bá Quát nổi danh khắp nước là người văn hay, chữ tốt?</a:t>
            </a:r>
          </a:p>
        </p:txBody>
      </p:sp>
      <p:sp>
        <p:nvSpPr>
          <p:cNvPr id="8" name="Text Box 10"/>
          <p:cNvSpPr txBox="1">
            <a:spLocks noChangeArrowheads="1"/>
          </p:cNvSpPr>
          <p:nvPr/>
        </p:nvSpPr>
        <p:spPr bwMode="auto">
          <a:xfrm>
            <a:off x="406400" y="4258734"/>
            <a:ext cx="11379200"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Nhờ ông kiên trì luyện tập suốt mười mấy năm và năng khiếu viết văn của ông.</a:t>
            </a:r>
          </a:p>
        </p:txBody>
      </p:sp>
    </p:spTree>
    <p:extLst>
      <p:ext uri="{BB962C8B-B14F-4D97-AF65-F5344CB8AC3E}">
        <p14:creationId xmlns:p14="http://schemas.microsoft.com/office/powerpoint/2010/main" val="2060225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10"/>
          <p:cNvSpPr txBox="1">
            <a:spLocks noChangeArrowheads="1"/>
          </p:cNvSpPr>
          <p:nvPr/>
        </p:nvSpPr>
        <p:spPr bwMode="auto">
          <a:xfrm>
            <a:off x="838200" y="1460500"/>
            <a:ext cx="11379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FF0000"/>
                </a:solidFill>
                <a:latin typeface="Times New Roman" panose="02020603050405020304" pitchFamily="18" charset="0"/>
                <a:cs typeface="Times New Roman" panose="02020603050405020304" pitchFamily="18" charset="0"/>
              </a:rPr>
              <a:t>   * Nội dung đoạn 3 là gì? </a:t>
            </a:r>
          </a:p>
        </p:txBody>
      </p:sp>
      <p:sp>
        <p:nvSpPr>
          <p:cNvPr id="6" name="Text Box 10"/>
          <p:cNvSpPr txBox="1">
            <a:spLocks noChangeArrowheads="1"/>
          </p:cNvSpPr>
          <p:nvPr/>
        </p:nvSpPr>
        <p:spPr bwMode="auto">
          <a:xfrm>
            <a:off x="431801" y="2753784"/>
            <a:ext cx="2563284"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u="sng">
                <a:solidFill>
                  <a:srgbClr val="FF0000"/>
                </a:solidFill>
                <a:latin typeface="Times New Roman" panose="02020603050405020304" pitchFamily="18" charset="0"/>
                <a:cs typeface="Times New Roman" panose="02020603050405020304" pitchFamily="18" charset="0"/>
              </a:rPr>
              <a:t>Ý đoạn 3</a:t>
            </a:r>
            <a:r>
              <a:rPr lang="en-US" altLang="en-US" sz="4267">
                <a:solidFill>
                  <a:srgbClr val="FF0000"/>
                </a:solidFill>
                <a:latin typeface="Times New Roman" panose="02020603050405020304" pitchFamily="18" charset="0"/>
                <a:cs typeface="Times New Roman" panose="02020603050405020304" pitchFamily="18" charset="0"/>
              </a:rPr>
              <a:t>:</a:t>
            </a:r>
            <a:endParaRPr lang="en-US" altLang="en-US" sz="4267">
              <a:solidFill>
                <a:srgbClr val="0000FF"/>
              </a:solidFill>
              <a:latin typeface="Times New Roman" panose="02020603050405020304" pitchFamily="18" charset="0"/>
              <a:cs typeface="Times New Roman" panose="02020603050405020304" pitchFamily="18" charset="0"/>
            </a:endParaRPr>
          </a:p>
        </p:txBody>
      </p:sp>
      <p:sp>
        <p:nvSpPr>
          <p:cNvPr id="54277" name="Text Box 10"/>
          <p:cNvSpPr txBox="1">
            <a:spLocks noChangeArrowheads="1"/>
          </p:cNvSpPr>
          <p:nvPr/>
        </p:nvSpPr>
        <p:spPr bwMode="auto">
          <a:xfrm>
            <a:off x="4165600" y="211667"/>
            <a:ext cx="386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Tìm hiểu bài</a:t>
            </a:r>
          </a:p>
        </p:txBody>
      </p:sp>
      <p:sp>
        <p:nvSpPr>
          <p:cNvPr id="7" name="Text Box 10"/>
          <p:cNvSpPr txBox="1">
            <a:spLocks noChangeArrowheads="1"/>
          </p:cNvSpPr>
          <p:nvPr/>
        </p:nvSpPr>
        <p:spPr bwMode="auto">
          <a:xfrm>
            <a:off x="2639484" y="2753785"/>
            <a:ext cx="11379200" cy="173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Sự kiên trì, quyết tâm giúp Cao Bá Quát </a:t>
            </a:r>
          </a:p>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nổi danh là người viết chữ đẹp.   </a:t>
            </a:r>
          </a:p>
        </p:txBody>
      </p:sp>
    </p:spTree>
    <p:extLst>
      <p:ext uri="{BB962C8B-B14F-4D97-AF65-F5344CB8AC3E}">
        <p14:creationId xmlns:p14="http://schemas.microsoft.com/office/powerpoint/2010/main" val="427379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1016000" y="3632200"/>
            <a:ext cx="10363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solidFill>
                  <a:srgbClr val="FF0000"/>
                </a:solidFill>
                <a:latin typeface="Times New Roman" panose="02020603050405020304" pitchFamily="18" charset="0"/>
                <a:cs typeface="Times New Roman" panose="02020603050405020304" pitchFamily="18" charset="0"/>
              </a:rPr>
              <a:t>Đoạn thân bài</a:t>
            </a:r>
            <a:r>
              <a:rPr lang="en-US" altLang="en-US" sz="4000">
                <a:solidFill>
                  <a:srgbClr val="0000FF"/>
                </a:solidFill>
                <a:latin typeface="Times New Roman" panose="02020603050405020304" pitchFamily="18" charset="0"/>
                <a:cs typeface="Times New Roman" panose="02020603050405020304" pitchFamily="18" charset="0"/>
              </a:rPr>
              <a:t>: Một hôm……..luyện nhiều kiểu chữ khác nhau.</a:t>
            </a:r>
          </a:p>
        </p:txBody>
      </p:sp>
      <p:sp>
        <p:nvSpPr>
          <p:cNvPr id="7" name="Text Box 10"/>
          <p:cNvSpPr txBox="1">
            <a:spLocks noChangeArrowheads="1"/>
          </p:cNvSpPr>
          <p:nvPr/>
        </p:nvSpPr>
        <p:spPr bwMode="auto">
          <a:xfrm>
            <a:off x="1066800" y="5198534"/>
            <a:ext cx="1019598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FF0000"/>
                </a:solidFill>
                <a:latin typeface="Times New Roman" panose="02020603050405020304" pitchFamily="18" charset="0"/>
                <a:cs typeface="Times New Roman" panose="02020603050405020304" pitchFamily="18" charset="0"/>
              </a:rPr>
              <a:t>Đoạn kết bài</a:t>
            </a:r>
            <a:r>
              <a:rPr lang="en-US" altLang="en-US" sz="3733">
                <a:solidFill>
                  <a:srgbClr val="0000FF"/>
                </a:solidFill>
                <a:latin typeface="Times New Roman" panose="02020603050405020304" pitchFamily="18" charset="0"/>
                <a:cs typeface="Times New Roman" panose="02020603050405020304" pitchFamily="18" charset="0"/>
              </a:rPr>
              <a:t>: Kiên trì………văn hay chữ tốt.</a:t>
            </a:r>
          </a:p>
        </p:txBody>
      </p:sp>
      <p:sp>
        <p:nvSpPr>
          <p:cNvPr id="55301" name="Text Box 11"/>
          <p:cNvSpPr txBox="1">
            <a:spLocks noChangeArrowheads="1"/>
          </p:cNvSpPr>
          <p:nvPr/>
        </p:nvSpPr>
        <p:spPr bwMode="auto">
          <a:xfrm>
            <a:off x="3862917" y="899584"/>
            <a:ext cx="50800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a:solidFill>
                  <a:srgbClr val="0000FF"/>
                </a:solidFill>
                <a:latin typeface="Times New Roman" panose="02020603050405020304" pitchFamily="18" charset="0"/>
                <a:cs typeface="Times New Roman" panose="02020603050405020304" pitchFamily="18" charset="0"/>
              </a:rPr>
              <a:t>Văn hay chữ tốt     </a:t>
            </a:r>
          </a:p>
        </p:txBody>
      </p:sp>
      <p:sp>
        <p:nvSpPr>
          <p:cNvPr id="55302" name="Text Box 11"/>
          <p:cNvSpPr txBox="1">
            <a:spLocks noChangeArrowheads="1"/>
          </p:cNvSpPr>
          <p:nvPr/>
        </p:nvSpPr>
        <p:spPr bwMode="auto">
          <a:xfrm>
            <a:off x="696384" y="213784"/>
            <a:ext cx="10363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267" u="sng">
                <a:latin typeface="Times New Roman" panose="02020603050405020304" pitchFamily="18" charset="0"/>
                <a:cs typeface="Times New Roman" panose="02020603050405020304" pitchFamily="18" charset="0"/>
              </a:rPr>
              <a:t>Tập đọc</a:t>
            </a:r>
          </a:p>
        </p:txBody>
      </p:sp>
      <p:sp>
        <p:nvSpPr>
          <p:cNvPr id="55303" name="Text Box 10"/>
          <p:cNvSpPr txBox="1">
            <a:spLocks noChangeArrowheads="1"/>
          </p:cNvSpPr>
          <p:nvPr/>
        </p:nvSpPr>
        <p:spPr bwMode="auto">
          <a:xfrm>
            <a:off x="696385" y="1678517"/>
            <a:ext cx="109410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solidFill>
                  <a:srgbClr val="FF0000"/>
                </a:solidFill>
                <a:latin typeface="Times New Roman" panose="02020603050405020304" pitchFamily="18" charset="0"/>
                <a:cs typeface="Times New Roman" panose="02020603050405020304" pitchFamily="18" charset="0"/>
              </a:rPr>
              <a:t>* Tìm đoạn mở bài, thân bài, kết bài  trong bài văn ?</a:t>
            </a:r>
          </a:p>
        </p:txBody>
      </p:sp>
      <p:sp>
        <p:nvSpPr>
          <p:cNvPr id="11" name="Text Box 10"/>
          <p:cNvSpPr txBox="1">
            <a:spLocks noChangeArrowheads="1"/>
          </p:cNvSpPr>
          <p:nvPr/>
        </p:nvSpPr>
        <p:spPr bwMode="auto">
          <a:xfrm>
            <a:off x="1016000" y="2548467"/>
            <a:ext cx="1026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solidFill>
                  <a:srgbClr val="FF0000"/>
                </a:solidFill>
                <a:latin typeface="Times New Roman" panose="02020603050405020304" pitchFamily="18" charset="0"/>
                <a:cs typeface="Times New Roman" panose="02020603050405020304" pitchFamily="18" charset="0"/>
              </a:rPr>
              <a:t>Đoạn mở bài</a:t>
            </a:r>
            <a:r>
              <a:rPr lang="en-US" altLang="en-US" sz="4000">
                <a:solidFill>
                  <a:srgbClr val="0000FF"/>
                </a:solidFill>
                <a:latin typeface="Times New Roman" panose="02020603050405020304" pitchFamily="18" charset="0"/>
                <a:cs typeface="Times New Roman" panose="02020603050405020304" pitchFamily="18" charset="0"/>
              </a:rPr>
              <a:t>: Thuở đi học……..điểm kém. </a:t>
            </a:r>
          </a:p>
        </p:txBody>
      </p:sp>
    </p:spTree>
    <p:extLst>
      <p:ext uri="{BB962C8B-B14F-4D97-AF65-F5344CB8AC3E}">
        <p14:creationId xmlns:p14="http://schemas.microsoft.com/office/powerpoint/2010/main" val="3835930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11"/>
          <p:cNvSpPr txBox="1">
            <a:spLocks noChangeArrowheads="1"/>
          </p:cNvSpPr>
          <p:nvPr/>
        </p:nvSpPr>
        <p:spPr bwMode="auto">
          <a:xfrm>
            <a:off x="3048000" y="990601"/>
            <a:ext cx="589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Văn hay chữ tốt     </a:t>
            </a:r>
          </a:p>
        </p:txBody>
      </p:sp>
      <p:sp>
        <p:nvSpPr>
          <p:cNvPr id="56324" name="Text Box 11"/>
          <p:cNvSpPr txBox="1">
            <a:spLocks noChangeArrowheads="1"/>
          </p:cNvSpPr>
          <p:nvPr/>
        </p:nvSpPr>
        <p:spPr bwMode="auto">
          <a:xfrm>
            <a:off x="664633" y="347133"/>
            <a:ext cx="107696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267" u="sng">
                <a:latin typeface="Times New Roman" panose="02020603050405020304" pitchFamily="18" charset="0"/>
                <a:cs typeface="Times New Roman" panose="02020603050405020304" pitchFamily="18" charset="0"/>
              </a:rPr>
              <a:t>Tập đọc</a:t>
            </a:r>
            <a:endParaRPr lang="en-US" altLang="en-US" sz="4267">
              <a:latin typeface="Times New Roman" panose="02020603050405020304" pitchFamily="18" charset="0"/>
              <a:cs typeface="Times New Roman" panose="02020603050405020304" pitchFamily="18" charset="0"/>
            </a:endParaRPr>
          </a:p>
        </p:txBody>
      </p:sp>
      <p:sp>
        <p:nvSpPr>
          <p:cNvPr id="56325" name="Text Box 11"/>
          <p:cNvSpPr txBox="1">
            <a:spLocks noChangeArrowheads="1"/>
          </p:cNvSpPr>
          <p:nvPr/>
        </p:nvSpPr>
        <p:spPr bwMode="auto">
          <a:xfrm>
            <a:off x="4775200" y="1600200"/>
            <a:ext cx="619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Theo Truyện đọc 1 (1995)     </a:t>
            </a:r>
          </a:p>
        </p:txBody>
      </p:sp>
      <p:sp>
        <p:nvSpPr>
          <p:cNvPr id="8" name="Text Box 10"/>
          <p:cNvSpPr txBox="1">
            <a:spLocks noChangeArrowheads="1"/>
          </p:cNvSpPr>
          <p:nvPr/>
        </p:nvSpPr>
        <p:spPr bwMode="auto">
          <a:xfrm>
            <a:off x="711200" y="2992967"/>
            <a:ext cx="10871200"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Ca ngợi tính kiên trì, quyết tâm sửa chữ viết xấu để trở thành người viết chữ đẹp của Cao Bá Quát.</a:t>
            </a:r>
          </a:p>
        </p:txBody>
      </p:sp>
      <p:sp>
        <p:nvSpPr>
          <p:cNvPr id="9" name="Text Box 10"/>
          <p:cNvSpPr txBox="1">
            <a:spLocks noChangeArrowheads="1"/>
          </p:cNvSpPr>
          <p:nvPr/>
        </p:nvSpPr>
        <p:spPr bwMode="auto">
          <a:xfrm>
            <a:off x="1219200" y="2224617"/>
            <a:ext cx="25400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u="sng">
                <a:solidFill>
                  <a:srgbClr val="FF0000"/>
                </a:solidFill>
                <a:latin typeface="Times New Roman" panose="02020603050405020304" pitchFamily="18" charset="0"/>
                <a:cs typeface="Times New Roman" panose="02020603050405020304" pitchFamily="18" charset="0"/>
              </a:rPr>
              <a:t>Nội dung</a:t>
            </a:r>
            <a:r>
              <a:rPr lang="en-US" altLang="en-US" sz="4267">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76604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admin\Downloads\af09cba6b09e44cbb9d5e9bd18af75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934" y="-1623484"/>
            <a:ext cx="9548284" cy="954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9">
            <a:extLst/>
          </p:cNvPr>
          <p:cNvSpPr txBox="1"/>
          <p:nvPr/>
        </p:nvSpPr>
        <p:spPr>
          <a:xfrm>
            <a:off x="798898" y="2671255"/>
            <a:ext cx="9480884" cy="2862322"/>
          </a:xfrm>
          <a:prstGeom prst="rect">
            <a:avLst/>
          </a:prstGeom>
          <a:noFill/>
        </p:spPr>
        <p:txBody>
          <a:bodyPr lIns="91440" tIns="45720" rIns="91440" bIns="45720">
            <a:spAutoFit/>
          </a:bodyPr>
          <a:lstStyle/>
          <a:p>
            <a:pPr algn="ctr">
              <a:defRPr/>
            </a:pPr>
            <a:r>
              <a:rPr lang="en-US" altLang="zh-CN" sz="60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LUYỆN </a:t>
            </a:r>
            <a:r>
              <a:rPr lang="en-US" altLang="zh-CN" sz="6000" b="1" dirty="0" err="1">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ĐỌC</a:t>
            </a:r>
            <a:r>
              <a:rPr lang="en-US" altLang="zh-CN" sz="60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 </a:t>
            </a:r>
            <a:r>
              <a:rPr lang="en-US" altLang="zh-CN" sz="6000" b="1" dirty="0" err="1">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LẠI</a:t>
            </a:r>
            <a:endParaRPr lang="en-US" altLang="zh-CN" sz="60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endParaRPr>
          </a:p>
          <a:p>
            <a:pPr algn="ctr">
              <a:defRPr/>
            </a:pPr>
            <a:r>
              <a:rPr lang="en-US" sz="6000" b="1" dirty="0">
                <a:solidFill>
                  <a:srgbClr val="FFFF00"/>
                </a:solidFill>
                <a:latin typeface="Times New Roman" panose="02020603050405020304" pitchFamily="18" charset="0"/>
                <a:ea typeface="HP001 5Ha" pitchFamily="34" charset="-127"/>
                <a:cs typeface="Times New Roman" panose="02020603050405020304" pitchFamily="18" charset="0"/>
              </a:rPr>
              <a:t>(</a:t>
            </a:r>
            <a:r>
              <a:rPr lang="en-US" sz="6000" b="1" dirty="0" err="1">
                <a:solidFill>
                  <a:srgbClr val="FFFF00"/>
                </a:solidFill>
                <a:latin typeface="Times New Roman" panose="02020603050405020304" pitchFamily="18" charset="0"/>
                <a:ea typeface="HP001 5Ha" pitchFamily="34" charset="-127"/>
                <a:cs typeface="Times New Roman" panose="02020603050405020304" pitchFamily="18" charset="0"/>
              </a:rPr>
              <a:t>luyện</a:t>
            </a:r>
            <a:r>
              <a:rPr lang="en-US" sz="6000" b="1" dirty="0">
                <a:solidFill>
                  <a:srgbClr val="FFFF00"/>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FF00"/>
                </a:solidFill>
                <a:latin typeface="Times New Roman" panose="02020603050405020304" pitchFamily="18" charset="0"/>
                <a:ea typeface="HP001 5Ha" pitchFamily="34" charset="-127"/>
                <a:cs typeface="Times New Roman" panose="02020603050405020304" pitchFamily="18" charset="0"/>
              </a:rPr>
              <a:t>đọc</a:t>
            </a:r>
            <a:r>
              <a:rPr lang="en-US" sz="6000" b="1" dirty="0">
                <a:solidFill>
                  <a:srgbClr val="FFFF00"/>
                </a:solidFill>
                <a:latin typeface="Times New Roman" panose="02020603050405020304" pitchFamily="18" charset="0"/>
                <a:ea typeface="HP001 5Ha" pitchFamily="34" charset="-127"/>
                <a:cs typeface="Times New Roman" panose="02020603050405020304" pitchFamily="18" charset="0"/>
              </a:rPr>
              <a:t> ở </a:t>
            </a:r>
            <a:r>
              <a:rPr lang="en-US" sz="6000" b="1" dirty="0" err="1">
                <a:solidFill>
                  <a:srgbClr val="FFFF00"/>
                </a:solidFill>
                <a:latin typeface="Times New Roman" panose="02020603050405020304" pitchFamily="18" charset="0"/>
                <a:ea typeface="HP001 5Ha" pitchFamily="34" charset="-127"/>
                <a:cs typeface="Times New Roman" panose="02020603050405020304" pitchFamily="18" charset="0"/>
              </a:rPr>
              <a:t>nhà</a:t>
            </a:r>
            <a:r>
              <a:rPr lang="en-US" sz="6000" b="1" dirty="0">
                <a:solidFill>
                  <a:srgbClr val="FFFF00"/>
                </a:solidFill>
                <a:latin typeface="Times New Roman" panose="02020603050405020304" pitchFamily="18" charset="0"/>
                <a:ea typeface="HP001 5Ha" pitchFamily="34" charset="-127"/>
                <a:cs typeface="Times New Roman" panose="02020603050405020304" pitchFamily="18" charset="0"/>
              </a:rPr>
              <a:t>)</a:t>
            </a:r>
          </a:p>
          <a:p>
            <a:pPr algn="ctr">
              <a:defRPr/>
            </a:pPr>
            <a:endParaRPr lang="zh-CN" altLang="en-US" sz="60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64381032"/>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609601" y="279400"/>
            <a:ext cx="11290300" cy="596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79" tIns="45139" rIns="90279" bIns="45139">
            <a:spAutoFit/>
          </a:bodyPr>
          <a:lstStyle/>
          <a:p>
            <a:pPr marL="304792" indent="-304792">
              <a:lnSpc>
                <a:spcPct val="90000"/>
              </a:lnSpc>
              <a:defRPr/>
            </a:pPr>
            <a:r>
              <a:rPr lang="en-US" altLang="en-US" sz="3733" b="1" dirty="0" err="1">
                <a:latin typeface="Times New Roman" pitchFamily="18" charset="0"/>
                <a:cs typeface="Times New Roman" pitchFamily="18" charset="0"/>
              </a:rPr>
              <a:t>Thuở</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đi</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học</a:t>
            </a:r>
            <a:r>
              <a:rPr lang="en-US" altLang="en-US" sz="3733" b="1" dirty="0">
                <a:latin typeface="Times New Roman" pitchFamily="18" charset="0"/>
                <a:cs typeface="Times New Roman" pitchFamily="18" charset="0"/>
              </a:rPr>
              <a:t>, Cao </a:t>
            </a:r>
            <a:r>
              <a:rPr lang="en-US" altLang="en-US" sz="3733" b="1" dirty="0" err="1">
                <a:latin typeface="Times New Roman" pitchFamily="18" charset="0"/>
                <a:cs typeface="Times New Roman" pitchFamily="18" charset="0"/>
              </a:rPr>
              <a:t>Bá</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Quát</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viết</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chữ</a:t>
            </a:r>
            <a:r>
              <a:rPr lang="en-US" altLang="en-US" sz="3733" b="1" dirty="0">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rất</a:t>
            </a:r>
            <a:r>
              <a:rPr lang="en-US" altLang="en-US" sz="3733" b="1" dirty="0">
                <a:solidFill>
                  <a:srgbClr val="FF0000"/>
                </a:solidFill>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xấu</a:t>
            </a:r>
            <a:r>
              <a:rPr lang="en-US" altLang="en-US" sz="3733" b="1" dirty="0">
                <a:solidFill>
                  <a:srgbClr val="FF0000"/>
                </a:solidFill>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nên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nhiều</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bài</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văn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dù</a:t>
            </a:r>
            <a:r>
              <a:rPr lang="en-US" altLang="en-US" sz="3733" b="1" dirty="0">
                <a:latin typeface="Times New Roman" pitchFamily="18" charset="0"/>
                <a:cs typeface="Times New Roman" pitchFamily="18" charset="0"/>
              </a:rPr>
              <a:t> hay</a:t>
            </a:r>
            <a:r>
              <a:rPr lang="en-US" altLang="en-US" sz="3733" b="1" dirty="0">
                <a:solidFill>
                  <a:srgbClr val="FF0000"/>
                </a:solidFill>
                <a:latin typeface="Times New Roman" pitchFamily="18" charset="0"/>
                <a:cs typeface="Times New Roman" pitchFamily="18" charset="0"/>
              </a:rPr>
              <a:t> / </a:t>
            </a:r>
            <a:r>
              <a:rPr lang="en-US" altLang="en-US" sz="3733" b="1" dirty="0" err="1">
                <a:latin typeface="Times New Roman" pitchFamily="18" charset="0"/>
                <a:cs typeface="Times New Roman" pitchFamily="18" charset="0"/>
              </a:rPr>
              <a:t>vẫn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bị</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thầy</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cho</a:t>
            </a:r>
            <a:r>
              <a:rPr lang="en-US" altLang="en-US" sz="3733" b="1" dirty="0">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điểm</a:t>
            </a:r>
            <a:r>
              <a:rPr lang="en-US" altLang="en-US" sz="3733" b="1" dirty="0">
                <a:solidFill>
                  <a:srgbClr val="FF0000"/>
                </a:solidFill>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kém</a:t>
            </a:r>
            <a:r>
              <a:rPr lang="en-US" altLang="en-US" sz="3733" b="1" dirty="0">
                <a:latin typeface="Times New Roman" pitchFamily="18" charset="0"/>
                <a:cs typeface="Times New Roman" pitchFamily="18" charset="0"/>
              </a:rPr>
              <a:t>.</a:t>
            </a:r>
          </a:p>
          <a:p>
            <a:pPr marL="304792" indent="-304792" algn="just">
              <a:lnSpc>
                <a:spcPct val="150000"/>
              </a:lnSpc>
              <a:defRPr/>
            </a:pP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Một</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hôm</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có</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bà</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cụ</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hàng</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xóm</a:t>
            </a:r>
            <a:r>
              <a:rPr lang="en-US" altLang="en-US" sz="3733" b="1" dirty="0">
                <a:latin typeface="Times New Roman" pitchFamily="18" charset="0"/>
                <a:cs typeface="Times New Roman" pitchFamily="18" charset="0"/>
              </a:rPr>
              <a:t> sang </a:t>
            </a:r>
            <a:r>
              <a:rPr lang="en-US" altLang="en-US" sz="3733" b="1" dirty="0" err="1">
                <a:solidFill>
                  <a:srgbClr val="FF0000"/>
                </a:solidFill>
                <a:latin typeface="Times New Roman" pitchFamily="18" charset="0"/>
                <a:cs typeface="Times New Roman" pitchFamily="18" charset="0"/>
              </a:rPr>
              <a:t>khẩn</a:t>
            </a:r>
            <a:r>
              <a:rPr lang="en-US" altLang="en-US" sz="3733" b="1" dirty="0">
                <a:solidFill>
                  <a:srgbClr val="FF0000"/>
                </a:solidFill>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khoản</a:t>
            </a:r>
            <a:r>
              <a:rPr lang="en-US" altLang="en-US" sz="3733" b="1" dirty="0">
                <a:latin typeface="Times New Roman" pitchFamily="18" charset="0"/>
                <a:cs typeface="Times New Roman" pitchFamily="18" charset="0"/>
              </a:rPr>
              <a:t>:</a:t>
            </a:r>
          </a:p>
          <a:p>
            <a:pPr marL="304792" indent="-304792" algn="just">
              <a:lnSpc>
                <a:spcPct val="150000"/>
              </a:lnSpc>
              <a:defRPr/>
            </a:pPr>
            <a:r>
              <a:rPr lang="en-US" altLang="en-US" sz="3733" b="1" dirty="0">
                <a:latin typeface="Times New Roman" pitchFamily="18" charset="0"/>
                <a:cs typeface="Times New Roman" pitchFamily="18" charset="0"/>
              </a:rPr>
              <a:t>    - </a:t>
            </a:r>
            <a:r>
              <a:rPr lang="en-US" altLang="en-US" sz="3733" b="1" dirty="0" err="1">
                <a:latin typeface="Times New Roman" pitchFamily="18" charset="0"/>
                <a:cs typeface="Times New Roman" pitchFamily="18" charset="0"/>
              </a:rPr>
              <a:t>Gia</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đình</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già</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có</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một</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việc</a:t>
            </a:r>
            <a:r>
              <a:rPr lang="en-US" altLang="en-US" sz="3733" b="1" dirty="0">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oan</a:t>
            </a:r>
            <a:r>
              <a:rPr lang="en-US" altLang="en-US" sz="3733" b="1" dirty="0">
                <a:solidFill>
                  <a:srgbClr val="FF0000"/>
                </a:solidFill>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uổng</a:t>
            </a:r>
            <a:r>
              <a:rPr lang="en-US" altLang="en-US" sz="3733" b="1" dirty="0">
                <a:solidFill>
                  <a:srgbClr val="FF0000"/>
                </a:solidFill>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muốn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kêu</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quan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nhờ</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cậu</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viết</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giúp</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cho</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lá</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đơn</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có</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được</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không</a:t>
            </a:r>
            <a:r>
              <a:rPr lang="en-US" altLang="en-US" sz="3733" b="1" dirty="0">
                <a:latin typeface="Times New Roman" pitchFamily="18" charset="0"/>
                <a:cs typeface="Times New Roman" pitchFamily="18" charset="0"/>
              </a:rPr>
              <a:t>?</a:t>
            </a:r>
          </a:p>
          <a:p>
            <a:pPr marL="304792" indent="-304792" algn="just">
              <a:lnSpc>
                <a:spcPct val="150000"/>
              </a:lnSpc>
              <a:defRPr/>
            </a:pPr>
            <a:r>
              <a:rPr lang="en-US" altLang="en-US" sz="3733" b="1" dirty="0">
                <a:latin typeface="Times New Roman" pitchFamily="18" charset="0"/>
                <a:cs typeface="Times New Roman" pitchFamily="18" charset="0"/>
              </a:rPr>
              <a:t>    Cao </a:t>
            </a:r>
            <a:r>
              <a:rPr lang="en-US" altLang="en-US" sz="3733" b="1" dirty="0" err="1">
                <a:latin typeface="Times New Roman" pitchFamily="18" charset="0"/>
                <a:cs typeface="Times New Roman" pitchFamily="18" charset="0"/>
              </a:rPr>
              <a:t>Bá</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Quát</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vui</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vẻ</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trả</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lời</a:t>
            </a:r>
            <a:r>
              <a:rPr lang="en-US" altLang="en-US" sz="3733" b="1" dirty="0">
                <a:latin typeface="Times New Roman" pitchFamily="18" charset="0"/>
                <a:cs typeface="Times New Roman" pitchFamily="18" charset="0"/>
              </a:rPr>
              <a:t>:</a:t>
            </a:r>
          </a:p>
          <a:p>
            <a:pPr marL="304792" indent="-304792" algn="just">
              <a:lnSpc>
                <a:spcPct val="150000"/>
              </a:lnSpc>
              <a:defRPr/>
            </a:pPr>
            <a:r>
              <a:rPr lang="en-US" altLang="en-US" sz="3733" b="1" dirty="0">
                <a:latin typeface="Times New Roman" pitchFamily="18" charset="0"/>
                <a:cs typeface="Times New Roman" pitchFamily="18" charset="0"/>
              </a:rPr>
              <a:t>    - </a:t>
            </a:r>
            <a:r>
              <a:rPr lang="en-US" altLang="en-US" sz="3733" b="1" dirty="0" err="1">
                <a:latin typeface="Times New Roman" pitchFamily="18" charset="0"/>
                <a:cs typeface="Times New Roman" pitchFamily="18" charset="0"/>
              </a:rPr>
              <a:t>Tưởng</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việc</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gì</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khó</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chứ</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việc</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ấy</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cháu</a:t>
            </a:r>
            <a:r>
              <a:rPr lang="en-US" altLang="en-US" sz="3733" b="1" dirty="0">
                <a:latin typeface="Times New Roman" pitchFamily="18" charset="0"/>
                <a:cs typeface="Times New Roman" pitchFamily="18" charset="0"/>
              </a:rPr>
              <a:t> </a:t>
            </a:r>
            <a:r>
              <a:rPr lang="en-US" altLang="en-US" sz="3733" b="1" dirty="0" err="1">
                <a:latin typeface="Times New Roman" pitchFamily="18" charset="0"/>
                <a:cs typeface="Times New Roman" pitchFamily="18" charset="0"/>
              </a:rPr>
              <a:t>xin</a:t>
            </a:r>
            <a:r>
              <a:rPr lang="en-US" altLang="en-US" sz="3733" b="1" dirty="0">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sẵn</a:t>
            </a:r>
            <a:r>
              <a:rPr lang="en-US" altLang="en-US" sz="3733" b="1" dirty="0">
                <a:solidFill>
                  <a:srgbClr val="FF0000"/>
                </a:solidFill>
                <a:latin typeface="Times New Roman" pitchFamily="18" charset="0"/>
                <a:cs typeface="Times New Roman" pitchFamily="18" charset="0"/>
              </a:rPr>
              <a:t> </a:t>
            </a:r>
            <a:r>
              <a:rPr lang="en-US" altLang="en-US" sz="3733" b="1" dirty="0" err="1">
                <a:solidFill>
                  <a:srgbClr val="FF0000"/>
                </a:solidFill>
                <a:latin typeface="Times New Roman" pitchFamily="18" charset="0"/>
                <a:cs typeface="Times New Roman" pitchFamily="18" charset="0"/>
              </a:rPr>
              <a:t>lòng</a:t>
            </a:r>
            <a:r>
              <a:rPr lang="en-US" altLang="en-US" sz="3733" b="1" dirty="0">
                <a:latin typeface="Times New Roman" pitchFamily="18" charset="0"/>
                <a:cs typeface="Times New Roman" pitchFamily="18" charset="0"/>
              </a:rPr>
              <a:t>.</a:t>
            </a:r>
          </a:p>
          <a:p>
            <a:pPr>
              <a:defRPr/>
            </a:pPr>
            <a:r>
              <a:rPr lang="en-US" sz="3467" b="1" dirty="0" err="1">
                <a:latin typeface="Times New Roman" pitchFamily="18" charset="0"/>
                <a:cs typeface="Times New Roman" pitchFamily="18" charset="0"/>
              </a:rPr>
              <a:t>hầy</a:t>
            </a:r>
            <a:r>
              <a:rPr lang="en-US" sz="3467" b="1" dirty="0">
                <a:latin typeface="Times New Roman" pitchFamily="18" charset="0"/>
                <a:cs typeface="Times New Roman" pitchFamily="18" charset="0"/>
              </a:rPr>
              <a:t> </a:t>
            </a:r>
            <a:endParaRPr lang="vi-VN" sz="3467" b="1" dirty="0">
              <a:latin typeface="Times New Roman" pitchFamily="18" charset="0"/>
              <a:cs typeface="Times New Roman" pitchFamily="18" charset="0"/>
            </a:endParaRPr>
          </a:p>
        </p:txBody>
      </p:sp>
      <p:sp>
        <p:nvSpPr>
          <p:cNvPr id="58371" name="Line 5"/>
          <p:cNvSpPr>
            <a:spLocks noChangeShapeType="1"/>
          </p:cNvSpPr>
          <p:nvPr/>
        </p:nvSpPr>
        <p:spPr bwMode="auto">
          <a:xfrm>
            <a:off x="260351" y="679451"/>
            <a:ext cx="0" cy="6170083"/>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8372" name="Line 11"/>
          <p:cNvSpPr>
            <a:spLocks noChangeShapeType="1"/>
          </p:cNvSpPr>
          <p:nvPr/>
        </p:nvSpPr>
        <p:spPr bwMode="auto">
          <a:xfrm>
            <a:off x="0" y="6656917"/>
            <a:ext cx="12192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pic>
        <p:nvPicPr>
          <p:cNvPr id="58373" name="Picture 12" descr="dancing_mushrooms_h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1" y="5473701"/>
            <a:ext cx="18669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435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p:cNvPicPr>
          <p:nvPr/>
        </p:nvPicPr>
        <p:blipFill>
          <a:blip r:embed="rId2">
            <a:extLst>
              <a:ext uri="{28A0092B-C50C-407E-A947-70E740481C1C}">
                <a14:useLocalDpi xmlns:a14="http://schemas.microsoft.com/office/drawing/2010/main" val="0"/>
              </a:ext>
            </a:extLst>
          </a:blip>
          <a:srcRect l="2" t="2" r="749" b="-4311"/>
          <a:stretch>
            <a:fillRect/>
          </a:stretch>
        </p:blipFill>
        <p:spPr bwMode="auto">
          <a:xfrm>
            <a:off x="2497667" y="-76200"/>
            <a:ext cx="7122584"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p:cNvPicPr>
            <a:picLocks noChangeAspect="1"/>
          </p:cNvPicPr>
          <p:nvPr/>
        </p:nvPicPr>
        <p:blipFill>
          <a:blip r:embed="rId2">
            <a:extLst>
              <a:ext uri="{28A0092B-C50C-407E-A947-70E740481C1C}">
                <a14:useLocalDpi xmlns:a14="http://schemas.microsoft.com/office/drawing/2010/main" val="0"/>
              </a:ext>
            </a:extLst>
          </a:blip>
          <a:srcRect l="2" t="2" r="749" b="47688"/>
          <a:stretch>
            <a:fillRect/>
          </a:stretch>
        </p:blipFill>
        <p:spPr bwMode="auto">
          <a:xfrm>
            <a:off x="2497667" y="4495801"/>
            <a:ext cx="7122584" cy="244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6"/>
          <p:cNvSpPr>
            <a:spLocks noChangeArrowheads="1"/>
          </p:cNvSpPr>
          <p:nvPr/>
        </p:nvSpPr>
        <p:spPr bwMode="auto">
          <a:xfrm>
            <a:off x="3293533" y="182034"/>
            <a:ext cx="6841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Thứ hai ngày 29 tháng 11 năm 2021</a:t>
            </a:r>
            <a:endParaRPr lang="en-US" altLang="en-US" sz="2400"/>
          </a:p>
        </p:txBody>
      </p:sp>
      <p:sp>
        <p:nvSpPr>
          <p:cNvPr id="59397" name="Rectangle 7"/>
          <p:cNvSpPr>
            <a:spLocks noChangeArrowheads="1"/>
          </p:cNvSpPr>
          <p:nvPr/>
        </p:nvSpPr>
        <p:spPr bwMode="auto">
          <a:xfrm>
            <a:off x="4665133" y="643467"/>
            <a:ext cx="2853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Tập đọc</a:t>
            </a:r>
            <a:endParaRPr lang="en-US" altLang="en-US" sz="2400"/>
          </a:p>
        </p:txBody>
      </p:sp>
      <p:sp>
        <p:nvSpPr>
          <p:cNvPr id="59398" name="Rectangle 8"/>
          <p:cNvSpPr>
            <a:spLocks noChangeArrowheads="1"/>
          </p:cNvSpPr>
          <p:nvPr/>
        </p:nvSpPr>
        <p:spPr bwMode="auto">
          <a:xfrm>
            <a:off x="3748617" y="1098552"/>
            <a:ext cx="6034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Người tìm đường lên các vì sao</a:t>
            </a:r>
            <a:endParaRPr lang="en-US" altLang="en-US" sz="2400"/>
          </a:p>
        </p:txBody>
      </p:sp>
      <p:cxnSp>
        <p:nvCxnSpPr>
          <p:cNvPr id="3" name="Straight Connector 2">
            <a:extLst/>
          </p:cNvPr>
          <p:cNvCxnSpPr/>
          <p:nvPr/>
        </p:nvCxnSpPr>
        <p:spPr>
          <a:xfrm>
            <a:off x="4309534" y="3225800"/>
            <a:ext cx="3634317" cy="0"/>
          </a:xfrm>
          <a:prstGeom prst="line">
            <a:avLst/>
          </a:prstGeom>
          <a:ln w="19050">
            <a:solidFill>
              <a:srgbClr val="000000"/>
            </a:solidFill>
          </a:ln>
        </p:spPr>
        <p:style>
          <a:lnRef idx="3">
            <a:schemeClr val="dk1"/>
          </a:lnRef>
          <a:fillRef idx="0">
            <a:schemeClr val="dk1"/>
          </a:fillRef>
          <a:effectRef idx="2">
            <a:schemeClr val="dk1"/>
          </a:effectRef>
          <a:fontRef idx="minor">
            <a:schemeClr val="tx1"/>
          </a:fontRef>
        </p:style>
      </p:cxnSp>
      <p:sp>
        <p:nvSpPr>
          <p:cNvPr id="59400" name="Rectangle 17"/>
          <p:cNvSpPr>
            <a:spLocks noChangeArrowheads="1"/>
          </p:cNvSpPr>
          <p:nvPr/>
        </p:nvSpPr>
        <p:spPr bwMode="auto">
          <a:xfrm>
            <a:off x="4669367" y="3393017"/>
            <a:ext cx="2853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Tập đọc</a:t>
            </a:r>
            <a:endParaRPr lang="en-US" altLang="en-US" sz="2400"/>
          </a:p>
        </p:txBody>
      </p:sp>
      <p:sp>
        <p:nvSpPr>
          <p:cNvPr id="59401" name="Rectangle 18"/>
          <p:cNvSpPr>
            <a:spLocks noChangeArrowheads="1"/>
          </p:cNvSpPr>
          <p:nvPr/>
        </p:nvSpPr>
        <p:spPr bwMode="auto">
          <a:xfrm>
            <a:off x="4089400" y="3881967"/>
            <a:ext cx="41931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Văn hay chữ tốt</a:t>
            </a:r>
            <a:endParaRPr lang="en-US" altLang="en-US" sz="2400"/>
          </a:p>
        </p:txBody>
      </p:sp>
      <p:sp>
        <p:nvSpPr>
          <p:cNvPr id="59402" name="Rectangle 14"/>
          <p:cNvSpPr>
            <a:spLocks noChangeArrowheads="1"/>
          </p:cNvSpPr>
          <p:nvPr/>
        </p:nvSpPr>
        <p:spPr bwMode="auto">
          <a:xfrm>
            <a:off x="2802467" y="1557868"/>
            <a:ext cx="6951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    Nội dung: Ca ngợi nhà khoa học vĩ đại Xi-ôn</a:t>
            </a:r>
            <a:endParaRPr lang="en-US" altLang="en-US" sz="2400"/>
          </a:p>
        </p:txBody>
      </p:sp>
      <p:sp>
        <p:nvSpPr>
          <p:cNvPr id="59403" name="Rectangle 15"/>
          <p:cNvSpPr>
            <a:spLocks noChangeArrowheads="1"/>
          </p:cNvSpPr>
          <p:nvPr/>
        </p:nvSpPr>
        <p:spPr bwMode="auto">
          <a:xfrm>
            <a:off x="2844800" y="2019301"/>
            <a:ext cx="69511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-cốp-xki nhờ khổ công nghiên cứu kiên trì đã thực </a:t>
            </a:r>
            <a:endParaRPr lang="en-US" altLang="en-US" sz="2400"/>
          </a:p>
        </p:txBody>
      </p:sp>
      <p:sp>
        <p:nvSpPr>
          <p:cNvPr id="59404" name="Rectangle 16"/>
          <p:cNvSpPr>
            <a:spLocks noChangeArrowheads="1"/>
          </p:cNvSpPr>
          <p:nvPr/>
        </p:nvSpPr>
        <p:spPr bwMode="auto">
          <a:xfrm>
            <a:off x="2802467" y="2480734"/>
            <a:ext cx="6951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hiện thành công mơ ước bay lên các vì sao.</a:t>
            </a:r>
            <a:endParaRPr lang="en-US" altLang="en-US" sz="2400"/>
          </a:p>
        </p:txBody>
      </p:sp>
      <p:sp>
        <p:nvSpPr>
          <p:cNvPr id="59405" name="Rectangle 19"/>
          <p:cNvSpPr>
            <a:spLocks noChangeArrowheads="1"/>
          </p:cNvSpPr>
          <p:nvPr/>
        </p:nvSpPr>
        <p:spPr bwMode="auto">
          <a:xfrm>
            <a:off x="2810934" y="4290485"/>
            <a:ext cx="6949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    Nội dung: Ca ngợi tính kiên trì, quyết tâm</a:t>
            </a:r>
            <a:endParaRPr lang="en-US" altLang="en-US" sz="2400"/>
          </a:p>
        </p:txBody>
      </p:sp>
      <p:sp>
        <p:nvSpPr>
          <p:cNvPr id="59406" name="Rectangle 20"/>
          <p:cNvSpPr>
            <a:spLocks noChangeArrowheads="1"/>
          </p:cNvSpPr>
          <p:nvPr/>
        </p:nvSpPr>
        <p:spPr bwMode="auto">
          <a:xfrm>
            <a:off x="2851151" y="4751918"/>
            <a:ext cx="69511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sửa chữ viết xấu để trở thành người viết chữ đẹp</a:t>
            </a:r>
            <a:endParaRPr lang="en-US" altLang="en-US" sz="2400"/>
          </a:p>
        </p:txBody>
      </p:sp>
      <p:sp>
        <p:nvSpPr>
          <p:cNvPr id="59407" name="Rectangle 21"/>
          <p:cNvSpPr>
            <a:spLocks noChangeArrowheads="1"/>
          </p:cNvSpPr>
          <p:nvPr/>
        </p:nvSpPr>
        <p:spPr bwMode="auto">
          <a:xfrm>
            <a:off x="2810934" y="5202767"/>
            <a:ext cx="6949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HP001 4 hàng" pitchFamily="34" charset="0"/>
              </a:rPr>
              <a:t>của Cao Bá Quát.</a:t>
            </a:r>
            <a:endParaRPr lang="en-US" altLang="en-US" sz="2400"/>
          </a:p>
        </p:txBody>
      </p:sp>
    </p:spTree>
    <p:extLst>
      <p:ext uri="{BB962C8B-B14F-4D97-AF65-F5344CB8AC3E}">
        <p14:creationId xmlns:p14="http://schemas.microsoft.com/office/powerpoint/2010/main" val="2593773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5"/>
          <p:cNvSpPr>
            <a:spLocks noChangeShapeType="1"/>
          </p:cNvSpPr>
          <p:nvPr/>
        </p:nvSpPr>
        <p:spPr bwMode="auto">
          <a:xfrm>
            <a:off x="260351" y="679451"/>
            <a:ext cx="0" cy="6170083"/>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0419" name="Line 11"/>
          <p:cNvSpPr>
            <a:spLocks noChangeShapeType="1"/>
          </p:cNvSpPr>
          <p:nvPr/>
        </p:nvSpPr>
        <p:spPr bwMode="auto">
          <a:xfrm>
            <a:off x="0" y="6656917"/>
            <a:ext cx="12192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pic>
        <p:nvPicPr>
          <p:cNvPr id="60420" name="Picture 12" descr="dancing_mushrooms_h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8300" y="5067301"/>
            <a:ext cx="2336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p:nvSpPr>
        <p:spPr>
          <a:xfrm>
            <a:off x="3976984" y="889477"/>
            <a:ext cx="3826689" cy="1200329"/>
          </a:xfrm>
          <a:prstGeom prst="rect">
            <a:avLst/>
          </a:prstGeom>
          <a:noFill/>
        </p:spPr>
        <p:txBody>
          <a:bodyPr wrap="none">
            <a:spAutoFit/>
          </a:bodyPr>
          <a:lstStyle/>
          <a:p>
            <a:pPr algn="ctr">
              <a:defRPr/>
            </a:pPr>
            <a:r>
              <a:rPr lang="en-US" sz="7200" b="1" cap="all" dirty="0">
                <a:ln w="9000" cmpd="sng">
                  <a:solidFill>
                    <a:srgbClr val="8064A2">
                      <a:shade val="50000"/>
                      <a:satMod val="120000"/>
                    </a:srgbClr>
                  </a:solidFill>
                  <a:prstDash val="solid"/>
                </a:ln>
                <a:solidFill>
                  <a:srgbClr val="7030A0"/>
                </a:solidFill>
                <a:effectLst>
                  <a:reflection blurRad="12700" stA="28000" endPos="45000" dist="1000" dir="5400000" sy="-100000" algn="bl" rotWithShape="0"/>
                </a:effectLst>
                <a:latin typeface="Arial (Body)"/>
              </a:rPr>
              <a:t>DẶN DÒ</a:t>
            </a:r>
          </a:p>
        </p:txBody>
      </p:sp>
      <p:sp>
        <p:nvSpPr>
          <p:cNvPr id="60422" name="TextBox 2"/>
          <p:cNvSpPr txBox="1">
            <a:spLocks noChangeArrowheads="1"/>
          </p:cNvSpPr>
          <p:nvPr/>
        </p:nvSpPr>
        <p:spPr bwMode="auto">
          <a:xfrm>
            <a:off x="2438400" y="2368551"/>
            <a:ext cx="7721600" cy="255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5333" b="1">
                <a:solidFill>
                  <a:srgbClr val="002060"/>
                </a:solidFill>
                <a:latin typeface="Times New Roman" panose="02020603050405020304" pitchFamily="18" charset="0"/>
                <a:cs typeface="Times New Roman" panose="02020603050405020304" pitchFamily="18" charset="0"/>
              </a:rPr>
              <a:t>Rèn kĩ năng đọc lại bài</a:t>
            </a:r>
          </a:p>
          <a:p>
            <a:pPr eaLnBrk="1" hangingPunct="1">
              <a:buFont typeface="Arial" panose="020B0604020202020204" pitchFamily="34" charset="0"/>
              <a:buChar char="•"/>
            </a:pPr>
            <a:r>
              <a:rPr lang="en-US" altLang="en-US" sz="5333" b="1">
                <a:solidFill>
                  <a:srgbClr val="002060"/>
                </a:solidFill>
                <a:latin typeface="Times New Roman" panose="02020603050405020304" pitchFamily="18" charset="0"/>
                <a:cs typeface="Times New Roman" panose="02020603050405020304" pitchFamily="18" charset="0"/>
              </a:rPr>
              <a:t>Xem trước hai bài tập đọc tuần 14</a:t>
            </a:r>
          </a:p>
        </p:txBody>
      </p:sp>
    </p:spTree>
    <p:extLst>
      <p:ext uri="{BB962C8B-B14F-4D97-AF65-F5344CB8AC3E}">
        <p14:creationId xmlns:p14="http://schemas.microsoft.com/office/powerpoint/2010/main" val="1867970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êu đề 1"/>
          <p:cNvSpPr>
            <a:spLocks noGrp="1"/>
          </p:cNvSpPr>
          <p:nvPr>
            <p:ph type="title"/>
          </p:nvPr>
        </p:nvSpPr>
        <p:spPr/>
        <p:txBody>
          <a:bodyPr/>
          <a:lstStyle/>
          <a:p>
            <a:endParaRPr lang="en-US" altLang="en-US" smtClean="0"/>
          </a:p>
        </p:txBody>
      </p:sp>
      <p:sp>
        <p:nvSpPr>
          <p:cNvPr id="61443" name="Chỗ dành sẵn cho Nội dung 2"/>
          <p:cNvSpPr>
            <a:spLocks noGrp="1"/>
          </p:cNvSpPr>
          <p:nvPr>
            <p:ph idx="1"/>
          </p:nvPr>
        </p:nvSpPr>
        <p:spPr/>
        <p:txBody>
          <a:bodyPr/>
          <a:lstStyle/>
          <a:p>
            <a:endParaRPr lang="en-US" altLang="en-US" smtClean="0"/>
          </a:p>
        </p:txBody>
      </p:sp>
      <p:pic>
        <p:nvPicPr>
          <p:cNvPr id="61444" name="Picture 3" descr="Picture3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Hình chữ nhật 4"/>
          <p:cNvSpPr>
            <a:spLocks noChangeArrowheads="1"/>
          </p:cNvSpPr>
          <p:nvPr/>
        </p:nvSpPr>
        <p:spPr bwMode="auto">
          <a:xfrm>
            <a:off x="499758" y="1272118"/>
            <a:ext cx="11192487"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5867" b="1">
                <a:solidFill>
                  <a:srgbClr val="FF00FF"/>
                </a:solidFill>
                <a:latin typeface="Times New Roman" panose="02020603050405020304" pitchFamily="18" charset="0"/>
              </a:rPr>
              <a:t>Chúc các em chăm ngoan, học tốt!</a:t>
            </a:r>
            <a:endParaRPr lang="en-US" altLang="en-US" sz="5867">
              <a:solidFill>
                <a:srgbClr val="FF00FF"/>
              </a:solidFill>
              <a:latin typeface="Times New Roman" panose="02020603050405020304" pitchFamily="18" charset="0"/>
            </a:endParaRPr>
          </a:p>
        </p:txBody>
      </p:sp>
    </p:spTree>
    <p:extLst>
      <p:ext uri="{BB962C8B-B14F-4D97-AF65-F5344CB8AC3E}">
        <p14:creationId xmlns:p14="http://schemas.microsoft.com/office/powerpoint/2010/main" val="1719257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7"/>
          <p:cNvPicPr>
            <a:picLocks noChangeAspect="1"/>
          </p:cNvPicPr>
          <p:nvPr/>
        </p:nvPicPr>
        <p:blipFill>
          <a:blip r:embed="rId2">
            <a:extLst>
              <a:ext uri="{28A0092B-C50C-407E-A947-70E740481C1C}">
                <a14:useLocalDpi xmlns:a14="http://schemas.microsoft.com/office/drawing/2010/main" val="0"/>
              </a:ext>
            </a:extLst>
          </a:blip>
          <a:srcRect b="58257"/>
          <a:stretch>
            <a:fillRect/>
          </a:stretch>
        </p:blipFill>
        <p:spPr bwMode="auto">
          <a:xfrm>
            <a:off x="61384" y="5069418"/>
            <a:ext cx="12166600" cy="186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201"/>
            <a:ext cx="12192000" cy="634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9"/>
          <p:cNvSpPr/>
          <p:nvPr/>
        </p:nvSpPr>
        <p:spPr>
          <a:xfrm>
            <a:off x="518160" y="-43597"/>
            <a:ext cx="11439936" cy="830997"/>
          </a:xfrm>
          <a:prstGeom prst="rect">
            <a:avLst/>
          </a:prstGeom>
          <a:noFill/>
        </p:spPr>
        <p:txBody>
          <a:bodyPr lIns="91440" tIns="45720" rIns="91440" bIns="45720">
            <a:spAutoFit/>
          </a:bodyPr>
          <a:lstStyle/>
          <a:p>
            <a:pPr algn="ctr">
              <a:defRPr/>
            </a:pPr>
            <a:r>
              <a:rPr lang="en-US" altLang="zh-CN" sz="4800" b="1" dirty="0" err="1">
                <a:ln w="28575" cmpd="thickThin">
                  <a:solidFill>
                    <a:srgbClr val="FF0000"/>
                  </a:solidFill>
                </a:ln>
                <a:solidFill>
                  <a:srgbClr val="21801A"/>
                </a:solidFill>
                <a:latin typeface="UTM Loko" panose="02040603050506020204" pitchFamily="18" charset="0"/>
                <a:ea typeface="Microsoft YaHei" panose="020B0503020204020204" pitchFamily="34" charset="-122"/>
              </a:rPr>
              <a:t>Em</a:t>
            </a:r>
            <a:r>
              <a:rPr lang="en-US" altLang="zh-CN" sz="4800" b="1" dirty="0">
                <a:ln w="28575" cmpd="thickThin">
                  <a:solidFill>
                    <a:srgbClr val="FF0000"/>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FF0000"/>
                  </a:solidFill>
                </a:ln>
                <a:solidFill>
                  <a:srgbClr val="21801A"/>
                </a:solidFill>
                <a:latin typeface="UTM Loko" panose="02040603050506020204" pitchFamily="18" charset="0"/>
                <a:ea typeface="Microsoft YaHei" panose="020B0503020204020204" pitchFamily="34" charset="-122"/>
              </a:rPr>
              <a:t>nhìn</a:t>
            </a:r>
            <a:r>
              <a:rPr lang="en-US" altLang="zh-CN" sz="4800" b="1" dirty="0">
                <a:ln w="28575" cmpd="thickThin">
                  <a:solidFill>
                    <a:srgbClr val="FF0000"/>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FF0000"/>
                  </a:solidFill>
                </a:ln>
                <a:solidFill>
                  <a:srgbClr val="21801A"/>
                </a:solidFill>
                <a:latin typeface="UTM Loko" panose="02040603050506020204" pitchFamily="18" charset="0"/>
                <a:ea typeface="Microsoft YaHei" panose="020B0503020204020204" pitchFamily="34" charset="-122"/>
              </a:rPr>
              <a:t>thấy</a:t>
            </a:r>
            <a:r>
              <a:rPr lang="en-US" altLang="zh-CN" sz="4800" b="1" dirty="0">
                <a:ln w="28575" cmpd="thickThin">
                  <a:solidFill>
                    <a:srgbClr val="FF0000"/>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FF0000"/>
                  </a:solidFill>
                </a:ln>
                <a:solidFill>
                  <a:srgbClr val="21801A"/>
                </a:solidFill>
                <a:latin typeface="UTM Loko" panose="02040603050506020204" pitchFamily="18" charset="0"/>
                <a:ea typeface="Microsoft YaHei" panose="020B0503020204020204" pitchFamily="34" charset="-122"/>
              </a:rPr>
              <a:t>gì</a:t>
            </a:r>
            <a:r>
              <a:rPr lang="en-US" altLang="zh-CN" sz="4800" b="1" dirty="0">
                <a:ln w="28575" cmpd="thickThin">
                  <a:solidFill>
                    <a:srgbClr val="FF0000"/>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FF0000"/>
                  </a:solidFill>
                </a:ln>
                <a:solidFill>
                  <a:srgbClr val="21801A"/>
                </a:solidFill>
                <a:latin typeface="UTM Loko" panose="02040603050506020204" pitchFamily="18" charset="0"/>
                <a:ea typeface="Microsoft YaHei" panose="020B0503020204020204" pitchFamily="34" charset="-122"/>
              </a:rPr>
              <a:t>trong</a:t>
            </a:r>
            <a:r>
              <a:rPr lang="en-US" altLang="zh-CN" sz="4800" b="1" dirty="0">
                <a:ln w="28575" cmpd="thickThin">
                  <a:solidFill>
                    <a:srgbClr val="FF0000"/>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FF0000"/>
                  </a:solidFill>
                </a:ln>
                <a:solidFill>
                  <a:srgbClr val="21801A"/>
                </a:solidFill>
                <a:latin typeface="UTM Loko" panose="02040603050506020204" pitchFamily="18" charset="0"/>
                <a:ea typeface="Microsoft YaHei" panose="020B0503020204020204" pitchFamily="34" charset="-122"/>
              </a:rPr>
              <a:t>bức</a:t>
            </a:r>
            <a:r>
              <a:rPr lang="en-US" altLang="zh-CN" sz="4800" b="1" dirty="0">
                <a:ln w="28575" cmpd="thickThin">
                  <a:solidFill>
                    <a:srgbClr val="FF0000"/>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FF0000"/>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FF0000"/>
                  </a:solidFill>
                </a:ln>
                <a:solidFill>
                  <a:srgbClr val="21801A"/>
                </a:solidFill>
                <a:latin typeface="UTM Loko" panose="02040603050506020204" pitchFamily="18" charset="0"/>
                <a:ea typeface="Microsoft YaHei" panose="020B0503020204020204" pitchFamily="34" charset="-122"/>
              </a:rPr>
              <a:t>?</a:t>
            </a:r>
          </a:p>
        </p:txBody>
      </p:sp>
    </p:spTree>
    <p:extLst>
      <p:ext uri="{BB962C8B-B14F-4D97-AF65-F5344CB8AC3E}">
        <p14:creationId xmlns:p14="http://schemas.microsoft.com/office/powerpoint/2010/main" val="3254171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11"/>
          <p:cNvSpPr>
            <a:spLocks noGrp="1" noChangeArrowheads="1"/>
          </p:cNvSpPr>
          <p:nvPr>
            <p:ph type="title"/>
          </p:nvPr>
        </p:nvSpPr>
        <p:spPr>
          <a:xfrm>
            <a:off x="5160433" y="265635"/>
            <a:ext cx="2093384" cy="535531"/>
          </a:xfrm>
          <a:noFill/>
        </p:spPr>
        <p:txBody>
          <a:bodyPr>
            <a:spAutoFit/>
          </a:bodyPr>
          <a:lstStyle/>
          <a:p>
            <a:pPr eaLnBrk="1" hangingPunct="1">
              <a:spcBef>
                <a:spcPct val="50000"/>
              </a:spcBef>
            </a:pPr>
            <a:r>
              <a:rPr lang="en-US" altLang="en-US" sz="3200" b="1">
                <a:solidFill>
                  <a:srgbClr val="FF0066"/>
                </a:solidFill>
                <a:latin typeface="Times New Roman" panose="02020603050405020304" pitchFamily="18" charset="0"/>
                <a:cs typeface="Times New Roman" panose="02020603050405020304" pitchFamily="18" charset="0"/>
              </a:rPr>
              <a:t>Tập đọc</a:t>
            </a:r>
          </a:p>
        </p:txBody>
      </p:sp>
      <p:pic>
        <p:nvPicPr>
          <p:cNvPr id="35844" name="Picture 7" descr="Van hay chu t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34" y="1498601"/>
            <a:ext cx="4883151" cy="386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inh anh cao ba qu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284" y="1498601"/>
            <a:ext cx="5029200" cy="386503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227" name="Text Box 6"/>
          <p:cNvSpPr txBox="1">
            <a:spLocks noChangeArrowheads="1"/>
          </p:cNvSpPr>
          <p:nvPr/>
        </p:nvSpPr>
        <p:spPr bwMode="auto">
          <a:xfrm>
            <a:off x="1852084" y="5516034"/>
            <a:ext cx="904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cs typeface="Arial" panose="020B0604020202020204" pitchFamily="34" charset="0"/>
              </a:rPr>
              <a:t>     </a:t>
            </a:r>
            <a:r>
              <a:rPr lang="en-US" altLang="en-US" sz="3200" b="1">
                <a:latin typeface="Times New Roman" panose="02020603050405020304" pitchFamily="18" charset="0"/>
                <a:cs typeface="Times New Roman" panose="02020603050405020304" pitchFamily="18" charset="0"/>
              </a:rPr>
              <a:t>Cao Bá Quát (1809 – 1855) </a:t>
            </a:r>
            <a:r>
              <a:rPr lang="vi-VN" altLang="en-US" sz="3200">
                <a:latin typeface="Times New Roman" panose="02020603050405020304" pitchFamily="18" charset="0"/>
                <a:cs typeface="Times New Roman" panose="02020603050405020304" pitchFamily="18" charset="0"/>
              </a:rPr>
              <a:t>hiệu là Chu Thần, qu</a:t>
            </a:r>
            <a:r>
              <a:rPr lang="en-US" altLang="en-US" sz="3200">
                <a:latin typeface="Times New Roman" panose="02020603050405020304" pitchFamily="18" charset="0"/>
                <a:cs typeface="Times New Roman" panose="02020603050405020304" pitchFamily="18" charset="0"/>
              </a:rPr>
              <a:t>ê</a:t>
            </a:r>
            <a:r>
              <a:rPr lang="vi-VN" altLang="en-US" sz="3200">
                <a:latin typeface="Times New Roman" panose="02020603050405020304" pitchFamily="18" charset="0"/>
                <a:cs typeface="Times New Roman" panose="02020603050405020304" pitchFamily="18" charset="0"/>
              </a:rPr>
              <a:t> ở làng Phú Thị, huyện Gia Lâm, Hà Nội</a:t>
            </a:r>
            <a:endParaRPr lang="en-US" altLang="en-US" sz="3200" b="1">
              <a:latin typeface="Times New Roman" panose="02020603050405020304" pitchFamily="18" charset="0"/>
              <a:cs typeface="Times New Roman" panose="02020603050405020304" pitchFamily="18" charset="0"/>
            </a:endParaRPr>
          </a:p>
        </p:txBody>
      </p:sp>
      <p:pic>
        <p:nvPicPr>
          <p:cNvPr id="35847" name="Picture 11"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275" y="4348692"/>
            <a:ext cx="2514600" cy="250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xmascandle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49000" y="6199717"/>
            <a:ext cx="1143000"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4064000" y="685800"/>
            <a:ext cx="5384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a:solidFill>
                  <a:srgbClr val="0000FF"/>
                </a:solidFill>
                <a:latin typeface="Times New Roman" panose="02020603050405020304" pitchFamily="18" charset="0"/>
                <a:cs typeface="Times New Roman" panose="02020603050405020304" pitchFamily="18" charset="0"/>
              </a:rPr>
              <a:t>Văn hay chữ tốt     </a:t>
            </a:r>
          </a:p>
        </p:txBody>
      </p:sp>
      <p:pic>
        <p:nvPicPr>
          <p:cNvPr id="35850" name="Picture 7" descr="Van hay chu t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84" y="1435101"/>
            <a:ext cx="4883149" cy="386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047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227"/>
                                        </p:tgtEl>
                                        <p:attrNameLst>
                                          <p:attrName>style.visibility</p:attrName>
                                        </p:attrNameLst>
                                      </p:cBhvr>
                                      <p:to>
                                        <p:strVal val="visible"/>
                                      </p:to>
                                    </p:set>
                                    <p:animEffect transition="in" filter="fade">
                                      <p:cBhvr>
                                        <p:cTn id="17" dur="1000"/>
                                        <p:tgtEl>
                                          <p:spTgt spid="9227"/>
                                        </p:tgtEl>
                                      </p:cBhvr>
                                    </p:animEffect>
                                    <p:anim calcmode="lin" valueType="num">
                                      <p:cBhvr>
                                        <p:cTn id="18" dur="1000" fill="hold"/>
                                        <p:tgtEl>
                                          <p:spTgt spid="9227"/>
                                        </p:tgtEl>
                                        <p:attrNameLst>
                                          <p:attrName>ppt_x</p:attrName>
                                        </p:attrNameLst>
                                      </p:cBhvr>
                                      <p:tavLst>
                                        <p:tav tm="0">
                                          <p:val>
                                            <p:strVal val="#ppt_x"/>
                                          </p:val>
                                        </p:tav>
                                        <p:tav tm="100000">
                                          <p:val>
                                            <p:strVal val="#ppt_x"/>
                                          </p:val>
                                        </p:tav>
                                      </p:tavLst>
                                    </p:anim>
                                    <p:anim calcmode="lin" valueType="num">
                                      <p:cBhvr>
                                        <p:cTn id="19" dur="1000" fill="hold"/>
                                        <p:tgtEl>
                                          <p:spTgt spid="9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117" y="2117"/>
            <a:ext cx="12192001"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p:nvPr/>
        </p:nvSpPr>
        <p:spPr bwMode="auto">
          <a:xfrm>
            <a:off x="3552787" y="-25400"/>
            <a:ext cx="5143517" cy="571503"/>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lIns="91440" tIns="45720" rIns="91440" bIns="4572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37" indent="-273037" algn="ctr" eaLnBrk="1" hangingPunct="1">
              <a:defRPr/>
            </a:pPr>
            <a:r>
              <a:rPr lang="en-US" altLang="x-none" sz="3200" b="1" dirty="0" err="1">
                <a:solidFill>
                  <a:schemeClr val="bg1"/>
                </a:solidFill>
                <a:latin typeface="Arial" panose="020B0604020202020204" pitchFamily="34" charset="0"/>
              </a:rPr>
              <a:t>Văn</a:t>
            </a:r>
            <a:r>
              <a:rPr lang="en-US" altLang="x-none" sz="3200" b="1" dirty="0">
                <a:solidFill>
                  <a:schemeClr val="bg1"/>
                </a:solidFill>
                <a:latin typeface="Arial" panose="020B0604020202020204" pitchFamily="34" charset="0"/>
              </a:rPr>
              <a:t> hay </a:t>
            </a:r>
            <a:r>
              <a:rPr lang="en-US" altLang="x-none" sz="3200" b="1" dirty="0" err="1">
                <a:solidFill>
                  <a:schemeClr val="bg1"/>
                </a:solidFill>
                <a:latin typeface="Arial" panose="020B0604020202020204" pitchFamily="34" charset="0"/>
              </a:rPr>
              <a:t>chữ</a:t>
            </a:r>
            <a:r>
              <a:rPr lang="en-US" altLang="x-none" sz="3200" b="1" dirty="0">
                <a:solidFill>
                  <a:schemeClr val="bg1"/>
                </a:solidFill>
                <a:latin typeface="Arial" panose="020B0604020202020204" pitchFamily="34" charset="0"/>
              </a:rPr>
              <a:t> </a:t>
            </a:r>
            <a:r>
              <a:rPr lang="en-US" altLang="x-none" sz="3200" b="1" dirty="0" err="1">
                <a:solidFill>
                  <a:schemeClr val="bg1"/>
                </a:solidFill>
                <a:latin typeface="Arial" panose="020B0604020202020204" pitchFamily="34" charset="0"/>
              </a:rPr>
              <a:t>tốt</a:t>
            </a:r>
            <a:endParaRPr lang="en-US" altLang="x-none" sz="3200" b="1" dirty="0">
              <a:solidFill>
                <a:schemeClr val="bg1"/>
              </a:solidFill>
              <a:latin typeface="Arial" panose="020B0604020202020204" pitchFamily="34" charset="0"/>
            </a:endParaRPr>
          </a:p>
        </p:txBody>
      </p:sp>
      <p:sp>
        <p:nvSpPr>
          <p:cNvPr id="8" name="Content Placeholder 2"/>
          <p:cNvSpPr txBox="1"/>
          <p:nvPr/>
        </p:nvSpPr>
        <p:spPr>
          <a:xfrm>
            <a:off x="203200" y="584200"/>
            <a:ext cx="11887200" cy="5833533"/>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lIns="91440" tIns="45720" rIns="91440" bIns="45720"/>
          <a:lstStyle>
            <a:lvl1pPr marL="68263"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333"/>
              </a:spcBef>
              <a:spcAft>
                <a:spcPts val="1200"/>
              </a:spcAft>
              <a:buNone/>
              <a:defRPr/>
            </a:pPr>
            <a:r>
              <a:rPr lang="vi-VN" altLang="en-US" sz="2400" dirty="0">
                <a:latin typeface="Times New Roman" panose="02020603050405020304" pitchFamily="18" charset="0"/>
                <a:cs typeface="Times New Roman" panose="02020603050405020304" pitchFamily="18" charset="0"/>
              </a:rPr>
              <a:t>Thuở đi học, Cao Bá Quát viết chữ rất xấu nên nhiều bài văn dù hay vẫn bị thầy cho điểm kém.</a:t>
            </a:r>
            <a:br>
              <a:rPr lang="vi-VN" altLang="en-US" sz="2400" dirty="0">
                <a:latin typeface="Times New Roman" panose="02020603050405020304" pitchFamily="18" charset="0"/>
                <a:cs typeface="Times New Roman" panose="02020603050405020304" pitchFamily="18" charset="0"/>
              </a:rPr>
            </a:br>
            <a:r>
              <a:rPr lang="vi-VN" altLang="en-US" sz="2400" dirty="0">
                <a:latin typeface="Times New Roman" panose="02020603050405020304" pitchFamily="18" charset="0"/>
                <a:cs typeface="Times New Roman" panose="02020603050405020304" pitchFamily="18" charset="0"/>
              </a:rPr>
              <a:t>Một hôm, có bà cụ hàng xóm sang khẩn khoản:</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Gia đình già có việc oan uổng muốn kêu quan, nhờ cậu viết giúp cho lá đơn, có được không?</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Cao Bá Quát vui vẻ trả lời:</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Tưởng việc gì khó, chứ việc ấy cháu xin sẵn lòng.</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Lá đơn viết lí lẽ rõ ràng, Cao Bá Quát yên trí quan sẽ xét nỗi oan cho bà cụ. Nào ngờ, chữ ông xấu quá, quan đọc không được nên thét lính đuổi bà ra khỏi huyện đường. Về nhà, bà kể lại câu chuyện khiến Cao Bá Quát vô cùng ân hận.</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Ông biết dù văn hay đến đâu mà chữ không ra chữ cũng chẳng ích gì. Từ đó, ông dốc sức luyện viết chữ sao cho đẹp.</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Sáng sáng, ông cầm que vạch lên cột nhà luyện chữ cho cứng cáp. Mỗi buổi tối, ông viết xong mười trang vở mới chịu đi ngủ. Chữ viết đã tiến bộ, ông lại mượn những cuốn sách chữ viết đẹp làm mẫu để luyện nhiều kiểu chữ khác nhau.</a:t>
            </a:r>
            <a:br>
              <a:rPr lang="vi-VN"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Kiên trì luyện tập suốt mấy năm, chữ ông mỗi ngày m</a:t>
            </a:r>
            <a:r>
              <a:rPr lang="en-US" altLang="en-US" sz="2400" dirty="0" err="1">
                <a:latin typeface="Times New Roman" panose="02020603050405020304" pitchFamily="18" charset="0"/>
                <a:cs typeface="Times New Roman" panose="02020603050405020304" pitchFamily="18" charset="0"/>
              </a:rPr>
              <a:t>ột</a:t>
            </a:r>
            <a:r>
              <a:rPr lang="vi-VN" altLang="en-US" sz="2400" dirty="0">
                <a:latin typeface="Times New Roman" panose="02020603050405020304" pitchFamily="18" charset="0"/>
                <a:cs typeface="Times New Roman" panose="02020603050405020304" pitchFamily="18" charset="0"/>
              </a:rPr>
              <a:t> đẹp. Ông nổi danh khắp nước là người văn hay chữ tốt</a:t>
            </a:r>
            <a:r>
              <a:rPr lang="en-US" altLang="en-US" sz="2400" dirty="0">
                <a:latin typeface="Times New Roman" panose="02020603050405020304" pitchFamily="18" charset="0"/>
                <a:cs typeface="Times New Roman" panose="02020603050405020304" pitchFamily="18" charset="0"/>
              </a:rPr>
              <a:t>.                                                               </a:t>
            </a:r>
            <a:r>
              <a:rPr lang="vi-VN" altLang="en-US" sz="2000" i="1" dirty="0">
                <a:cs typeface="Arial" panose="020B0604020202020204" pitchFamily="34" charset="0"/>
              </a:rPr>
              <a:t>Theo</a:t>
            </a:r>
            <a:r>
              <a:rPr lang="vi-VN" altLang="en-US" sz="2000" dirty="0">
                <a:cs typeface="Arial" panose="020B0604020202020204" pitchFamily="34" charset="0"/>
              </a:rPr>
              <a:t> T</a:t>
            </a:r>
            <a:r>
              <a:rPr lang="en-US" altLang="en-US" sz="2000" dirty="0">
                <a:cs typeface="Arial" panose="020B0604020202020204" pitchFamily="34" charset="0"/>
              </a:rPr>
              <a:t>RUYỆN ĐỌC</a:t>
            </a:r>
            <a:r>
              <a:rPr lang="vi-VN" altLang="en-US" sz="2000" dirty="0">
                <a:cs typeface="Arial" panose="020B0604020202020204" pitchFamily="34" charset="0"/>
              </a:rPr>
              <a:t> 1 (1995)</a:t>
            </a:r>
          </a:p>
          <a:p>
            <a:pPr>
              <a:spcBef>
                <a:spcPts val="1333"/>
              </a:spcBef>
              <a:spcAft>
                <a:spcPts val="1200"/>
              </a:spcAft>
              <a:buNone/>
              <a:defRPr/>
            </a:pPr>
            <a:endParaRPr lang="en-US" altLang="en-US" sz="2400" dirty="0">
              <a:latin typeface="Times New Roman" panose="02020603050405020304" pitchFamily="18" charset="0"/>
              <a:cs typeface="Times New Roman" panose="02020603050405020304" pitchFamily="18" charset="0"/>
            </a:endParaRPr>
          </a:p>
          <a:p>
            <a:pPr>
              <a:spcBef>
                <a:spcPts val="1333"/>
              </a:spcBef>
              <a:spcAft>
                <a:spcPts val="1200"/>
              </a:spcAft>
              <a:buNone/>
              <a:defRPr/>
            </a:pPr>
            <a:r>
              <a:rPr lang="en-US" altLang="en-US" sz="2133" dirty="0">
                <a:cs typeface="Arial" panose="020B0604020202020204" pitchFamily="34" charset="0"/>
              </a:rPr>
              <a:t>                                                                                               </a:t>
            </a:r>
            <a:r>
              <a:rPr lang="en-US" altLang="en-US" sz="2000" dirty="0">
                <a:cs typeface="Arial" panose="020B0604020202020204" pitchFamily="34" charset="0"/>
              </a:rPr>
              <a:t> </a:t>
            </a:r>
            <a:endParaRPr lang="en-US" altLang="en-US" sz="2400" dirty="0">
              <a:cs typeface="Arial" panose="020B0604020202020204" pitchFamily="34" charset="0"/>
            </a:endParaRPr>
          </a:p>
          <a:p>
            <a:pPr algn="just" eaLnBrk="1" hangingPunct="1">
              <a:spcBef>
                <a:spcPct val="0"/>
              </a:spcBef>
              <a:buFontTx/>
              <a:buNone/>
              <a:defRPr/>
            </a:pPr>
            <a:endParaRPr lang="en-US" altLang="en-US" sz="2400" dirty="0">
              <a:cs typeface="Arial" panose="020B0604020202020204" pitchFamily="34" charset="0"/>
            </a:endParaRPr>
          </a:p>
        </p:txBody>
      </p:sp>
    </p:spTree>
    <p:extLst>
      <p:ext uri="{BB962C8B-B14F-4D97-AF65-F5344CB8AC3E}">
        <p14:creationId xmlns:p14="http://schemas.microsoft.com/office/powerpoint/2010/main" val="3517910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5000"/>
                                  </p:iterate>
                                  <p:childTnLst>
                                    <p:set>
                                      <p:cBhvr override="childStyle">
                                        <p:cTn id="6" dur="2000" fill="hold"/>
                                        <p:tgtEl>
                                          <p:spTgt spid="8">
                                            <p:txEl>
                                              <p:pRg st="0" end="0"/>
                                            </p:txEl>
                                          </p:spTgt>
                                        </p:tgtEl>
                                        <p:attrNameLst>
                                          <p:attrName>style.color</p:attrName>
                                        </p:attrNameLst>
                                      </p:cBhvr>
                                      <p:to>
                                        <p:clrVal>
                                          <a:srgbClr val="0000FF"/>
                                        </p:clrVal>
                                      </p:to>
                                    </p:set>
                                    <p:set>
                                      <p:cBhvr>
                                        <p:cTn id="7" dur="2000" fill="hold"/>
                                        <p:tgtEl>
                                          <p:spTgt spid="8">
                                            <p:txEl>
                                              <p:pRg st="0" end="0"/>
                                            </p:txEl>
                                          </p:spTgt>
                                        </p:tgtEl>
                                        <p:attrNameLst>
                                          <p:attrName>fillcolor</p:attrName>
                                        </p:attrNameLst>
                                      </p:cBhvr>
                                      <p:to>
                                        <p:clrVal>
                                          <a:srgbClr val="0000FF"/>
                                        </p:clrVal>
                                      </p:to>
                                    </p:set>
                                    <p:set>
                                      <p:cBhvr>
                                        <p:cTn id="8" dur="20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7"/>
          <p:cNvSpPr txBox="1">
            <a:spLocks noChangeArrowheads="1"/>
          </p:cNvSpPr>
          <p:nvPr/>
        </p:nvSpPr>
        <p:spPr bwMode="auto">
          <a:xfrm>
            <a:off x="660400" y="2470151"/>
            <a:ext cx="690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FF0000"/>
                </a:solidFill>
                <a:latin typeface="Times New Roman" panose="02020603050405020304" pitchFamily="18" charset="0"/>
                <a:cs typeface="Times New Roman" panose="02020603050405020304" pitchFamily="18" charset="0"/>
              </a:rPr>
              <a:t>Bài văn chia làm mấy đoạn ?</a:t>
            </a:r>
          </a:p>
        </p:txBody>
      </p:sp>
      <p:sp>
        <p:nvSpPr>
          <p:cNvPr id="40968" name="Text Box 8"/>
          <p:cNvSpPr txBox="1">
            <a:spLocks noChangeArrowheads="1"/>
          </p:cNvSpPr>
          <p:nvPr/>
        </p:nvSpPr>
        <p:spPr bwMode="auto">
          <a:xfrm>
            <a:off x="643467" y="3232151"/>
            <a:ext cx="24384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u="sng">
                <a:solidFill>
                  <a:srgbClr val="FF0000"/>
                </a:solidFill>
                <a:latin typeface="Times New Roman" panose="02020603050405020304" pitchFamily="18" charset="0"/>
                <a:cs typeface="Times New Roman" panose="02020603050405020304" pitchFamily="18" charset="0"/>
              </a:rPr>
              <a:t>Đoạn 1</a:t>
            </a:r>
            <a:r>
              <a:rPr lang="en-US" altLang="en-US" sz="4267">
                <a:solidFill>
                  <a:srgbClr val="FF0000"/>
                </a:solidFill>
                <a:latin typeface="Times New Roman" panose="02020603050405020304" pitchFamily="18" charset="0"/>
                <a:cs typeface="Times New Roman" panose="02020603050405020304" pitchFamily="18" charset="0"/>
              </a:rPr>
              <a:t>:</a:t>
            </a:r>
          </a:p>
        </p:txBody>
      </p:sp>
      <p:sp>
        <p:nvSpPr>
          <p:cNvPr id="40969" name="Text Box 9"/>
          <p:cNvSpPr txBox="1">
            <a:spLocks noChangeArrowheads="1"/>
          </p:cNvSpPr>
          <p:nvPr/>
        </p:nvSpPr>
        <p:spPr bwMode="auto">
          <a:xfrm>
            <a:off x="609601" y="4066117"/>
            <a:ext cx="21293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u="sng">
                <a:solidFill>
                  <a:srgbClr val="FF0000"/>
                </a:solidFill>
                <a:latin typeface="Times New Roman" panose="02020603050405020304" pitchFamily="18" charset="0"/>
                <a:cs typeface="Times New Roman" panose="02020603050405020304" pitchFamily="18" charset="0"/>
              </a:rPr>
              <a:t>Đoạn </a:t>
            </a:r>
            <a:r>
              <a:rPr lang="en-US" altLang="en-US" sz="4267" b="1">
                <a:solidFill>
                  <a:srgbClr val="FF0000"/>
                </a:solidFill>
                <a:latin typeface="Times New Roman" panose="02020603050405020304" pitchFamily="18" charset="0"/>
                <a:cs typeface="Times New Roman" panose="02020603050405020304" pitchFamily="18" charset="0"/>
              </a:rPr>
              <a:t>2</a:t>
            </a:r>
            <a:r>
              <a:rPr lang="en-US" altLang="en-US" sz="4267">
                <a:solidFill>
                  <a:srgbClr val="FF0000"/>
                </a:solidFill>
                <a:latin typeface="Times New Roman" panose="02020603050405020304" pitchFamily="18" charset="0"/>
                <a:cs typeface="Times New Roman" panose="02020603050405020304" pitchFamily="18" charset="0"/>
              </a:rPr>
              <a:t>:</a:t>
            </a:r>
            <a:r>
              <a:rPr lang="en-US" altLang="en-US" sz="4267">
                <a:solidFill>
                  <a:srgbClr val="0000FF"/>
                </a:solidFill>
                <a:latin typeface="Times New Roman" panose="02020603050405020304" pitchFamily="18" charset="0"/>
                <a:cs typeface="Times New Roman" panose="02020603050405020304" pitchFamily="18" charset="0"/>
              </a:rPr>
              <a:t> </a:t>
            </a:r>
          </a:p>
        </p:txBody>
      </p:sp>
      <p:sp>
        <p:nvSpPr>
          <p:cNvPr id="40970" name="Text Box 10"/>
          <p:cNvSpPr txBox="1">
            <a:spLocks noChangeArrowheads="1"/>
          </p:cNvSpPr>
          <p:nvPr/>
        </p:nvSpPr>
        <p:spPr bwMode="auto">
          <a:xfrm>
            <a:off x="660401" y="5475817"/>
            <a:ext cx="21293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u="sng">
                <a:solidFill>
                  <a:srgbClr val="FF0000"/>
                </a:solidFill>
                <a:latin typeface="Times New Roman" panose="02020603050405020304" pitchFamily="18" charset="0"/>
                <a:cs typeface="Times New Roman" panose="02020603050405020304" pitchFamily="18" charset="0"/>
              </a:rPr>
              <a:t>Đoạn </a:t>
            </a:r>
            <a:r>
              <a:rPr lang="en-US" altLang="en-US" sz="4267" b="1">
                <a:solidFill>
                  <a:srgbClr val="FF0000"/>
                </a:solidFill>
                <a:latin typeface="Times New Roman" panose="02020603050405020304" pitchFamily="18" charset="0"/>
                <a:cs typeface="Times New Roman" panose="02020603050405020304" pitchFamily="18" charset="0"/>
              </a:rPr>
              <a:t>3</a:t>
            </a:r>
            <a:r>
              <a:rPr lang="en-US" altLang="en-US" sz="4267">
                <a:solidFill>
                  <a:srgbClr val="FF0000"/>
                </a:solidFill>
                <a:latin typeface="Times New Roman" panose="02020603050405020304" pitchFamily="18" charset="0"/>
                <a:cs typeface="Times New Roman" panose="02020603050405020304" pitchFamily="18" charset="0"/>
              </a:rPr>
              <a:t>:</a:t>
            </a:r>
            <a:r>
              <a:rPr lang="en-US" altLang="en-US" sz="4267">
                <a:latin typeface="Times New Roman" panose="02020603050405020304" pitchFamily="18" charset="0"/>
                <a:cs typeface="Times New Roman" panose="02020603050405020304" pitchFamily="18" charset="0"/>
              </a:rPr>
              <a:t> </a:t>
            </a:r>
            <a:endParaRPr lang="en-US" altLang="en-US" sz="4267">
              <a:solidFill>
                <a:srgbClr val="0000FF"/>
              </a:solidFill>
              <a:latin typeface="Times New Roman" panose="02020603050405020304" pitchFamily="18" charset="0"/>
              <a:cs typeface="Times New Roman" panose="02020603050405020304" pitchFamily="18" charset="0"/>
            </a:endParaRPr>
          </a:p>
        </p:txBody>
      </p:sp>
      <p:sp>
        <p:nvSpPr>
          <p:cNvPr id="37895" name="Text Box 11"/>
          <p:cNvSpPr txBox="1">
            <a:spLocks noChangeArrowheads="1"/>
          </p:cNvSpPr>
          <p:nvPr/>
        </p:nvSpPr>
        <p:spPr bwMode="auto">
          <a:xfrm>
            <a:off x="3556000" y="1143000"/>
            <a:ext cx="5384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b="1">
                <a:solidFill>
                  <a:srgbClr val="0000FF"/>
                </a:solidFill>
                <a:latin typeface="Times New Roman" panose="02020603050405020304" pitchFamily="18" charset="0"/>
                <a:cs typeface="Times New Roman" panose="02020603050405020304" pitchFamily="18" charset="0"/>
              </a:rPr>
              <a:t>Văn hay chữ tốt     </a:t>
            </a:r>
          </a:p>
        </p:txBody>
      </p:sp>
      <p:sp>
        <p:nvSpPr>
          <p:cNvPr id="37896" name="Rectangle 8"/>
          <p:cNvSpPr>
            <a:spLocks noChangeArrowheads="1"/>
          </p:cNvSpPr>
          <p:nvPr/>
        </p:nvSpPr>
        <p:spPr bwMode="auto">
          <a:xfrm>
            <a:off x="3454400" y="107951"/>
            <a:ext cx="436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267" u="sng">
                <a:latin typeface="Times New Roman" panose="02020603050405020304" pitchFamily="18" charset="0"/>
                <a:cs typeface="Times New Roman" panose="02020603050405020304" pitchFamily="18" charset="0"/>
              </a:rPr>
              <a:t>Tập đọc</a:t>
            </a:r>
            <a:endParaRPr lang="en-US" altLang="en-US" sz="4267">
              <a:latin typeface="Times New Roman" panose="02020603050405020304" pitchFamily="18" charset="0"/>
              <a:cs typeface="Times New Roman" panose="02020603050405020304" pitchFamily="18" charset="0"/>
            </a:endParaRPr>
          </a:p>
        </p:txBody>
      </p:sp>
      <p:sp>
        <p:nvSpPr>
          <p:cNvPr id="37897" name="Rectangle 9"/>
          <p:cNvSpPr>
            <a:spLocks noChangeArrowheads="1"/>
          </p:cNvSpPr>
          <p:nvPr/>
        </p:nvSpPr>
        <p:spPr bwMode="auto">
          <a:xfrm>
            <a:off x="730251" y="1803400"/>
            <a:ext cx="10566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200">
                <a:solidFill>
                  <a:srgbClr val="0000FF"/>
                </a:solidFill>
                <a:latin typeface="Times New Roman" panose="02020603050405020304" pitchFamily="18" charset="0"/>
                <a:cs typeface="Times New Roman" panose="02020603050405020304" pitchFamily="18" charset="0"/>
              </a:rPr>
              <a:t>Theo Truyện đọc 1 (1995)     </a:t>
            </a:r>
          </a:p>
        </p:txBody>
      </p:sp>
      <p:sp>
        <p:nvSpPr>
          <p:cNvPr id="9" name="Text Box 8"/>
          <p:cNvSpPr txBox="1">
            <a:spLocks noChangeArrowheads="1"/>
          </p:cNvSpPr>
          <p:nvPr/>
        </p:nvSpPr>
        <p:spPr bwMode="auto">
          <a:xfrm>
            <a:off x="2650067" y="3299884"/>
            <a:ext cx="719455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Từ đầu … cháu xin sẵn lòng </a:t>
            </a:r>
            <a:r>
              <a:rPr lang="en-US" altLang="en-US" sz="4267">
                <a:solidFill>
                  <a:srgbClr val="CC00FF"/>
                </a:solidFill>
                <a:latin typeface="Times New Roman" panose="02020603050405020304" pitchFamily="18" charset="0"/>
                <a:cs typeface="Times New Roman" panose="02020603050405020304" pitchFamily="18" charset="0"/>
              </a:rPr>
              <a:t>.</a:t>
            </a:r>
          </a:p>
        </p:txBody>
      </p:sp>
      <p:sp>
        <p:nvSpPr>
          <p:cNvPr id="10" name="Text Box 9"/>
          <p:cNvSpPr txBox="1">
            <a:spLocks noChangeArrowheads="1"/>
          </p:cNvSpPr>
          <p:nvPr/>
        </p:nvSpPr>
        <p:spPr bwMode="auto">
          <a:xfrm>
            <a:off x="2309285" y="4112684"/>
            <a:ext cx="9476316"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solidFill>
                  <a:srgbClr val="0000FF"/>
                </a:solidFill>
                <a:latin typeface="Times New Roman" panose="02020603050405020304" pitchFamily="18" charset="0"/>
                <a:cs typeface="Times New Roman" panose="02020603050405020304" pitchFamily="18" charset="0"/>
              </a:rPr>
              <a:t>   Lá đơn … ông dốc sức luyện viết chữ sao cho đẹp.</a:t>
            </a:r>
          </a:p>
        </p:txBody>
      </p:sp>
      <p:sp>
        <p:nvSpPr>
          <p:cNvPr id="11" name="Text Box 10"/>
          <p:cNvSpPr txBox="1">
            <a:spLocks noChangeArrowheads="1"/>
          </p:cNvSpPr>
          <p:nvPr/>
        </p:nvSpPr>
        <p:spPr bwMode="auto">
          <a:xfrm>
            <a:off x="2429933" y="5505451"/>
            <a:ext cx="3251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267">
                <a:latin typeface="Times New Roman" panose="02020603050405020304" pitchFamily="18" charset="0"/>
                <a:cs typeface="Times New Roman" panose="02020603050405020304" pitchFamily="18" charset="0"/>
              </a:rPr>
              <a:t> </a:t>
            </a:r>
            <a:r>
              <a:rPr lang="en-US" altLang="en-US" sz="4267">
                <a:solidFill>
                  <a:srgbClr val="0000FF"/>
                </a:solidFill>
                <a:latin typeface="Times New Roman" panose="02020603050405020304" pitchFamily="18" charset="0"/>
                <a:cs typeface="Times New Roman" panose="02020603050405020304" pitchFamily="18" charset="0"/>
              </a:rPr>
              <a:t>Phần còn lại.</a:t>
            </a:r>
          </a:p>
        </p:txBody>
      </p:sp>
    </p:spTree>
    <p:extLst>
      <p:ext uri="{BB962C8B-B14F-4D97-AF65-F5344CB8AC3E}">
        <p14:creationId xmlns:p14="http://schemas.microsoft.com/office/powerpoint/2010/main" val="651826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arn(inVertical)">
                                      <p:cBhvr>
                                        <p:cTn id="7" dur="500"/>
                                        <p:tgtEl>
                                          <p:spTgt spid="409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 calcmode="lin" valueType="num">
                                      <p:cBhvr additive="base">
                                        <p:cTn id="12" dur="500" fill="hold"/>
                                        <p:tgtEl>
                                          <p:spTgt spid="40968"/>
                                        </p:tgtEl>
                                        <p:attrNameLst>
                                          <p:attrName>ppt_x</p:attrName>
                                        </p:attrNameLst>
                                      </p:cBhvr>
                                      <p:tavLst>
                                        <p:tav tm="0">
                                          <p:val>
                                            <p:strVal val="#ppt_x"/>
                                          </p:val>
                                        </p:tav>
                                        <p:tav tm="100000">
                                          <p:val>
                                            <p:strVal val="#ppt_x"/>
                                          </p:val>
                                        </p:tav>
                                      </p:tavLst>
                                    </p:anim>
                                    <p:anim calcmode="lin" valueType="num">
                                      <p:cBhvr additive="base">
                                        <p:cTn id="13"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0969">
                                            <p:txEl>
                                              <p:pRg st="0" end="0"/>
                                            </p:txEl>
                                          </p:spTgt>
                                        </p:tgtEl>
                                        <p:attrNameLst>
                                          <p:attrName>style.visibility</p:attrName>
                                        </p:attrNameLst>
                                      </p:cBhvr>
                                      <p:to>
                                        <p:strVal val="visible"/>
                                      </p:to>
                                    </p:set>
                                    <p:anim calcmode="lin" valueType="num">
                                      <p:cBhvr additive="base">
                                        <p:cTn id="18" dur="500" fill="hold"/>
                                        <p:tgtEl>
                                          <p:spTgt spid="4096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0970"/>
                                        </p:tgtEl>
                                        <p:attrNameLst>
                                          <p:attrName>style.visibility</p:attrName>
                                        </p:attrNameLst>
                                      </p:cBhvr>
                                      <p:to>
                                        <p:strVal val="visible"/>
                                      </p:to>
                                    </p:set>
                                    <p:animEffect transition="in" filter="barn(inVertical)">
                                      <p:cBhvr>
                                        <p:cTn id="24" dur="500"/>
                                        <p:tgtEl>
                                          <p:spTgt spid="409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p:bldP spid="40970"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117" y="2117"/>
            <a:ext cx="12192001"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p:nvPr/>
        </p:nvSpPr>
        <p:spPr bwMode="auto">
          <a:xfrm>
            <a:off x="3552787" y="-25400"/>
            <a:ext cx="5143517" cy="571503"/>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lIns="91440" tIns="45720" rIns="91440" bIns="45720"/>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37" indent="-273037" algn="ctr" eaLnBrk="1" hangingPunct="1">
              <a:defRPr/>
            </a:pPr>
            <a:r>
              <a:rPr lang="en-US" altLang="x-none" sz="3200" b="1" dirty="0" err="1">
                <a:solidFill>
                  <a:schemeClr val="bg1"/>
                </a:solidFill>
                <a:latin typeface="Arial" panose="020B0604020202020204" pitchFamily="34" charset="0"/>
              </a:rPr>
              <a:t>Văn</a:t>
            </a:r>
            <a:r>
              <a:rPr lang="en-US" altLang="x-none" sz="3200" b="1" dirty="0">
                <a:solidFill>
                  <a:schemeClr val="bg1"/>
                </a:solidFill>
                <a:latin typeface="Arial" panose="020B0604020202020204" pitchFamily="34" charset="0"/>
              </a:rPr>
              <a:t> hay </a:t>
            </a:r>
            <a:r>
              <a:rPr lang="en-US" altLang="x-none" sz="3200" b="1" dirty="0" err="1">
                <a:solidFill>
                  <a:schemeClr val="bg1"/>
                </a:solidFill>
                <a:latin typeface="Arial" panose="020B0604020202020204" pitchFamily="34" charset="0"/>
              </a:rPr>
              <a:t>chữ</a:t>
            </a:r>
            <a:r>
              <a:rPr lang="en-US" altLang="x-none" sz="3200" b="1" dirty="0">
                <a:solidFill>
                  <a:schemeClr val="bg1"/>
                </a:solidFill>
                <a:latin typeface="Arial" panose="020B0604020202020204" pitchFamily="34" charset="0"/>
              </a:rPr>
              <a:t> </a:t>
            </a:r>
            <a:r>
              <a:rPr lang="en-US" altLang="x-none" sz="3200" b="1" dirty="0" err="1">
                <a:solidFill>
                  <a:schemeClr val="bg1"/>
                </a:solidFill>
                <a:latin typeface="Arial" panose="020B0604020202020204" pitchFamily="34" charset="0"/>
              </a:rPr>
              <a:t>tốt</a:t>
            </a:r>
            <a:endParaRPr lang="en-US" altLang="x-none" sz="3200" b="1" dirty="0">
              <a:solidFill>
                <a:schemeClr val="bg1"/>
              </a:solidFill>
              <a:latin typeface="Arial" panose="020B0604020202020204" pitchFamily="34" charset="0"/>
            </a:endParaRPr>
          </a:p>
        </p:txBody>
      </p:sp>
      <p:sp>
        <p:nvSpPr>
          <p:cNvPr id="8" name="Content Placeholder 2"/>
          <p:cNvSpPr txBox="1"/>
          <p:nvPr/>
        </p:nvSpPr>
        <p:spPr>
          <a:xfrm>
            <a:off x="203200" y="584200"/>
            <a:ext cx="11887200" cy="5833533"/>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lIns="91440" tIns="45720" rIns="91440" bIns="45720"/>
          <a:lstStyle>
            <a:lvl1pPr marL="68263"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333"/>
              </a:spcBef>
              <a:spcAft>
                <a:spcPts val="1200"/>
              </a:spcAft>
              <a:buNone/>
              <a:defRPr/>
            </a:pPr>
            <a:r>
              <a:rPr lang="vi-VN" altLang="en-US" sz="2400" dirty="0">
                <a:solidFill>
                  <a:srgbClr val="00B050"/>
                </a:solidFill>
                <a:latin typeface="Times New Roman" panose="02020603050405020304" pitchFamily="18" charset="0"/>
                <a:cs typeface="Times New Roman" panose="02020603050405020304" pitchFamily="18" charset="0"/>
              </a:rPr>
              <a:t>Thuở đi học, Cao Bá Quát viết chữ rất xấu nên nhiều bài văn dù hay vẫn bị thầy cho điểm kém.</a:t>
            </a:r>
            <a:br>
              <a:rPr lang="vi-VN" altLang="en-US" sz="2400" dirty="0">
                <a:solidFill>
                  <a:srgbClr val="00B050"/>
                </a:solidFill>
                <a:latin typeface="Times New Roman" panose="02020603050405020304" pitchFamily="18" charset="0"/>
                <a:cs typeface="Times New Roman" panose="02020603050405020304" pitchFamily="18" charset="0"/>
              </a:rPr>
            </a:br>
            <a:r>
              <a:rPr lang="vi-VN" altLang="en-US" sz="2400" dirty="0">
                <a:solidFill>
                  <a:srgbClr val="00B050"/>
                </a:solidFill>
                <a:latin typeface="Times New Roman" panose="02020603050405020304" pitchFamily="18" charset="0"/>
                <a:cs typeface="Times New Roman" panose="02020603050405020304" pitchFamily="18" charset="0"/>
              </a:rPr>
              <a:t>Một hôm, có bà cụ hàng xóm sang khẩn khoản:</a:t>
            </a:r>
            <a:br>
              <a:rPr lang="vi-VN" altLang="en-US" sz="2400" dirty="0">
                <a:solidFill>
                  <a:srgbClr val="00B050"/>
                </a:solidFill>
                <a:latin typeface="Times New Roman" panose="02020603050405020304" pitchFamily="18" charset="0"/>
                <a:cs typeface="Times New Roman" panose="02020603050405020304" pitchFamily="18" charset="0"/>
              </a:rPr>
            </a:br>
            <a:r>
              <a:rPr lang="en-US" altLang="en-US" sz="2400" dirty="0">
                <a:solidFill>
                  <a:srgbClr val="00B050"/>
                </a:solidFill>
                <a:latin typeface="Times New Roman" panose="02020603050405020304" pitchFamily="18" charset="0"/>
                <a:cs typeface="Times New Roman" panose="02020603050405020304" pitchFamily="18" charset="0"/>
              </a:rPr>
              <a:t>     </a:t>
            </a:r>
            <a:r>
              <a:rPr lang="vi-VN" altLang="en-US" sz="2400" dirty="0">
                <a:solidFill>
                  <a:srgbClr val="00B050"/>
                </a:solidFill>
                <a:latin typeface="Times New Roman" panose="02020603050405020304" pitchFamily="18" charset="0"/>
                <a:cs typeface="Times New Roman" panose="02020603050405020304" pitchFamily="18" charset="0"/>
              </a:rPr>
              <a:t>- Gia đình già có việc oan uổng muốn kêu quan, nhờ cậu viết giúp cho lá đơn, có được không?</a:t>
            </a:r>
            <a:br>
              <a:rPr lang="vi-VN" altLang="en-US" sz="2400" dirty="0">
                <a:solidFill>
                  <a:srgbClr val="00B050"/>
                </a:solidFill>
                <a:latin typeface="Times New Roman" panose="02020603050405020304" pitchFamily="18" charset="0"/>
                <a:cs typeface="Times New Roman" panose="02020603050405020304" pitchFamily="18" charset="0"/>
              </a:rPr>
            </a:br>
            <a:r>
              <a:rPr lang="en-US" altLang="en-US" sz="2400" dirty="0">
                <a:solidFill>
                  <a:srgbClr val="00B050"/>
                </a:solidFill>
                <a:latin typeface="Times New Roman" panose="02020603050405020304" pitchFamily="18" charset="0"/>
                <a:cs typeface="Times New Roman" panose="02020603050405020304" pitchFamily="18" charset="0"/>
              </a:rPr>
              <a:t>     </a:t>
            </a:r>
            <a:r>
              <a:rPr lang="vi-VN" altLang="en-US" sz="2400" dirty="0">
                <a:solidFill>
                  <a:srgbClr val="00B050"/>
                </a:solidFill>
                <a:latin typeface="Times New Roman" panose="02020603050405020304" pitchFamily="18" charset="0"/>
                <a:cs typeface="Times New Roman" panose="02020603050405020304" pitchFamily="18" charset="0"/>
              </a:rPr>
              <a:t>Cao Bá Quát vui vẻ trả lời:</a:t>
            </a:r>
            <a:br>
              <a:rPr lang="vi-VN" altLang="en-US" sz="2400" dirty="0">
                <a:solidFill>
                  <a:srgbClr val="00B050"/>
                </a:solidFill>
                <a:latin typeface="Times New Roman" panose="02020603050405020304" pitchFamily="18" charset="0"/>
                <a:cs typeface="Times New Roman" panose="02020603050405020304" pitchFamily="18" charset="0"/>
              </a:rPr>
            </a:br>
            <a:r>
              <a:rPr lang="en-US" altLang="en-US" sz="2400" dirty="0">
                <a:solidFill>
                  <a:srgbClr val="00B050"/>
                </a:solidFill>
                <a:latin typeface="Times New Roman" panose="02020603050405020304" pitchFamily="18" charset="0"/>
                <a:cs typeface="Times New Roman" panose="02020603050405020304" pitchFamily="18" charset="0"/>
              </a:rPr>
              <a:t>     </a:t>
            </a:r>
            <a:r>
              <a:rPr lang="vi-VN" altLang="en-US" sz="2400" dirty="0">
                <a:solidFill>
                  <a:srgbClr val="00B050"/>
                </a:solidFill>
                <a:latin typeface="Times New Roman" panose="02020603050405020304" pitchFamily="18" charset="0"/>
                <a:cs typeface="Times New Roman" panose="02020603050405020304" pitchFamily="18" charset="0"/>
              </a:rPr>
              <a:t>- Tưởng việc gì khó, chứ việc ấy cháu xin sẵn lòng.</a:t>
            </a:r>
            <a:br>
              <a:rPr lang="vi-VN" altLang="en-US" sz="2400" dirty="0">
                <a:solidFill>
                  <a:srgbClr val="00B050"/>
                </a:solidFill>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C00000"/>
                </a:solidFill>
                <a:latin typeface="Times New Roman" panose="02020603050405020304" pitchFamily="18" charset="0"/>
                <a:cs typeface="Times New Roman" panose="02020603050405020304" pitchFamily="18" charset="0"/>
              </a:rPr>
              <a:t>Lá đơn viết lí lẽ rõ ràng, Cao Bá Quát yên trí quan sẽ xét nỗi oan cho bà cụ. Nào ngờ, chữ ông xấu quá, quan đọc không được nên thét lính đuổi bà ra khỏi huyện đường. Về nhà, bà kể lại câu chuyện khiến Cao Bá Quát vô cùng ân hận.</a:t>
            </a:r>
            <a:r>
              <a:rPr lang="en-US" altLang="en-US" sz="2400" dirty="0">
                <a:solidFill>
                  <a:srgbClr val="C00000"/>
                </a:solidFill>
                <a:latin typeface="Times New Roman" panose="02020603050405020304" pitchFamily="18" charset="0"/>
                <a:cs typeface="Times New Roman" panose="02020603050405020304" pitchFamily="18" charset="0"/>
              </a:rPr>
              <a:t> </a:t>
            </a:r>
            <a:r>
              <a:rPr lang="vi-VN" altLang="en-US" sz="2400" dirty="0">
                <a:solidFill>
                  <a:srgbClr val="C00000"/>
                </a:solidFill>
                <a:latin typeface="Times New Roman" panose="02020603050405020304" pitchFamily="18" charset="0"/>
                <a:cs typeface="Times New Roman" panose="02020603050405020304" pitchFamily="18" charset="0"/>
              </a:rPr>
              <a:t>Ông biết dù văn hay đến đâu mà chữ không ra chữ cũng chẳng ích gì. Từ đó, ông dốc sức luyện viết chữ sao cho đẹp.</a:t>
            </a:r>
            <a:br>
              <a:rPr lang="vi-VN" altLang="en-US" sz="2400" dirty="0">
                <a:solidFill>
                  <a:srgbClr val="C00000"/>
                </a:solidFill>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000099"/>
                </a:solidFill>
                <a:latin typeface="Times New Roman" panose="02020603050405020304" pitchFamily="18" charset="0"/>
                <a:cs typeface="Times New Roman" panose="02020603050405020304" pitchFamily="18" charset="0"/>
              </a:rPr>
              <a:t>Sáng sáng, ông cầm que vạch lên cột nhà luyện chữ cho cứng cáp. Mỗi buổi tối, ông viết xong mười trang vở mới chịu đi ngủ. Chữ viết đã tiến bộ, ông lại mượn những cuốn sách chữ viết đẹp làm mẫu để luyện nhiều kiểu chữ khác nhau.</a:t>
            </a:r>
            <a:br>
              <a:rPr lang="vi-VN" altLang="en-US" sz="2400" dirty="0">
                <a:solidFill>
                  <a:srgbClr val="000099"/>
                </a:solidFill>
                <a:latin typeface="Times New Roman" panose="02020603050405020304" pitchFamily="18" charset="0"/>
                <a:cs typeface="Times New Roman" panose="02020603050405020304" pitchFamily="18" charset="0"/>
              </a:rPr>
            </a:br>
            <a:r>
              <a:rPr lang="en-US" altLang="en-US" sz="2400" dirty="0">
                <a:solidFill>
                  <a:srgbClr val="000099"/>
                </a:solidFill>
                <a:latin typeface="Times New Roman" panose="02020603050405020304" pitchFamily="18" charset="0"/>
                <a:cs typeface="Times New Roman" panose="02020603050405020304" pitchFamily="18" charset="0"/>
              </a:rPr>
              <a:t>      </a:t>
            </a:r>
            <a:r>
              <a:rPr lang="vi-VN" altLang="en-US" sz="2400" dirty="0">
                <a:solidFill>
                  <a:srgbClr val="000099"/>
                </a:solidFill>
                <a:latin typeface="Times New Roman" panose="02020603050405020304" pitchFamily="18" charset="0"/>
                <a:cs typeface="Times New Roman" panose="02020603050405020304" pitchFamily="18" charset="0"/>
              </a:rPr>
              <a:t>Kiên trì luyện tập suốt mấy năm, chữ ông mỗi ngày m</a:t>
            </a:r>
            <a:r>
              <a:rPr lang="en-US" altLang="en-US" sz="2400" dirty="0" err="1">
                <a:solidFill>
                  <a:srgbClr val="000099"/>
                </a:solidFill>
                <a:latin typeface="Times New Roman" panose="02020603050405020304" pitchFamily="18" charset="0"/>
                <a:cs typeface="Times New Roman" panose="02020603050405020304" pitchFamily="18" charset="0"/>
              </a:rPr>
              <a:t>ột</a:t>
            </a:r>
            <a:r>
              <a:rPr lang="vi-VN" altLang="en-US" sz="2400" dirty="0">
                <a:solidFill>
                  <a:srgbClr val="000099"/>
                </a:solidFill>
                <a:latin typeface="Times New Roman" panose="02020603050405020304" pitchFamily="18" charset="0"/>
                <a:cs typeface="Times New Roman" panose="02020603050405020304" pitchFamily="18" charset="0"/>
              </a:rPr>
              <a:t> đẹp. Ông nổi danh khắp nước là người văn hay chữ tốt</a:t>
            </a:r>
            <a:r>
              <a:rPr lang="en-US" altLang="en-US" sz="2400" dirty="0">
                <a:solidFill>
                  <a:srgbClr val="000099"/>
                </a:solidFill>
                <a:latin typeface="Times New Roman" panose="02020603050405020304" pitchFamily="18" charset="0"/>
                <a:cs typeface="Times New Roman" panose="02020603050405020304" pitchFamily="18" charset="0"/>
              </a:rPr>
              <a:t>.                                                               </a:t>
            </a:r>
            <a:r>
              <a:rPr lang="vi-VN" altLang="en-US" sz="2000" i="1" dirty="0">
                <a:cs typeface="Arial" panose="020B0604020202020204" pitchFamily="34" charset="0"/>
              </a:rPr>
              <a:t>Theo</a:t>
            </a:r>
            <a:r>
              <a:rPr lang="vi-VN" altLang="en-US" sz="2000" dirty="0">
                <a:cs typeface="Arial" panose="020B0604020202020204" pitchFamily="34" charset="0"/>
              </a:rPr>
              <a:t> T</a:t>
            </a:r>
            <a:r>
              <a:rPr lang="en-US" altLang="en-US" sz="2000" dirty="0">
                <a:cs typeface="Arial" panose="020B0604020202020204" pitchFamily="34" charset="0"/>
              </a:rPr>
              <a:t>RUYỆN ĐỌC</a:t>
            </a:r>
            <a:r>
              <a:rPr lang="vi-VN" altLang="en-US" sz="2000" dirty="0">
                <a:cs typeface="Arial" panose="020B0604020202020204" pitchFamily="34" charset="0"/>
              </a:rPr>
              <a:t> 1 (1995)</a:t>
            </a:r>
          </a:p>
          <a:p>
            <a:pPr>
              <a:spcBef>
                <a:spcPts val="1333"/>
              </a:spcBef>
              <a:spcAft>
                <a:spcPts val="1200"/>
              </a:spcAft>
              <a:buNone/>
              <a:defRPr/>
            </a:pPr>
            <a:endParaRPr lang="en-US" altLang="en-US" sz="2400" dirty="0">
              <a:latin typeface="Times New Roman" panose="02020603050405020304" pitchFamily="18" charset="0"/>
              <a:cs typeface="Times New Roman" panose="02020603050405020304" pitchFamily="18" charset="0"/>
            </a:endParaRPr>
          </a:p>
          <a:p>
            <a:pPr>
              <a:spcBef>
                <a:spcPts val="1333"/>
              </a:spcBef>
              <a:spcAft>
                <a:spcPts val="1200"/>
              </a:spcAft>
              <a:buNone/>
              <a:defRPr/>
            </a:pPr>
            <a:r>
              <a:rPr lang="en-US" altLang="en-US" sz="2133" dirty="0">
                <a:cs typeface="Arial" panose="020B0604020202020204" pitchFamily="34" charset="0"/>
              </a:rPr>
              <a:t>                                                                                               </a:t>
            </a:r>
            <a:r>
              <a:rPr lang="en-US" altLang="en-US" sz="2000" dirty="0">
                <a:cs typeface="Arial" panose="020B0604020202020204" pitchFamily="34" charset="0"/>
              </a:rPr>
              <a:t> </a:t>
            </a:r>
            <a:endParaRPr lang="en-US" altLang="en-US" sz="2400" dirty="0">
              <a:cs typeface="Arial" panose="020B0604020202020204" pitchFamily="34" charset="0"/>
            </a:endParaRPr>
          </a:p>
          <a:p>
            <a:pPr algn="just" eaLnBrk="1" hangingPunct="1">
              <a:spcBef>
                <a:spcPct val="0"/>
              </a:spcBef>
              <a:buFontTx/>
              <a:buNone/>
              <a:defRPr/>
            </a:pPr>
            <a:endParaRPr lang="en-US" altLang="en-US" sz="2400" dirty="0">
              <a:cs typeface="Arial" panose="020B0604020202020204" pitchFamily="34" charset="0"/>
            </a:endParaRPr>
          </a:p>
        </p:txBody>
      </p:sp>
    </p:spTree>
    <p:extLst>
      <p:ext uri="{BB962C8B-B14F-4D97-AF65-F5344CB8AC3E}">
        <p14:creationId xmlns:p14="http://schemas.microsoft.com/office/powerpoint/2010/main" val="1021252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5000"/>
                                  </p:iterate>
                                  <p:childTnLst>
                                    <p:set>
                                      <p:cBhvr override="childStyle">
                                        <p:cTn id="6" dur="2000" fill="hold"/>
                                        <p:tgtEl>
                                          <p:spTgt spid="8">
                                            <p:txEl>
                                              <p:pRg st="0" end="0"/>
                                            </p:txEl>
                                          </p:spTgt>
                                        </p:tgtEl>
                                        <p:attrNameLst>
                                          <p:attrName>style.color</p:attrName>
                                        </p:attrNameLst>
                                      </p:cBhvr>
                                      <p:to>
                                        <p:clrVal>
                                          <a:srgbClr val="0000FF"/>
                                        </p:clrVal>
                                      </p:to>
                                    </p:set>
                                    <p:set>
                                      <p:cBhvr>
                                        <p:cTn id="7" dur="2000" fill="hold"/>
                                        <p:tgtEl>
                                          <p:spTgt spid="8">
                                            <p:txEl>
                                              <p:pRg st="0" end="0"/>
                                            </p:txEl>
                                          </p:spTgt>
                                        </p:tgtEl>
                                        <p:attrNameLst>
                                          <p:attrName>fillcolor</p:attrName>
                                        </p:attrNameLst>
                                      </p:cBhvr>
                                      <p:to>
                                        <p:clrVal>
                                          <a:srgbClr val="0000FF"/>
                                        </p:clrVal>
                                      </p:to>
                                    </p:set>
                                    <p:set>
                                      <p:cBhvr>
                                        <p:cTn id="8" dur="20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in\Downloads\af09cba6b09e44cbb9d5e9bd18af75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934" y="-1623484"/>
            <a:ext cx="9548284" cy="954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p:cNvPr>
          <p:cNvSpPr txBox="1"/>
          <p:nvPr/>
        </p:nvSpPr>
        <p:spPr>
          <a:xfrm>
            <a:off x="2012322" y="2971406"/>
            <a:ext cx="7366441" cy="1015663"/>
          </a:xfrm>
          <a:prstGeom prst="rect">
            <a:avLst/>
          </a:prstGeom>
          <a:noFill/>
        </p:spPr>
        <p:txBody>
          <a:bodyPr lIns="91440" tIns="45720" rIns="91440" bIns="45720">
            <a:spAutoFit/>
          </a:bodyPr>
          <a:lstStyle/>
          <a:p>
            <a:pPr algn="ctr">
              <a:defRPr/>
            </a:pPr>
            <a:r>
              <a:rPr lang="en-US" altLang="zh-CN" sz="6000" b="1" dirty="0">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LUYỆN ĐỌC</a:t>
            </a:r>
            <a:endParaRPr lang="zh-CN" altLang="en-US" sz="6000" b="1" dirty="0">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908096319"/>
      </p:ext>
    </p:extLst>
  </p:cSld>
  <p:clrMapOvr>
    <a:masterClrMapping/>
  </p:clrMapOvr>
  <p:transition advTm="200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rames PPT 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9"/>
          <p:cNvSpPr txBox="1">
            <a:spLocks noChangeArrowheads="1"/>
          </p:cNvSpPr>
          <p:nvPr/>
        </p:nvSpPr>
        <p:spPr bwMode="auto">
          <a:xfrm>
            <a:off x="1168400" y="2326218"/>
            <a:ext cx="27432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b="1" u="sng">
                <a:solidFill>
                  <a:srgbClr val="0000FF"/>
                </a:solidFill>
                <a:latin typeface="Times New Roman" panose="02020603050405020304" pitchFamily="18" charset="0"/>
                <a:cs typeface="Times New Roman" panose="02020603050405020304" pitchFamily="18" charset="0"/>
              </a:rPr>
              <a:t>Luyện đọc:</a:t>
            </a:r>
          </a:p>
        </p:txBody>
      </p:sp>
      <p:sp>
        <p:nvSpPr>
          <p:cNvPr id="40964" name="Line 11"/>
          <p:cNvSpPr>
            <a:spLocks noChangeShapeType="1"/>
          </p:cNvSpPr>
          <p:nvPr/>
        </p:nvSpPr>
        <p:spPr bwMode="auto">
          <a:xfrm>
            <a:off x="3911600" y="2311400"/>
            <a:ext cx="0" cy="41910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lIns="91440" tIns="45720" rIns="91440" bIns="45720"/>
          <a:lstStyle/>
          <a:p>
            <a:endParaRPr lang="en-US" sz="2400"/>
          </a:p>
        </p:txBody>
      </p:sp>
      <p:sp>
        <p:nvSpPr>
          <p:cNvPr id="40965" name="Text Box 11"/>
          <p:cNvSpPr txBox="1">
            <a:spLocks noChangeArrowheads="1"/>
          </p:cNvSpPr>
          <p:nvPr/>
        </p:nvSpPr>
        <p:spPr bwMode="auto">
          <a:xfrm>
            <a:off x="3344333" y="889001"/>
            <a:ext cx="497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a:solidFill>
                  <a:srgbClr val="0000FF"/>
                </a:solidFill>
                <a:latin typeface="Times New Roman" panose="02020603050405020304" pitchFamily="18" charset="0"/>
                <a:cs typeface="Times New Roman" panose="02020603050405020304" pitchFamily="18" charset="0"/>
              </a:rPr>
              <a:t>Văn hay chữ tốt     </a:t>
            </a:r>
          </a:p>
        </p:txBody>
      </p:sp>
      <p:sp>
        <p:nvSpPr>
          <p:cNvPr id="40966" name="Text Box 11"/>
          <p:cNvSpPr txBox="1">
            <a:spLocks noChangeArrowheads="1"/>
          </p:cNvSpPr>
          <p:nvPr/>
        </p:nvSpPr>
        <p:spPr bwMode="auto">
          <a:xfrm>
            <a:off x="914400" y="177800"/>
            <a:ext cx="97536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267" u="sng">
                <a:latin typeface="Times New Roman" panose="02020603050405020304" pitchFamily="18" charset="0"/>
                <a:cs typeface="Times New Roman" panose="02020603050405020304" pitchFamily="18" charset="0"/>
              </a:rPr>
              <a:t>Tập đọc</a:t>
            </a:r>
            <a:endParaRPr lang="en-US" altLang="en-US" sz="4267">
              <a:latin typeface="Times New Roman" panose="02020603050405020304" pitchFamily="18" charset="0"/>
              <a:cs typeface="Times New Roman" panose="02020603050405020304" pitchFamily="18" charset="0"/>
            </a:endParaRPr>
          </a:p>
        </p:txBody>
      </p:sp>
      <p:sp>
        <p:nvSpPr>
          <p:cNvPr id="13" name="Text Box 13"/>
          <p:cNvSpPr txBox="1">
            <a:spLocks noChangeArrowheads="1"/>
          </p:cNvSpPr>
          <p:nvPr/>
        </p:nvSpPr>
        <p:spPr bwMode="auto">
          <a:xfrm>
            <a:off x="1117601" y="3003551"/>
            <a:ext cx="2901951"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solidFill>
                  <a:srgbClr val="FF0000"/>
                </a:solidFill>
                <a:latin typeface="Times New Roman" panose="02020603050405020304" pitchFamily="18" charset="0"/>
                <a:cs typeface="Times New Roman" panose="02020603050405020304" pitchFamily="18" charset="0"/>
              </a:rPr>
              <a:t>khẩn</a:t>
            </a: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solidFill>
                  <a:srgbClr val="FF0000"/>
                </a:solidFill>
                <a:latin typeface="Times New Roman" panose="02020603050405020304" pitchFamily="18" charset="0"/>
                <a:cs typeface="Times New Roman" panose="02020603050405020304" pitchFamily="18" charset="0"/>
              </a:rPr>
              <a:t>khoản</a:t>
            </a:r>
          </a:p>
        </p:txBody>
      </p:sp>
      <p:sp>
        <p:nvSpPr>
          <p:cNvPr id="14" name="Text Box 13"/>
          <p:cNvSpPr txBox="1">
            <a:spLocks noChangeArrowheads="1"/>
          </p:cNvSpPr>
          <p:nvPr/>
        </p:nvSpPr>
        <p:spPr bwMode="auto">
          <a:xfrm>
            <a:off x="1071033" y="3702051"/>
            <a:ext cx="2559051"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FF0000"/>
                </a:solidFill>
                <a:latin typeface="Times New Roman" panose="02020603050405020304" pitchFamily="18" charset="0"/>
                <a:cs typeface="Times New Roman" panose="02020603050405020304" pitchFamily="18" charset="0"/>
              </a:rPr>
              <a:t> oan uổng </a:t>
            </a:r>
          </a:p>
        </p:txBody>
      </p:sp>
      <p:sp>
        <p:nvSpPr>
          <p:cNvPr id="15" name="Text Box 13"/>
          <p:cNvSpPr txBox="1">
            <a:spLocks noChangeArrowheads="1"/>
          </p:cNvSpPr>
          <p:nvPr/>
        </p:nvSpPr>
        <p:spPr bwMode="auto">
          <a:xfrm>
            <a:off x="1071033" y="4353984"/>
            <a:ext cx="2438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solidFill>
                  <a:srgbClr val="FF0000"/>
                </a:solidFill>
                <a:latin typeface="Times New Roman" panose="02020603050405020304" pitchFamily="18" charset="0"/>
                <a:cs typeface="Times New Roman" panose="02020603050405020304" pitchFamily="18" charset="0"/>
              </a:rPr>
              <a:t>dốc</a:t>
            </a: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solidFill>
                  <a:srgbClr val="FF0000"/>
                </a:solidFill>
                <a:latin typeface="Times New Roman" panose="02020603050405020304" pitchFamily="18" charset="0"/>
                <a:cs typeface="Times New Roman" panose="02020603050405020304" pitchFamily="18" charset="0"/>
              </a:rPr>
              <a:t>sức</a:t>
            </a:r>
          </a:p>
        </p:txBody>
      </p:sp>
      <p:sp>
        <p:nvSpPr>
          <p:cNvPr id="16" name="Text Box 13"/>
          <p:cNvSpPr txBox="1">
            <a:spLocks noChangeArrowheads="1"/>
          </p:cNvSpPr>
          <p:nvPr/>
        </p:nvSpPr>
        <p:spPr bwMode="auto">
          <a:xfrm>
            <a:off x="1085852" y="5069418"/>
            <a:ext cx="234103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solidFill>
                  <a:srgbClr val="FF0000"/>
                </a:solidFill>
                <a:latin typeface="Times New Roman" panose="02020603050405020304" pitchFamily="18" charset="0"/>
                <a:cs typeface="Times New Roman" panose="02020603050405020304" pitchFamily="18" charset="0"/>
              </a:rPr>
              <a:t>cầm que</a:t>
            </a:r>
          </a:p>
        </p:txBody>
      </p:sp>
      <p:sp>
        <p:nvSpPr>
          <p:cNvPr id="17" name="Text Box 13"/>
          <p:cNvSpPr txBox="1">
            <a:spLocks noChangeArrowheads="1"/>
          </p:cNvSpPr>
          <p:nvPr/>
        </p:nvSpPr>
        <p:spPr bwMode="auto">
          <a:xfrm>
            <a:off x="3786717" y="3060700"/>
            <a:ext cx="3048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solidFill>
                  <a:srgbClr val="FF0000"/>
                </a:solidFill>
                <a:latin typeface="Times New Roman" panose="02020603050405020304" pitchFamily="18" charset="0"/>
                <a:cs typeface="Times New Roman" panose="02020603050405020304" pitchFamily="18" charset="0"/>
              </a:rPr>
              <a:t>khẩn khoản:</a:t>
            </a:r>
          </a:p>
        </p:txBody>
      </p:sp>
      <p:sp>
        <p:nvSpPr>
          <p:cNvPr id="18" name="Text Box 13"/>
          <p:cNvSpPr txBox="1">
            <a:spLocks noChangeArrowheads="1"/>
          </p:cNvSpPr>
          <p:nvPr/>
        </p:nvSpPr>
        <p:spPr bwMode="auto">
          <a:xfrm>
            <a:off x="3763434" y="5359400"/>
            <a:ext cx="3196167"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solidFill>
                  <a:srgbClr val="FF0000"/>
                </a:solidFill>
                <a:latin typeface="Times New Roman" panose="02020603050405020304" pitchFamily="18" charset="0"/>
                <a:cs typeface="Times New Roman" panose="02020603050405020304" pitchFamily="18" charset="0"/>
              </a:rPr>
              <a:t>huyện đường:</a:t>
            </a:r>
          </a:p>
        </p:txBody>
      </p:sp>
      <p:sp>
        <p:nvSpPr>
          <p:cNvPr id="20" name="Text Box 13"/>
          <p:cNvSpPr txBox="1">
            <a:spLocks noChangeArrowheads="1"/>
          </p:cNvSpPr>
          <p:nvPr/>
        </p:nvSpPr>
        <p:spPr bwMode="auto">
          <a:xfrm>
            <a:off x="3860800" y="4218518"/>
            <a:ext cx="1930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solidFill>
                  <a:srgbClr val="FF0000"/>
                </a:solidFill>
                <a:latin typeface="Times New Roman" panose="02020603050405020304" pitchFamily="18" charset="0"/>
                <a:cs typeface="Times New Roman" panose="02020603050405020304" pitchFamily="18" charset="0"/>
              </a:rPr>
              <a:t>ân hận:</a:t>
            </a:r>
          </a:p>
        </p:txBody>
      </p:sp>
      <p:sp>
        <p:nvSpPr>
          <p:cNvPr id="40974" name="Text Box 9"/>
          <p:cNvSpPr txBox="1">
            <a:spLocks noChangeArrowheads="1"/>
          </p:cNvSpPr>
          <p:nvPr/>
        </p:nvSpPr>
        <p:spPr bwMode="auto">
          <a:xfrm>
            <a:off x="5698067" y="2230967"/>
            <a:ext cx="33655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b="1" u="sng">
                <a:solidFill>
                  <a:srgbClr val="0000FF"/>
                </a:solidFill>
                <a:latin typeface="Times New Roman" panose="02020603050405020304" pitchFamily="18" charset="0"/>
                <a:cs typeface="Times New Roman" panose="02020603050405020304" pitchFamily="18" charset="0"/>
              </a:rPr>
              <a:t>Giải nghĩa từ:</a:t>
            </a:r>
          </a:p>
        </p:txBody>
      </p:sp>
      <p:sp>
        <p:nvSpPr>
          <p:cNvPr id="19" name="Text Box 13"/>
          <p:cNvSpPr txBox="1">
            <a:spLocks noChangeArrowheads="1"/>
          </p:cNvSpPr>
          <p:nvPr/>
        </p:nvSpPr>
        <p:spPr bwMode="auto">
          <a:xfrm>
            <a:off x="6140452" y="3048001"/>
            <a:ext cx="6242049"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latin typeface="Times New Roman" panose="02020603050405020304" pitchFamily="18" charset="0"/>
                <a:cs typeface="Times New Roman" panose="02020603050405020304" pitchFamily="18" charset="0"/>
              </a:rPr>
              <a:t>Tha thiết nài nỉ người khác chấp nhận yêu cầu của mình.</a:t>
            </a:r>
          </a:p>
        </p:txBody>
      </p:sp>
      <p:sp>
        <p:nvSpPr>
          <p:cNvPr id="21" name="Text Box 13"/>
          <p:cNvSpPr txBox="1">
            <a:spLocks noChangeArrowheads="1"/>
          </p:cNvSpPr>
          <p:nvPr/>
        </p:nvSpPr>
        <p:spPr bwMode="auto">
          <a:xfrm>
            <a:off x="6502400" y="5359401"/>
            <a:ext cx="54864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latin typeface="Times New Roman" panose="02020603050405020304" pitchFamily="18" charset="0"/>
                <a:cs typeface="Times New Roman" panose="02020603050405020304" pitchFamily="18" charset="0"/>
              </a:rPr>
              <a:t>Nơi làm việc của quan huyện trước đây.</a:t>
            </a:r>
          </a:p>
        </p:txBody>
      </p:sp>
      <p:sp>
        <p:nvSpPr>
          <p:cNvPr id="22" name="Text Box 13"/>
          <p:cNvSpPr txBox="1">
            <a:spLocks noChangeArrowheads="1"/>
          </p:cNvSpPr>
          <p:nvPr/>
        </p:nvSpPr>
        <p:spPr bwMode="auto">
          <a:xfrm>
            <a:off x="5384800" y="4218518"/>
            <a:ext cx="6392333"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733">
                <a:solidFill>
                  <a:srgbClr val="0000FF"/>
                </a:solidFill>
                <a:latin typeface="Times New Roman" panose="02020603050405020304" pitchFamily="18" charset="0"/>
                <a:cs typeface="Times New Roman" panose="02020603050405020304" pitchFamily="18" charset="0"/>
              </a:rPr>
              <a:t> </a:t>
            </a:r>
            <a:r>
              <a:rPr lang="en-US" altLang="en-US" sz="3733">
                <a:latin typeface="Times New Roman" panose="02020603050405020304" pitchFamily="18" charset="0"/>
                <a:cs typeface="Times New Roman" panose="02020603050405020304" pitchFamily="18" charset="0"/>
              </a:rPr>
              <a:t>băn khoăn, day dứt và tự trách mình về việc không hay xảy ra.</a:t>
            </a:r>
          </a:p>
        </p:txBody>
      </p:sp>
    </p:spTree>
    <p:extLst>
      <p:ext uri="{BB962C8B-B14F-4D97-AF65-F5344CB8AC3E}">
        <p14:creationId xmlns:p14="http://schemas.microsoft.com/office/powerpoint/2010/main" val="2739501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19"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1945</Words>
  <Application>Microsoft Office PowerPoint</Application>
  <PresentationFormat>Widescreen</PresentationFormat>
  <Paragraphs>128</Paragraphs>
  <Slides>29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Microsoft YaHei</vt:lpstr>
      <vt:lpstr>Arial</vt:lpstr>
      <vt:lpstr>Arial (Body)</vt:lpstr>
      <vt:lpstr>Calibri</vt:lpstr>
      <vt:lpstr>Calibri Light</vt:lpstr>
      <vt:lpstr>等线</vt:lpstr>
      <vt:lpstr>HP001 4 hàng</vt:lpstr>
      <vt:lpstr>HP001 5Ha</vt:lpstr>
      <vt:lpstr>Times New Roman</vt:lpstr>
      <vt:lpstr>UTM Loko</vt:lpstr>
      <vt:lpstr>Office Theme</vt:lpstr>
      <vt:lpstr>PowerPoint Presentation</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MTC</dc:creator>
  <cp:lastModifiedBy>MTC</cp:lastModifiedBy>
  <cp:revision>1</cp:revision>
  <dcterms:created xsi:type="dcterms:W3CDTF">2021-11-28T13:07:42Z</dcterms:created>
  <dcterms:modified xsi:type="dcterms:W3CDTF">2021-11-28T13:08:28Z</dcterms:modified>
</cp:coreProperties>
</file>