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6" r:id="rId9"/>
    <p:sldId id="263" r:id="rId10"/>
    <p:sldId id="264" r:id="rId11"/>
    <p:sldId id="265" r:id="rId12"/>
    <p:sldId id="266" r:id="rId13"/>
    <p:sldId id="277" r:id="rId14"/>
    <p:sldId id="278" r:id="rId15"/>
    <p:sldId id="279" r:id="rId16"/>
    <p:sldId id="280" r:id="rId17"/>
    <p:sldId id="282" r:id="rId18"/>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60C9C7-D589-47E0-80F9-02A2020BEA2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0C9C7-D589-47E0-80F9-02A2020BEA2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0C9C7-D589-47E0-80F9-02A2020BEA2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0C9C7-D589-47E0-80F9-02A2020BEA2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60C9C7-D589-47E0-80F9-02A2020BEA2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60C9C7-D589-47E0-80F9-02A2020BEA2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60C9C7-D589-47E0-80F9-02A2020BEA29}" type="datetimeFigureOut">
              <a:rPr lang="en-US" smtClean="0"/>
              <a:pPr/>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60C9C7-D589-47E0-80F9-02A2020BEA29}" type="datetimeFigureOut">
              <a:rPr lang="en-US" smtClean="0"/>
              <a:pPr/>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0C9C7-D589-47E0-80F9-02A2020BEA29}" type="datetimeFigureOut">
              <a:rPr lang="en-US" smtClean="0"/>
              <a:pPr/>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0C9C7-D589-47E0-80F9-02A2020BEA2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0C9C7-D589-47E0-80F9-02A2020BEA2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8D813-8931-430A-9B1A-4A411833B2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0C9C7-D589-47E0-80F9-02A2020BEA29}" type="datetimeFigureOut">
              <a:rPr lang="en-US" smtClean="0"/>
              <a:pPr/>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A8D813-8931-430A-9B1A-4A411833B2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OWER POINT ẢNH NỀN\anhpowerpoint.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4"/>
          <p:cNvSpPr/>
          <p:nvPr/>
        </p:nvSpPr>
        <p:spPr>
          <a:xfrm>
            <a:off x="914400" y="1752600"/>
            <a:ext cx="4904708" cy="34163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CHÀO MỪNG </a:t>
            </a:r>
          </a:p>
          <a:p>
            <a:pPr algn="ctr"/>
            <a:r>
              <a:rPr lang="en-US" sz="54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QUÝ THẦY CÔ</a:t>
            </a:r>
          </a:p>
          <a:p>
            <a:pPr algn="ctr"/>
            <a:r>
              <a:rPr lang="en-US" sz="54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VỀ DỰ GiỜ</a:t>
            </a:r>
          </a:p>
          <a:p>
            <a:pPr algn="ctr"/>
            <a:r>
              <a:rPr lang="en-US" sz="54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LỚP 3A</a:t>
            </a:r>
            <a:endParaRPr lang="en-US" sz="54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Picture 8" descr="xmaslights"/>
          <p:cNvPicPr>
            <a:picLocks noChangeAspect="1" noChangeArrowheads="1" noCrop="1"/>
          </p:cNvPicPr>
          <p:nvPr/>
        </p:nvPicPr>
        <p:blipFill>
          <a:blip r:embed="rId3" cstate="print"/>
          <a:srcRect/>
          <a:stretch>
            <a:fillRect/>
          </a:stretch>
        </p:blipFill>
        <p:spPr bwMode="auto">
          <a:xfrm rot="10800000">
            <a:off x="0" y="6172200"/>
            <a:ext cx="9144000" cy="685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withEffect">
                                  <p:stCondLst>
                                    <p:cond delay="0"/>
                                  </p:stCondLst>
                                  <p:endCondLst>
                                    <p:cond evt="onNext" delay="0">
                                      <p:tgtEl>
                                        <p:sldTgt/>
                                      </p:tgtEl>
                                    </p:cond>
                                  </p:endCondLst>
                                  <p:iterate type="lt">
                                    <p:tmPct val="10000"/>
                                  </p:iterate>
                                  <p:childTnLst>
                                    <p:animMotion origin="layout" path="M 0.0 0.0 L 0.0 -0.07213" pathEditMode="relative" ptsTypes="">
                                      <p:cBhvr>
                                        <p:cTn id="6" dur="250" accel="50000" decel="50000" autoRev="1" fill="hold">
                                          <p:stCondLst>
                                            <p:cond delay="0"/>
                                          </p:stCondLst>
                                        </p:cTn>
                                        <p:tgtEl>
                                          <p:spTgt spid="5"/>
                                        </p:tgtEl>
                                        <p:attrNameLst>
                                          <p:attrName>ppt_x</p:attrName>
                                          <p:attrName>ppt_y</p:attrName>
                                        </p:attrNameLst>
                                      </p:cBhvr>
                                    </p:animMotion>
                                    <p:animRot by="1500000">
                                      <p:cBhvr>
                                        <p:cTn id="7" dur="125" fill="hold">
                                          <p:stCondLst>
                                            <p:cond delay="0"/>
                                          </p:stCondLst>
                                        </p:cTn>
                                        <p:tgtEl>
                                          <p:spTgt spid="5"/>
                                        </p:tgtEl>
                                        <p:attrNameLst>
                                          <p:attrName>r</p:attrName>
                                        </p:attrNameLst>
                                      </p:cBhvr>
                                    </p:animRot>
                                    <p:animRot by="-1500000">
                                      <p:cBhvr>
                                        <p:cTn id="8" dur="125" fill="hold">
                                          <p:stCondLst>
                                            <p:cond delay="125"/>
                                          </p:stCondLst>
                                        </p:cTn>
                                        <p:tgtEl>
                                          <p:spTgt spid="5"/>
                                        </p:tgtEl>
                                        <p:attrNameLst>
                                          <p:attrName>r</p:attrName>
                                        </p:attrNameLst>
                                      </p:cBhvr>
                                    </p:animRot>
                                    <p:animRot by="-1500000">
                                      <p:cBhvr>
                                        <p:cTn id="9" dur="125" fill="hold">
                                          <p:stCondLst>
                                            <p:cond delay="250"/>
                                          </p:stCondLst>
                                        </p:cTn>
                                        <p:tgtEl>
                                          <p:spTgt spid="5"/>
                                        </p:tgtEl>
                                        <p:attrNameLst>
                                          <p:attrName>r</p:attrName>
                                        </p:attrNameLst>
                                      </p:cBhvr>
                                    </p:animRot>
                                    <p:animRot by="1500000">
                                      <p:cBhvr>
                                        <p:cTn id="10" dur="125" fill="hold">
                                          <p:stCondLst>
                                            <p:cond delay="375"/>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5832366"/>
          </a:xfrm>
          <a:prstGeom prst="rect">
            <a:avLst/>
          </a:prstGeom>
          <a:noFill/>
        </p:spPr>
        <p:txBody>
          <a:bodyPr wrap="square" rtlCol="0">
            <a:spAutoFit/>
          </a:bodyPr>
          <a:lstStyle/>
          <a:p>
            <a:pPr algn="ct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ctr"/>
            <a:r>
              <a:rPr lang="en-US" sz="3200" b="1" dirty="0" err="1" smtClean="0">
                <a:solidFill>
                  <a:srgbClr val="FF0000"/>
                </a:solidFill>
                <a:latin typeface="Times New Roman" pitchFamily="18" charset="0"/>
                <a:cs typeface="Times New Roman" pitchFamily="18" charset="0"/>
              </a:rPr>
              <a:t>Bác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sĩ</a:t>
            </a:r>
            <a:r>
              <a:rPr lang="en-US" sz="3200" b="1" dirty="0" smtClean="0">
                <a:solidFill>
                  <a:srgbClr val="FF0000"/>
                </a:solidFill>
                <a:latin typeface="Times New Roman" pitchFamily="18" charset="0"/>
                <a:cs typeface="Times New Roman" pitchFamily="18" charset="0"/>
              </a:rPr>
              <a:t> Y-</a:t>
            </a:r>
            <a:r>
              <a:rPr lang="en-US" sz="3200" b="1" dirty="0" err="1" smtClean="0">
                <a:solidFill>
                  <a:srgbClr val="FF0000"/>
                </a:solidFill>
                <a:latin typeface="Times New Roman" pitchFamily="18" charset="0"/>
                <a:cs typeface="Times New Roman" pitchFamily="18" charset="0"/>
              </a:rPr>
              <a:t>éc</a:t>
            </a:r>
            <a:r>
              <a:rPr lang="en-US" sz="3200" b="1"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xanh</a:t>
            </a:r>
            <a:endParaRPr lang="en-US" sz="3200" b="1" dirty="0" smtClean="0">
              <a:solidFill>
                <a:srgbClr val="FF0000"/>
              </a:solidFill>
              <a:latin typeface="Times New Roman" pitchFamily="18" charset="0"/>
              <a:cs typeface="Times New Roman" pitchFamily="18" charset="0"/>
            </a:endParaRPr>
          </a:p>
          <a:p>
            <a:pPr algn="ctr"/>
            <a:endParaRPr lang="en-US" sz="1050" b="1" dirty="0" smtClean="0">
              <a:solidFill>
                <a:srgbClr val="FF0000"/>
              </a:solidFill>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3. </a:t>
            </a:r>
            <a:r>
              <a:rPr lang="en-US" sz="3200" b="1" u="sng" dirty="0" err="1" smtClean="0">
                <a:latin typeface="Times New Roman" pitchFamily="18" charset="0"/>
                <a:cs typeface="Times New Roman" pitchFamily="18" charset="0"/>
              </a:rPr>
              <a:t>Hướng</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dẫn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làm</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bài</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tập</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u="sng" dirty="0" smtClean="0">
                <a:latin typeface="Times New Roman" pitchFamily="18" charset="0"/>
                <a:cs typeface="Times New Roman" pitchFamily="18" charset="0"/>
              </a:rPr>
              <a:t>:</a:t>
            </a:r>
          </a:p>
          <a:p>
            <a:endParaRPr lang="en-US" sz="3200" b="1" u="sng" dirty="0" smtClean="0">
              <a:latin typeface="Times New Roman" pitchFamily="18" charset="0"/>
              <a:cs typeface="Times New Roman" pitchFamily="18" charset="0"/>
            </a:endParaRPr>
          </a:p>
          <a:p>
            <a:r>
              <a:rPr lang="en-US" sz="3200" b="1" u="sng" dirty="0" err="1" smtClean="0">
                <a:latin typeface="Times New Roman" pitchFamily="18" charset="0"/>
                <a:cs typeface="Times New Roman" pitchFamily="18" charset="0"/>
              </a:rPr>
              <a:t>Bài</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tập</a:t>
            </a:r>
            <a:r>
              <a:rPr lang="en-US" sz="3200" b="1" u="sng" dirty="0" smtClean="0">
                <a:latin typeface="Times New Roman" pitchFamily="18" charset="0"/>
                <a:cs typeface="Times New Roman" pitchFamily="18" charset="0"/>
              </a:rPr>
              <a:t> 2</a:t>
            </a:r>
            <a:r>
              <a:rPr lang="en-US" sz="3200" b="1" dirty="0" smtClean="0">
                <a:latin typeface="Times New Roman" pitchFamily="18" charset="0"/>
                <a:cs typeface="Times New Roman" pitchFamily="18" charset="0"/>
              </a:rPr>
              <a:t>:</a:t>
            </a:r>
          </a:p>
          <a:p>
            <a:pPr indent="465138" algn="ctr"/>
            <a:r>
              <a:rPr lang="en-US" sz="3200" dirty="0" err="1" smtClean="0">
                <a:latin typeface="Times New Roman" pitchFamily="18" charset="0"/>
                <a:cs typeface="Times New Roman" pitchFamily="18" charset="0"/>
              </a:rPr>
              <a:t>Giọt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gì</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từ</a:t>
            </a:r>
            <a:r>
              <a:rPr lang="en-US" sz="3200"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biển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từ</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sông</a:t>
            </a:r>
            <a:endParaRPr lang="en-US" sz="3200" dirty="0" smtClean="0">
              <a:latin typeface="Times New Roman" pitchFamily="18" charset="0"/>
              <a:cs typeface="Times New Roman" pitchFamily="18" charset="0"/>
            </a:endParaRPr>
          </a:p>
          <a:p>
            <a:pPr indent="465138" algn="ctr"/>
            <a:r>
              <a:rPr lang="en-US" sz="3200" dirty="0" smtClean="0">
                <a:latin typeface="Times New Roman" pitchFamily="18" charset="0"/>
                <a:cs typeface="Times New Roman" pitchFamily="18" charset="0"/>
              </a:rPr>
              <a:t>Bay </a:t>
            </a:r>
            <a:r>
              <a:rPr lang="en-US" sz="3200" dirty="0" err="1" smtClean="0">
                <a:latin typeface="Times New Roman" pitchFamily="18" charset="0"/>
                <a:cs typeface="Times New Roman" pitchFamily="18" charset="0"/>
              </a:rPr>
              <a:t>lên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lơ</a:t>
            </a:r>
            <a:r>
              <a:rPr lang="en-US" sz="3200"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lửng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mênh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lưng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trời</a:t>
            </a:r>
            <a:endParaRPr lang="en-US" sz="3200" dirty="0" smtClean="0">
              <a:latin typeface="Times New Roman" pitchFamily="18" charset="0"/>
              <a:cs typeface="Times New Roman" pitchFamily="18" charset="0"/>
            </a:endParaRPr>
          </a:p>
          <a:p>
            <a:pPr indent="465138" algn="ctr"/>
            <a:r>
              <a:rPr lang="en-US" sz="3200" b="1" dirty="0" err="1" smtClean="0">
                <a:solidFill>
                  <a:srgbClr val="FF0000"/>
                </a:solidFill>
                <a:latin typeface="Times New Roman" pitchFamily="18" charset="0"/>
                <a:cs typeface="Times New Roman" pitchFamily="18" charset="0"/>
              </a:rPr>
              <a:t>Cõi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thơ</a:t>
            </a:r>
            <a:r>
              <a:rPr lang="en-US" sz="3200"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thẩn</a:t>
            </a:r>
            <a:r>
              <a:rPr lang="en-US" sz="3200" dirty="0" smtClean="0">
                <a:solidFill>
                  <a:srgbClr val="FF0000"/>
                </a:solidFill>
                <a:latin typeface="Times New Roman" pitchFamily="18" charset="0"/>
                <a:cs typeface="Times New Roman" pitchFamily="18" charset="0"/>
              </a:rPr>
              <a:t> </a:t>
            </a:r>
            <a:r>
              <a:rPr lang="en-US" sz="3200" dirty="0" err="1" smtClean="0">
                <a:latin typeface="Times New Roman" pitchFamily="18" charset="0"/>
                <a:cs typeface="Times New Roman" pitchFamily="18" charset="0"/>
              </a:rPr>
              <a:t>rong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chơi</a:t>
            </a:r>
            <a:endParaRPr lang="en-US" sz="3200" dirty="0" smtClean="0">
              <a:latin typeface="Times New Roman" pitchFamily="18" charset="0"/>
              <a:cs typeface="Times New Roman" pitchFamily="18" charset="0"/>
            </a:endParaRPr>
          </a:p>
          <a:p>
            <a:pPr indent="465138" algn="ctr"/>
            <a:r>
              <a:rPr lang="en-US" sz="3200" dirty="0" err="1" smtClean="0">
                <a:latin typeface="Times New Roman" pitchFamily="18" charset="0"/>
                <a:cs typeface="Times New Roman" pitchFamily="18" charset="0"/>
              </a:rPr>
              <a:t>Gặp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miền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giá</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rét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xuống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trần</a:t>
            </a:r>
            <a:endParaRPr lang="en-US" sz="3200" dirty="0" smtClean="0">
              <a:latin typeface="Times New Roman" pitchFamily="18" charset="0"/>
              <a:cs typeface="Times New Roman" pitchFamily="18" charset="0"/>
            </a:endParaRPr>
          </a:p>
          <a:p>
            <a:pPr indent="465138" algn="ctr"/>
            <a:endParaRPr lang="en-US" sz="1050" dirty="0" smtClean="0">
              <a:latin typeface="Times New Roman" pitchFamily="18" charset="0"/>
              <a:cs typeface="Times New Roman" pitchFamily="18" charset="0"/>
            </a:endParaRPr>
          </a:p>
          <a:p>
            <a:pPr indent="465138" algn="ct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gì</a:t>
            </a:r>
            <a:r>
              <a:rPr lang="en-US" sz="3200" dirty="0" smtClean="0">
                <a:latin typeface="Times New Roman" pitchFamily="18" charset="0"/>
                <a:cs typeface="Times New Roman" pitchFamily="18" charset="0"/>
              </a:rPr>
              <a:t> ?)</a:t>
            </a:r>
          </a:p>
          <a:p>
            <a:pPr indent="465138" algn="ct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Trần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Nguyễn</a:t>
            </a:r>
            <a:endParaRPr 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6486391"/>
          </a:xfrm>
          <a:prstGeom prst="rect">
            <a:avLst/>
          </a:prstGeom>
          <a:noFill/>
        </p:spPr>
        <p:txBody>
          <a:bodyPr wrap="square" rtlCol="0">
            <a:spAutoFit/>
          </a:bodyPr>
          <a:lstStyle/>
          <a:p>
            <a:pPr algn="ct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ctr"/>
            <a:r>
              <a:rPr lang="en-US" sz="3200" b="1" dirty="0" err="1" smtClean="0">
                <a:solidFill>
                  <a:srgbClr val="FF0000"/>
                </a:solidFill>
                <a:latin typeface="Times New Roman" pitchFamily="18" charset="0"/>
                <a:cs typeface="Times New Roman" pitchFamily="18" charset="0"/>
              </a:rPr>
              <a:t>Bác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sĩ</a:t>
            </a:r>
            <a:r>
              <a:rPr lang="en-US" sz="3200" b="1" dirty="0" smtClean="0">
                <a:solidFill>
                  <a:srgbClr val="FF0000"/>
                </a:solidFill>
                <a:latin typeface="Times New Roman" pitchFamily="18" charset="0"/>
                <a:cs typeface="Times New Roman" pitchFamily="18" charset="0"/>
              </a:rPr>
              <a:t> Y-</a:t>
            </a:r>
            <a:r>
              <a:rPr lang="en-US" sz="3200" b="1" dirty="0" err="1" smtClean="0">
                <a:solidFill>
                  <a:srgbClr val="FF0000"/>
                </a:solidFill>
                <a:latin typeface="Times New Roman" pitchFamily="18" charset="0"/>
                <a:cs typeface="Times New Roman" pitchFamily="18" charset="0"/>
              </a:rPr>
              <a:t>éc</a:t>
            </a:r>
            <a:r>
              <a:rPr lang="en-US" sz="3200" b="1"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xanh</a:t>
            </a:r>
            <a:endParaRPr lang="en-US" sz="3200" b="1" dirty="0" smtClean="0">
              <a:solidFill>
                <a:srgbClr val="FF0000"/>
              </a:solidFill>
              <a:latin typeface="Times New Roman" pitchFamily="18" charset="0"/>
              <a:cs typeface="Times New Roman" pitchFamily="18" charset="0"/>
            </a:endParaRPr>
          </a:p>
          <a:p>
            <a:pPr algn="ctr"/>
            <a:endParaRPr lang="en-US" sz="1050" b="1" dirty="0" smtClean="0">
              <a:solidFill>
                <a:srgbClr val="FF0000"/>
              </a:solidFill>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3. </a:t>
            </a:r>
            <a:r>
              <a:rPr lang="en-US" sz="3200" b="1" u="sng" dirty="0" err="1" smtClean="0">
                <a:latin typeface="Times New Roman" pitchFamily="18" charset="0"/>
                <a:cs typeface="Times New Roman" pitchFamily="18" charset="0"/>
              </a:rPr>
              <a:t>Hướng</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dẫn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làm</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bài</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tập</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u="sng" dirty="0" smtClean="0">
                <a:latin typeface="Times New Roman" pitchFamily="18" charset="0"/>
                <a:cs typeface="Times New Roman" pitchFamily="18" charset="0"/>
              </a:rPr>
              <a:t>:</a:t>
            </a:r>
          </a:p>
          <a:p>
            <a:endParaRPr lang="en-US" sz="1050" b="1" u="sng" dirty="0" smtClean="0">
              <a:latin typeface="Times New Roman" pitchFamily="18" charset="0"/>
              <a:cs typeface="Times New Roman" pitchFamily="18" charset="0"/>
            </a:endParaRPr>
          </a:p>
          <a:p>
            <a:pPr indent="465138"/>
            <a:r>
              <a:rPr lang="en-US" sz="3200" b="1" u="sng" dirty="0" err="1" smtClean="0">
                <a:latin typeface="Times New Roman" pitchFamily="18" charset="0"/>
                <a:cs typeface="Times New Roman" pitchFamily="18" charset="0"/>
              </a:rPr>
              <a:t>Bài</a:t>
            </a:r>
            <a:r>
              <a:rPr lang="en-US" sz="3200" b="1" u="sng" dirty="0" smtClean="0">
                <a:latin typeface="Times New Roman" pitchFamily="18" charset="0"/>
                <a:cs typeface="Times New Roman" pitchFamily="18" charset="0"/>
              </a:rPr>
              <a:t> 3</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Viết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lời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giải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câu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đó</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em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vừa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được</a:t>
            </a:r>
            <a:r>
              <a:rPr lang="en-US" sz="3200" b="1" dirty="0" smtClean="0">
                <a:latin typeface="Times New Roman" pitchFamily="18" charset="0"/>
                <a:cs typeface="Times New Roman" pitchFamily="18" charset="0"/>
              </a:rPr>
              <a:t> ở </a:t>
            </a:r>
            <a:r>
              <a:rPr lang="en-US" sz="3200" b="1" dirty="0" err="1" smtClean="0">
                <a:latin typeface="Times New Roman" pitchFamily="18" charset="0"/>
                <a:cs typeface="Times New Roman" pitchFamily="18" charset="0"/>
              </a:rPr>
              <a:t>bài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tập</a:t>
            </a:r>
            <a:r>
              <a:rPr lang="en-US" sz="3200" b="1" dirty="0" smtClean="0">
                <a:latin typeface="Times New Roman" pitchFamily="18" charset="0"/>
                <a:cs typeface="Times New Roman" pitchFamily="18" charset="0"/>
              </a:rPr>
              <a:t> 2.</a:t>
            </a:r>
          </a:p>
          <a:p>
            <a:pPr indent="465138" algn="ctr"/>
            <a:r>
              <a:rPr lang="en-US" sz="3200" b="1" dirty="0" err="1" smtClean="0">
                <a:latin typeface="Times New Roman" pitchFamily="18" charset="0"/>
                <a:cs typeface="Times New Roman" pitchFamily="18" charset="0"/>
              </a:rPr>
              <a:t>Giọt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gì</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từ</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biển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từ</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sông</a:t>
            </a:r>
            <a:endParaRPr lang="en-US" sz="3200" b="1" dirty="0" smtClean="0">
              <a:latin typeface="Times New Roman" pitchFamily="18" charset="0"/>
              <a:cs typeface="Times New Roman" pitchFamily="18" charset="0"/>
            </a:endParaRPr>
          </a:p>
          <a:p>
            <a:pPr indent="465138" algn="ctr"/>
            <a:r>
              <a:rPr lang="en-US" sz="3200" b="1" dirty="0" smtClean="0">
                <a:latin typeface="Times New Roman" pitchFamily="18" charset="0"/>
                <a:cs typeface="Times New Roman" pitchFamily="18" charset="0"/>
              </a:rPr>
              <a:t>Bay </a:t>
            </a:r>
            <a:r>
              <a:rPr lang="en-US" sz="3200" b="1" dirty="0" err="1" smtClean="0">
                <a:latin typeface="Times New Roman" pitchFamily="18" charset="0"/>
                <a:cs typeface="Times New Roman" pitchFamily="18" charset="0"/>
              </a:rPr>
              <a:t>lên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lơ</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lửng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mênh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mông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lưng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trời</a:t>
            </a:r>
            <a:endParaRPr lang="en-US" sz="3200" b="1" dirty="0" smtClean="0">
              <a:latin typeface="Times New Roman" pitchFamily="18" charset="0"/>
              <a:cs typeface="Times New Roman" pitchFamily="18" charset="0"/>
            </a:endParaRPr>
          </a:p>
          <a:p>
            <a:pPr indent="465138" algn="ctr"/>
            <a:r>
              <a:rPr lang="en-US" sz="3200" b="1" dirty="0" err="1" smtClean="0">
                <a:latin typeface="Times New Roman" pitchFamily="18" charset="0"/>
                <a:cs typeface="Times New Roman" pitchFamily="18" charset="0"/>
              </a:rPr>
              <a:t>Cõi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tiên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thơ</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thẩn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rong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chơi</a:t>
            </a:r>
            <a:endParaRPr lang="en-US" sz="3200" b="1" dirty="0" smtClean="0">
              <a:latin typeface="Times New Roman" pitchFamily="18" charset="0"/>
              <a:cs typeface="Times New Roman" pitchFamily="18" charset="0"/>
            </a:endParaRPr>
          </a:p>
          <a:p>
            <a:pPr indent="465138" algn="ctr"/>
            <a:r>
              <a:rPr lang="en-US" sz="3200" b="1" dirty="0" err="1" smtClean="0">
                <a:latin typeface="Times New Roman" pitchFamily="18" charset="0"/>
                <a:cs typeface="Times New Roman" pitchFamily="18" charset="0"/>
              </a:rPr>
              <a:t>Gặp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miền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giá</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rét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rơi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xuống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trần</a:t>
            </a:r>
            <a:endParaRPr lang="en-US" sz="3200" b="1" dirty="0" smtClean="0">
              <a:latin typeface="Times New Roman" pitchFamily="18" charset="0"/>
              <a:cs typeface="Times New Roman" pitchFamily="18" charset="0"/>
            </a:endParaRPr>
          </a:p>
          <a:p>
            <a:pPr indent="465138" algn="ctr"/>
            <a:endParaRPr lang="en-US" sz="1050" dirty="0" smtClean="0">
              <a:latin typeface="Times New Roman" pitchFamily="18" charset="0"/>
              <a:cs typeface="Times New Roman" pitchFamily="18" charset="0"/>
            </a:endParaRPr>
          </a:p>
          <a:p>
            <a:pPr indent="465138" algn="ct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gì</a:t>
            </a:r>
            <a:r>
              <a:rPr lang="en-US" sz="3200" b="1" dirty="0" smtClean="0">
                <a:latin typeface="Times New Roman" pitchFamily="18" charset="0"/>
                <a:cs typeface="Times New Roman" pitchFamily="18" charset="0"/>
              </a:rPr>
              <a:t> ?)</a:t>
            </a:r>
          </a:p>
          <a:p>
            <a:pPr indent="465138" algn="ct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Trần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Liên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Nguyễn</a:t>
            </a:r>
            <a:endParaRPr lang="en-US" sz="3200" b="1" dirty="0" smtClean="0">
              <a:latin typeface="Times New Roman" pitchFamily="18" charset="0"/>
              <a:cs typeface="Times New Roman" pitchFamily="18" charset="0"/>
            </a:endParaRPr>
          </a:p>
          <a:p>
            <a:pPr indent="465138"/>
            <a:endParaRPr lang="en-US" sz="3200" b="1" dirty="0" smtClean="0">
              <a:latin typeface="Times New Roman" pitchFamily="18" charset="0"/>
              <a:cs typeface="Times New Roman" pitchFamily="18" charset="0"/>
            </a:endParaRPr>
          </a:p>
        </p:txBody>
      </p:sp>
      <p:pic>
        <p:nvPicPr>
          <p:cNvPr id="4" name="Picture 1" descr="D:\A\update\Untitled.png"/>
          <p:cNvPicPr>
            <a:picLocks noChangeAspect="1" noChangeArrowheads="1"/>
          </p:cNvPicPr>
          <p:nvPr/>
        </p:nvPicPr>
        <p:blipFill>
          <a:blip r:embed="rId3" cstate="print"/>
          <a:srcRect/>
          <a:stretch>
            <a:fillRect/>
          </a:stretch>
        </p:blipFill>
        <p:spPr bwMode="auto">
          <a:xfrm>
            <a:off x="2209800" y="5562600"/>
            <a:ext cx="2286000" cy="10668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1077218"/>
          </a:xfrm>
          <a:prstGeom prst="rect">
            <a:avLst/>
          </a:prstGeom>
          <a:noFill/>
        </p:spPr>
        <p:txBody>
          <a:bodyPr wrap="square" rtlCol="0">
            <a:spAutoFit/>
          </a:bodyPr>
          <a:lstStyle/>
          <a:p>
            <a:pPr>
              <a:buFontTx/>
              <a:buChar char="-"/>
            </a:pPr>
            <a:endParaRPr lang="en-US" sz="3200" b="1" smtClean="0">
              <a:latin typeface="Times New Roman" pitchFamily="18" charset="0"/>
              <a:cs typeface="Times New Roman" pitchFamily="18" charset="0"/>
            </a:endParaRPr>
          </a:p>
          <a:p>
            <a:pPr algn="ctr"/>
            <a:endParaRPr lang="en-US" sz="3200" b="1">
              <a:latin typeface="Times New Roman" pitchFamily="18" charset="0"/>
              <a:cs typeface="Times New Roman" pitchFamily="18" charset="0"/>
            </a:endParaRPr>
          </a:p>
        </p:txBody>
      </p:sp>
      <p:pic>
        <p:nvPicPr>
          <p:cNvPr id="10241" name="Picture 1" descr="D:\A\update\Untitled.png"/>
          <p:cNvPicPr>
            <a:picLocks noChangeAspect="1" noChangeArrowheads="1"/>
          </p:cNvPicPr>
          <p:nvPr/>
        </p:nvPicPr>
        <p:blipFill>
          <a:blip r:embed="rId3" cstate="print"/>
          <a:srcRect/>
          <a:stretch>
            <a:fillRect/>
          </a:stretch>
        </p:blipFill>
        <p:spPr bwMode="auto">
          <a:xfrm>
            <a:off x="533400" y="3733800"/>
            <a:ext cx="5943600" cy="2743200"/>
          </a:xfrm>
          <a:prstGeom prst="rect">
            <a:avLst/>
          </a:prstGeom>
          <a:noFill/>
        </p:spPr>
      </p:pic>
      <p:sp>
        <p:nvSpPr>
          <p:cNvPr id="6" name="Rectangle 5"/>
          <p:cNvSpPr/>
          <p:nvPr/>
        </p:nvSpPr>
        <p:spPr>
          <a:xfrm>
            <a:off x="381000" y="228600"/>
            <a:ext cx="8763000" cy="3539430"/>
          </a:xfrm>
          <a:prstGeom prst="rect">
            <a:avLst/>
          </a:prstGeom>
        </p:spPr>
        <p:txBody>
          <a:bodyPr wrap="square">
            <a:spAutoFit/>
          </a:bodyPr>
          <a:lstStyle/>
          <a:p>
            <a:pPr indent="465138" algn="ctr"/>
            <a:r>
              <a:rPr lang="en-US" sz="3200" b="1" smtClean="0">
                <a:latin typeface="Times New Roman" pitchFamily="18" charset="0"/>
                <a:cs typeface="Times New Roman" pitchFamily="18" charset="0"/>
              </a:rPr>
              <a:t>Giọt gì từ biển, từ sông</a:t>
            </a:r>
          </a:p>
          <a:p>
            <a:pPr indent="465138" algn="ctr"/>
            <a:r>
              <a:rPr lang="en-US" sz="3200" b="1" smtClean="0">
                <a:latin typeface="Times New Roman" pitchFamily="18" charset="0"/>
                <a:cs typeface="Times New Roman" pitchFamily="18" charset="0"/>
              </a:rPr>
              <a:t>Bay lên lơ lửng mênh mông lưng trời</a:t>
            </a:r>
          </a:p>
          <a:p>
            <a:pPr indent="465138" algn="ctr"/>
            <a:r>
              <a:rPr lang="en-US" sz="3200" b="1" smtClean="0">
                <a:latin typeface="Times New Roman" pitchFamily="18" charset="0"/>
                <a:cs typeface="Times New Roman" pitchFamily="18" charset="0"/>
              </a:rPr>
              <a:t>Cõi tiên thơ thẩn rong chơi</a:t>
            </a:r>
          </a:p>
          <a:p>
            <a:pPr indent="465138" algn="ctr"/>
            <a:r>
              <a:rPr lang="en-US" sz="3200" b="1" smtClean="0">
                <a:latin typeface="Times New Roman" pitchFamily="18" charset="0"/>
                <a:cs typeface="Times New Roman" pitchFamily="18" charset="0"/>
              </a:rPr>
              <a:t>Gặp miền giá rét lại rơi xuống trần</a:t>
            </a:r>
          </a:p>
          <a:p>
            <a:pPr indent="465138" algn="ctr"/>
            <a:endParaRPr lang="en-US" sz="3200" smtClean="0">
              <a:latin typeface="Times New Roman" pitchFamily="18" charset="0"/>
              <a:cs typeface="Times New Roman" pitchFamily="18" charset="0"/>
            </a:endParaRPr>
          </a:p>
          <a:p>
            <a:pPr indent="465138" algn="ctr"/>
            <a:r>
              <a:rPr lang="en-US" sz="3200" b="1" smtClean="0">
                <a:latin typeface="Times New Roman" pitchFamily="18" charset="0"/>
                <a:cs typeface="Times New Roman" pitchFamily="18" charset="0"/>
              </a:rPr>
              <a:t>                            (Là gì ?)</a:t>
            </a:r>
          </a:p>
          <a:p>
            <a:pPr indent="465138" algn="ctr"/>
            <a:r>
              <a:rPr lang="en-US" sz="3200" b="1" smtClean="0">
                <a:latin typeface="Times New Roman" pitchFamily="18" charset="0"/>
                <a:cs typeface="Times New Roman" pitchFamily="18" charset="0"/>
              </a:rPr>
              <a:t>                            Trần Liên Nguyễn</a:t>
            </a:r>
          </a:p>
        </p:txBody>
      </p:sp>
      <p:sp>
        <p:nvSpPr>
          <p:cNvPr id="7" name="Cloud Callout 6"/>
          <p:cNvSpPr/>
          <p:nvPr/>
        </p:nvSpPr>
        <p:spPr>
          <a:xfrm>
            <a:off x="6705600" y="4038600"/>
            <a:ext cx="2209800" cy="1447800"/>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chemeClr val="tx1"/>
                </a:solidFill>
                <a:latin typeface="Times New Roman" pitchFamily="18" charset="0"/>
                <a:cs typeface="Times New Roman" pitchFamily="18" charset="0"/>
              </a:rPr>
              <a:t>Giọt mưa</a:t>
            </a:r>
            <a:endParaRPr lang="en-US" sz="3200" b="1">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D:\POWER POINT ẢNH NỀN\2732012174623435.gif"/>
          <p:cNvPicPr>
            <a:picLocks noChangeAspect="1" noChangeArrowheads="1" noCrop="1"/>
          </p:cNvPicPr>
          <p:nvPr/>
        </p:nvPicPr>
        <p:blipFill>
          <a:blip r:embed="rId2" cstate="print"/>
          <a:srcRect/>
          <a:stretch>
            <a:fillRect/>
          </a:stretch>
        </p:blipFill>
        <p:spPr bwMode="auto">
          <a:xfrm>
            <a:off x="0" y="0"/>
            <a:ext cx="9144000" cy="6858000"/>
          </a:xfrm>
          <a:prstGeom prst="rect">
            <a:avLst/>
          </a:prstGeom>
          <a:noFill/>
        </p:spPr>
      </p:pic>
      <p:sp>
        <p:nvSpPr>
          <p:cNvPr id="3" name="Rectangle 2"/>
          <p:cNvSpPr/>
          <p:nvPr/>
        </p:nvSpPr>
        <p:spPr>
          <a:xfrm>
            <a:off x="428172" y="1923138"/>
            <a:ext cx="8229600" cy="3046988"/>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9600"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Ai thông</a:t>
            </a:r>
          </a:p>
          <a:p>
            <a:pPr algn="ctr"/>
            <a:r>
              <a:rPr lang="en-US" sz="9600" b="1" cap="all" spc="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Minh hơn ?</a:t>
            </a:r>
            <a:endParaRPr lang="en-US" sz="9600" b="1"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gtEl>
                                        <p:attrNameLst>
                                          <p:attrName>ppt_x</p:attrName>
                                          <p:attrName>ppt_y</p:attrName>
                                        </p:attrNameLst>
                                      </p:cBhvr>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D:\POWER POINT ẢNH NỀN\12.gif"/>
          <p:cNvPicPr>
            <a:picLocks noChangeAspect="1" noChangeArrowheads="1"/>
          </p:cNvPicPr>
          <p:nvPr/>
        </p:nvPicPr>
        <p:blipFill>
          <a:blip r:embed="rId2" cstate="print"/>
          <a:srcRect/>
          <a:stretch>
            <a:fillRect/>
          </a:stretch>
        </p:blipFill>
        <p:spPr bwMode="auto">
          <a:xfrm>
            <a:off x="4876800" y="457200"/>
            <a:ext cx="4267200" cy="2743200"/>
          </a:xfrm>
          <a:prstGeom prst="rect">
            <a:avLst/>
          </a:prstGeom>
          <a:noFill/>
        </p:spPr>
      </p:pic>
      <p:sp>
        <p:nvSpPr>
          <p:cNvPr id="4" name="TextBox 3"/>
          <p:cNvSpPr txBox="1"/>
          <p:nvPr/>
        </p:nvSpPr>
        <p:spPr>
          <a:xfrm>
            <a:off x="381000" y="457200"/>
            <a:ext cx="6324600" cy="2554545"/>
          </a:xfrm>
          <a:prstGeom prst="rect">
            <a:avLst/>
          </a:prstGeom>
          <a:noFill/>
        </p:spPr>
        <p:txBody>
          <a:bodyPr wrap="square" rtlCol="0">
            <a:spAutoFit/>
          </a:bodyPr>
          <a:lstStyle/>
          <a:p>
            <a:r>
              <a:rPr lang="en-US" sz="3200" b="1" u="sng" smtClean="0">
                <a:solidFill>
                  <a:srgbClr val="FF0000"/>
                </a:solidFill>
                <a:latin typeface="Times New Roman" pitchFamily="18" charset="0"/>
                <a:cs typeface="Times New Roman" pitchFamily="18" charset="0"/>
              </a:rPr>
              <a:t>Câu 1</a:t>
            </a:r>
            <a:r>
              <a:rPr lang="en-US" sz="3200" b="1" smtClean="0">
                <a:solidFill>
                  <a:srgbClr val="FF0000"/>
                </a:solidFill>
                <a:latin typeface="Times New Roman" pitchFamily="18" charset="0"/>
                <a:cs typeface="Times New Roman" pitchFamily="18" charset="0"/>
              </a:rPr>
              <a:t>: Từ nào viết đúng chính tả?</a:t>
            </a:r>
          </a:p>
          <a:p>
            <a:r>
              <a:rPr lang="en-US" sz="3200" b="1" smtClean="0">
                <a:solidFill>
                  <a:srgbClr val="FF0000"/>
                </a:solidFill>
                <a:latin typeface="Times New Roman" pitchFamily="18" charset="0"/>
                <a:cs typeface="Times New Roman" pitchFamily="18" charset="0"/>
              </a:rPr>
              <a:t> </a:t>
            </a:r>
          </a:p>
          <a:p>
            <a:pPr marL="514350" indent="-514350">
              <a:buAutoNum type="alphaLcPeriod"/>
            </a:pPr>
            <a:r>
              <a:rPr lang="en-US" sz="3200" b="1" smtClean="0">
                <a:latin typeface="Times New Roman" pitchFamily="18" charset="0"/>
                <a:cs typeface="Times New Roman" pitchFamily="18" charset="0"/>
              </a:rPr>
              <a:t>Rễ cây</a:t>
            </a:r>
          </a:p>
          <a:p>
            <a:pPr marL="514350" indent="-514350">
              <a:buAutoNum type="alphaLcPeriod"/>
            </a:pPr>
            <a:r>
              <a:rPr lang="en-US" sz="3200" b="1" smtClean="0">
                <a:latin typeface="Times New Roman" pitchFamily="18" charset="0"/>
                <a:cs typeface="Times New Roman" pitchFamily="18" charset="0"/>
              </a:rPr>
              <a:t>Dễ cây</a:t>
            </a:r>
          </a:p>
          <a:p>
            <a:pPr marL="514350" indent="-514350">
              <a:buAutoNum type="alphaLcPeriod"/>
            </a:pPr>
            <a:r>
              <a:rPr lang="en-US" sz="3200" b="1" smtClean="0">
                <a:latin typeface="Times New Roman" pitchFamily="18" charset="0"/>
                <a:cs typeface="Times New Roman" pitchFamily="18" charset="0"/>
              </a:rPr>
              <a:t>Rể cây</a:t>
            </a:r>
            <a:endParaRPr lang="en-US" sz="3200" b="1">
              <a:latin typeface="Times New Roman" pitchFamily="18" charset="0"/>
              <a:cs typeface="Times New Roman" pitchFamily="18" charset="0"/>
            </a:endParaRPr>
          </a:p>
        </p:txBody>
      </p:sp>
      <p:sp>
        <p:nvSpPr>
          <p:cNvPr id="5" name="Oval 4"/>
          <p:cNvSpPr/>
          <p:nvPr/>
        </p:nvSpPr>
        <p:spPr>
          <a:xfrm>
            <a:off x="381000" y="1524000"/>
            <a:ext cx="457200" cy="5334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7" name="Picture 8" descr="b36"/>
          <p:cNvPicPr>
            <a:picLocks noChangeAspect="1" noChangeArrowheads="1" noCrop="1"/>
          </p:cNvPicPr>
          <p:nvPr/>
        </p:nvPicPr>
        <p:blipFill>
          <a:blip r:embed="rId3" cstate="print"/>
          <a:srcRect/>
          <a:stretch>
            <a:fillRect/>
          </a:stretch>
        </p:blipFill>
        <p:spPr bwMode="auto">
          <a:xfrm>
            <a:off x="3429000" y="4648200"/>
            <a:ext cx="2009775" cy="2428875"/>
          </a:xfrm>
          <a:prstGeom prst="rect">
            <a:avLst/>
          </a:prstGeom>
          <a:noFill/>
        </p:spPr>
      </p:pic>
      <p:pic>
        <p:nvPicPr>
          <p:cNvPr id="8" name="Picture 8" descr="b36"/>
          <p:cNvPicPr>
            <a:picLocks noChangeAspect="1" noChangeArrowheads="1" noCrop="1"/>
          </p:cNvPicPr>
          <p:nvPr/>
        </p:nvPicPr>
        <p:blipFill>
          <a:blip r:embed="rId3" cstate="print"/>
          <a:srcRect/>
          <a:stretch>
            <a:fillRect/>
          </a:stretch>
        </p:blipFill>
        <p:spPr bwMode="auto">
          <a:xfrm>
            <a:off x="6781800" y="4724400"/>
            <a:ext cx="2009775" cy="2428875"/>
          </a:xfrm>
          <a:prstGeom prst="rect">
            <a:avLst/>
          </a:prstGeom>
          <a:noFill/>
        </p:spPr>
      </p:pic>
      <p:pic>
        <p:nvPicPr>
          <p:cNvPr id="9" name="Picture 8" descr="b36"/>
          <p:cNvPicPr>
            <a:picLocks noChangeAspect="1" noChangeArrowheads="1" noCrop="1"/>
          </p:cNvPicPr>
          <p:nvPr/>
        </p:nvPicPr>
        <p:blipFill>
          <a:blip r:embed="rId3" cstate="print"/>
          <a:srcRect/>
          <a:stretch>
            <a:fillRect/>
          </a:stretch>
        </p:blipFill>
        <p:spPr bwMode="auto">
          <a:xfrm>
            <a:off x="304800" y="4648200"/>
            <a:ext cx="2009775" cy="24288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500"/>
                                        <p:tgtEl>
                                          <p:spTgt spid="4">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blinds(horizontal)">
                                      <p:cBhvr>
                                        <p:cTn id="13" dur="500"/>
                                        <p:tgtEl>
                                          <p:spTgt spid="4">
                                            <p:txEl>
                                              <p:pRg st="4" end="4"/>
                                            </p:txEl>
                                          </p:spTgt>
                                        </p:tgtEl>
                                      </p:cBhvr>
                                    </p:animEffect>
                                  </p:childTnLst>
                                </p:cTn>
                              </p:par>
                              <p:par>
                                <p:cTn id="14" presetID="23" presetClass="entr" presetSubtype="16"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1"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linds(horizontal)">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D:\POWER POINT ẢNH NỀN\12.gif"/>
          <p:cNvPicPr>
            <a:picLocks noChangeAspect="1" noChangeArrowheads="1"/>
          </p:cNvPicPr>
          <p:nvPr/>
        </p:nvPicPr>
        <p:blipFill>
          <a:blip r:embed="rId2" cstate="print"/>
          <a:srcRect/>
          <a:stretch>
            <a:fillRect/>
          </a:stretch>
        </p:blipFill>
        <p:spPr bwMode="auto">
          <a:xfrm>
            <a:off x="4876800" y="457200"/>
            <a:ext cx="4267200" cy="2743200"/>
          </a:xfrm>
          <a:prstGeom prst="rect">
            <a:avLst/>
          </a:prstGeom>
          <a:noFill/>
        </p:spPr>
      </p:pic>
      <p:sp>
        <p:nvSpPr>
          <p:cNvPr id="4" name="TextBox 3"/>
          <p:cNvSpPr txBox="1"/>
          <p:nvPr/>
        </p:nvSpPr>
        <p:spPr>
          <a:xfrm>
            <a:off x="381000" y="457200"/>
            <a:ext cx="6324600" cy="3046988"/>
          </a:xfrm>
          <a:prstGeom prst="rect">
            <a:avLst/>
          </a:prstGeom>
          <a:noFill/>
        </p:spPr>
        <p:txBody>
          <a:bodyPr wrap="square" rtlCol="0">
            <a:spAutoFit/>
          </a:bodyPr>
          <a:lstStyle/>
          <a:p>
            <a:r>
              <a:rPr lang="en-US" sz="3200" b="1" u="sng" smtClean="0">
                <a:solidFill>
                  <a:srgbClr val="FF0000"/>
                </a:solidFill>
                <a:latin typeface="Times New Roman" pitchFamily="18" charset="0"/>
                <a:cs typeface="Times New Roman" pitchFamily="18" charset="0"/>
              </a:rPr>
              <a:t>Câu 2</a:t>
            </a:r>
            <a:r>
              <a:rPr lang="en-US" sz="3200" b="1" smtClean="0">
                <a:solidFill>
                  <a:srgbClr val="FF0000"/>
                </a:solidFill>
                <a:latin typeface="Times New Roman" pitchFamily="18" charset="0"/>
                <a:cs typeface="Times New Roman" pitchFamily="18" charset="0"/>
              </a:rPr>
              <a:t>: Điền “gi” vào từ nào sau đây?</a:t>
            </a:r>
          </a:p>
          <a:p>
            <a:endParaRPr lang="en-US" sz="3200" b="1" smtClean="0">
              <a:solidFill>
                <a:srgbClr val="FF0000"/>
              </a:solidFill>
              <a:latin typeface="Times New Roman" pitchFamily="18" charset="0"/>
              <a:cs typeface="Times New Roman" pitchFamily="18" charset="0"/>
            </a:endParaRPr>
          </a:p>
          <a:p>
            <a:pPr marL="514350" indent="-514350">
              <a:buAutoNum type="alphaLcPeriod"/>
            </a:pPr>
            <a:r>
              <a:rPr lang="en-US" sz="3200" b="1" smtClean="0">
                <a:latin typeface="Times New Roman" pitchFamily="18" charset="0"/>
                <a:cs typeface="Times New Roman" pitchFamily="18" charset="0"/>
              </a:rPr>
              <a:t>…áng hình</a:t>
            </a:r>
          </a:p>
          <a:p>
            <a:pPr marL="514350" indent="-514350">
              <a:buAutoNum type="alphaLcPeriod"/>
            </a:pPr>
            <a:r>
              <a:rPr lang="en-US" sz="3200" b="1" smtClean="0">
                <a:latin typeface="Times New Roman" pitchFamily="18" charset="0"/>
                <a:cs typeface="Times New Roman" pitchFamily="18" charset="0"/>
              </a:rPr>
              <a:t>…ừng xanh</a:t>
            </a:r>
          </a:p>
          <a:p>
            <a:pPr marL="514350" indent="-514350">
              <a:buAutoNum type="alphaLcPeriod"/>
            </a:pPr>
            <a:r>
              <a:rPr lang="en-US" sz="3200" b="1" smtClean="0">
                <a:latin typeface="Times New Roman" pitchFamily="18" charset="0"/>
                <a:cs typeface="Times New Roman" pitchFamily="18" charset="0"/>
              </a:rPr>
              <a:t>…a đình</a:t>
            </a:r>
            <a:endParaRPr lang="en-US" sz="3200" b="1">
              <a:latin typeface="Times New Roman" pitchFamily="18" charset="0"/>
              <a:cs typeface="Times New Roman" pitchFamily="18" charset="0"/>
            </a:endParaRPr>
          </a:p>
        </p:txBody>
      </p:sp>
      <p:sp>
        <p:nvSpPr>
          <p:cNvPr id="5" name="Oval 4"/>
          <p:cNvSpPr/>
          <p:nvPr/>
        </p:nvSpPr>
        <p:spPr>
          <a:xfrm>
            <a:off x="381000" y="2971800"/>
            <a:ext cx="457200" cy="5334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7" name="Picture 8" descr="b36"/>
          <p:cNvPicPr>
            <a:picLocks noChangeAspect="1" noChangeArrowheads="1" noCrop="1"/>
          </p:cNvPicPr>
          <p:nvPr/>
        </p:nvPicPr>
        <p:blipFill>
          <a:blip r:embed="rId3" cstate="print"/>
          <a:srcRect/>
          <a:stretch>
            <a:fillRect/>
          </a:stretch>
        </p:blipFill>
        <p:spPr bwMode="auto">
          <a:xfrm>
            <a:off x="3429000" y="4648200"/>
            <a:ext cx="2009775" cy="2428875"/>
          </a:xfrm>
          <a:prstGeom prst="rect">
            <a:avLst/>
          </a:prstGeom>
          <a:noFill/>
        </p:spPr>
      </p:pic>
      <p:pic>
        <p:nvPicPr>
          <p:cNvPr id="8" name="Picture 8" descr="b36"/>
          <p:cNvPicPr>
            <a:picLocks noChangeAspect="1" noChangeArrowheads="1" noCrop="1"/>
          </p:cNvPicPr>
          <p:nvPr/>
        </p:nvPicPr>
        <p:blipFill>
          <a:blip r:embed="rId3" cstate="print"/>
          <a:srcRect/>
          <a:stretch>
            <a:fillRect/>
          </a:stretch>
        </p:blipFill>
        <p:spPr bwMode="auto">
          <a:xfrm>
            <a:off x="6781800" y="4724400"/>
            <a:ext cx="2009775" cy="2428875"/>
          </a:xfrm>
          <a:prstGeom prst="rect">
            <a:avLst/>
          </a:prstGeom>
          <a:noFill/>
        </p:spPr>
      </p:pic>
      <p:pic>
        <p:nvPicPr>
          <p:cNvPr id="9" name="Picture 8" descr="b36"/>
          <p:cNvPicPr>
            <a:picLocks noChangeAspect="1" noChangeArrowheads="1" noCrop="1"/>
          </p:cNvPicPr>
          <p:nvPr/>
        </p:nvPicPr>
        <p:blipFill>
          <a:blip r:embed="rId3" cstate="print"/>
          <a:srcRect/>
          <a:stretch>
            <a:fillRect/>
          </a:stretch>
        </p:blipFill>
        <p:spPr bwMode="auto">
          <a:xfrm>
            <a:off x="304800" y="4648200"/>
            <a:ext cx="2009775" cy="24288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500"/>
                                        <p:tgtEl>
                                          <p:spTgt spid="4">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blinds(horizontal)">
                                      <p:cBhvr>
                                        <p:cTn id="13" dur="500"/>
                                        <p:tgtEl>
                                          <p:spTgt spid="4">
                                            <p:txEl>
                                              <p:pRg st="4" end="4"/>
                                            </p:txEl>
                                          </p:spTgt>
                                        </p:tgtEl>
                                      </p:cBhvr>
                                    </p:animEffect>
                                  </p:childTnLst>
                                </p:cTn>
                              </p:par>
                              <p:par>
                                <p:cTn id="14" presetID="23" presetClass="entr" presetSubtype="16"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linds(horizontal)">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D:\POWER POINT ẢNH NỀN\12.gif"/>
          <p:cNvPicPr>
            <a:picLocks noChangeAspect="1" noChangeArrowheads="1"/>
          </p:cNvPicPr>
          <p:nvPr/>
        </p:nvPicPr>
        <p:blipFill>
          <a:blip r:embed="rId2" cstate="print"/>
          <a:srcRect/>
          <a:stretch>
            <a:fillRect/>
          </a:stretch>
        </p:blipFill>
        <p:spPr bwMode="auto">
          <a:xfrm>
            <a:off x="5410200" y="-152400"/>
            <a:ext cx="3733800" cy="2514600"/>
          </a:xfrm>
          <a:prstGeom prst="rect">
            <a:avLst/>
          </a:prstGeom>
          <a:noFill/>
        </p:spPr>
      </p:pic>
      <p:sp>
        <p:nvSpPr>
          <p:cNvPr id="4" name="TextBox 3"/>
          <p:cNvSpPr txBox="1"/>
          <p:nvPr/>
        </p:nvSpPr>
        <p:spPr>
          <a:xfrm>
            <a:off x="0" y="838200"/>
            <a:ext cx="6781800" cy="5016758"/>
          </a:xfrm>
          <a:prstGeom prst="rect">
            <a:avLst/>
          </a:prstGeom>
          <a:noFill/>
        </p:spPr>
        <p:txBody>
          <a:bodyPr wrap="square" rtlCol="0">
            <a:spAutoFit/>
          </a:bodyPr>
          <a:lstStyle/>
          <a:p>
            <a:r>
              <a:rPr lang="en-US" sz="3200" b="1" u="sng" smtClean="0">
                <a:solidFill>
                  <a:srgbClr val="FF0000"/>
                </a:solidFill>
                <a:latin typeface="Times New Roman" pitchFamily="18" charset="0"/>
                <a:cs typeface="Times New Roman" pitchFamily="18" charset="0"/>
              </a:rPr>
              <a:t>Câu 3</a:t>
            </a:r>
            <a:r>
              <a:rPr lang="en-US" sz="3200" b="1" smtClean="0">
                <a:solidFill>
                  <a:srgbClr val="FF0000"/>
                </a:solidFill>
                <a:latin typeface="Times New Roman" pitchFamily="18" charset="0"/>
                <a:cs typeface="Times New Roman" pitchFamily="18" charset="0"/>
              </a:rPr>
              <a:t>: Giải câu đố sau đây:</a:t>
            </a:r>
          </a:p>
          <a:p>
            <a:endParaRPr lang="en-US" sz="3200" b="1" smtClean="0">
              <a:solidFill>
                <a:srgbClr val="FF0000"/>
              </a:solidFill>
              <a:latin typeface="Times New Roman" pitchFamily="18" charset="0"/>
              <a:cs typeface="Times New Roman" pitchFamily="18" charset="0"/>
            </a:endParaRPr>
          </a:p>
          <a:p>
            <a:pPr algn="ctr"/>
            <a:r>
              <a:rPr lang="en-US" sz="3200" b="1" smtClean="0">
                <a:solidFill>
                  <a:srgbClr val="FF0000"/>
                </a:solidFill>
                <a:latin typeface="Times New Roman" pitchFamily="18" charset="0"/>
                <a:cs typeface="Times New Roman" pitchFamily="18" charset="0"/>
              </a:rPr>
              <a:t>Dáng hình không thấy</a:t>
            </a:r>
          </a:p>
          <a:p>
            <a:pPr algn="ctr"/>
            <a:r>
              <a:rPr lang="en-US" sz="3200" b="1" smtClean="0">
                <a:solidFill>
                  <a:srgbClr val="FF0000"/>
                </a:solidFill>
                <a:latin typeface="Times New Roman" pitchFamily="18" charset="0"/>
                <a:cs typeface="Times New Roman" pitchFamily="18" charset="0"/>
              </a:rPr>
              <a:t>Chỉ nghe xào xạc vo ve trên cành</a:t>
            </a:r>
          </a:p>
          <a:p>
            <a:pPr algn="ctr"/>
            <a:r>
              <a:rPr lang="en-US" sz="3200" b="1" smtClean="0">
                <a:solidFill>
                  <a:srgbClr val="FF0000"/>
                </a:solidFill>
                <a:latin typeface="Times New Roman" pitchFamily="18" charset="0"/>
                <a:cs typeface="Times New Roman" pitchFamily="18" charset="0"/>
              </a:rPr>
              <a:t>Vừa ào ào giữa rừng xanh</a:t>
            </a:r>
          </a:p>
          <a:p>
            <a:pPr algn="ctr"/>
            <a:r>
              <a:rPr lang="en-US" sz="3200" b="1" smtClean="0">
                <a:solidFill>
                  <a:srgbClr val="FF0000"/>
                </a:solidFill>
                <a:latin typeface="Times New Roman" pitchFamily="18" charset="0"/>
                <a:cs typeface="Times New Roman" pitchFamily="18" charset="0"/>
              </a:rPr>
              <a:t>Đã về bên cửa rung màng leng keng</a:t>
            </a:r>
          </a:p>
          <a:p>
            <a:pPr algn="ctr"/>
            <a:endParaRPr lang="en-US" sz="3200" b="1" smtClean="0">
              <a:latin typeface="Times New Roman" pitchFamily="18" charset="0"/>
              <a:cs typeface="Times New Roman" pitchFamily="18" charset="0"/>
            </a:endParaRPr>
          </a:p>
          <a:p>
            <a:pPr marL="514350" indent="-49213">
              <a:buAutoNum type="alphaLcPeriod"/>
            </a:pPr>
            <a:r>
              <a:rPr lang="en-US" sz="3200" b="1" smtClean="0">
                <a:latin typeface="Times New Roman" pitchFamily="18" charset="0"/>
                <a:cs typeface="Times New Roman" pitchFamily="18" charset="0"/>
              </a:rPr>
              <a:t>  Mưa</a:t>
            </a:r>
          </a:p>
          <a:p>
            <a:pPr marL="514350" indent="-49213">
              <a:buAutoNum type="alphaLcPeriod"/>
            </a:pPr>
            <a:r>
              <a:rPr lang="en-US" sz="3200" b="1" smtClean="0">
                <a:latin typeface="Times New Roman" pitchFamily="18" charset="0"/>
                <a:cs typeface="Times New Roman" pitchFamily="18" charset="0"/>
              </a:rPr>
              <a:t> Gió</a:t>
            </a:r>
          </a:p>
          <a:p>
            <a:pPr marL="514350" indent="-49213">
              <a:buAutoNum type="alphaLcPeriod"/>
            </a:pPr>
            <a:r>
              <a:rPr lang="en-US" sz="3200" b="1" smtClean="0">
                <a:latin typeface="Times New Roman" pitchFamily="18" charset="0"/>
                <a:cs typeface="Times New Roman" pitchFamily="18" charset="0"/>
              </a:rPr>
              <a:t>  Sấm  </a:t>
            </a:r>
          </a:p>
        </p:txBody>
      </p:sp>
      <p:pic>
        <p:nvPicPr>
          <p:cNvPr id="7" name="Picture 8" descr="b36"/>
          <p:cNvPicPr>
            <a:picLocks noChangeAspect="1" noChangeArrowheads="1" noCrop="1"/>
          </p:cNvPicPr>
          <p:nvPr/>
        </p:nvPicPr>
        <p:blipFill>
          <a:blip r:embed="rId3" cstate="print"/>
          <a:srcRect/>
          <a:stretch>
            <a:fillRect/>
          </a:stretch>
        </p:blipFill>
        <p:spPr bwMode="auto">
          <a:xfrm>
            <a:off x="4495800" y="4800600"/>
            <a:ext cx="2009775" cy="2428875"/>
          </a:xfrm>
          <a:prstGeom prst="rect">
            <a:avLst/>
          </a:prstGeom>
          <a:noFill/>
        </p:spPr>
      </p:pic>
      <p:pic>
        <p:nvPicPr>
          <p:cNvPr id="8" name="Picture 8" descr="b36"/>
          <p:cNvPicPr>
            <a:picLocks noChangeAspect="1" noChangeArrowheads="1" noCrop="1"/>
          </p:cNvPicPr>
          <p:nvPr/>
        </p:nvPicPr>
        <p:blipFill>
          <a:blip r:embed="rId3" cstate="print"/>
          <a:srcRect/>
          <a:stretch>
            <a:fillRect/>
          </a:stretch>
        </p:blipFill>
        <p:spPr bwMode="auto">
          <a:xfrm>
            <a:off x="6781800" y="4724400"/>
            <a:ext cx="2009775" cy="2428875"/>
          </a:xfrm>
          <a:prstGeom prst="rect">
            <a:avLst/>
          </a:prstGeom>
          <a:noFill/>
        </p:spPr>
      </p:pic>
      <p:pic>
        <p:nvPicPr>
          <p:cNvPr id="9" name="Picture 8" descr="b36"/>
          <p:cNvPicPr>
            <a:picLocks noChangeAspect="1" noChangeArrowheads="1" noCrop="1"/>
          </p:cNvPicPr>
          <p:nvPr/>
        </p:nvPicPr>
        <p:blipFill>
          <a:blip r:embed="rId3" cstate="print"/>
          <a:srcRect/>
          <a:stretch>
            <a:fillRect/>
          </a:stretch>
        </p:blipFill>
        <p:spPr bwMode="auto">
          <a:xfrm>
            <a:off x="2057400" y="4648200"/>
            <a:ext cx="2009775" cy="2428875"/>
          </a:xfrm>
          <a:prstGeom prst="rect">
            <a:avLst/>
          </a:prstGeom>
          <a:noFill/>
        </p:spPr>
      </p:pic>
      <p:sp>
        <p:nvSpPr>
          <p:cNvPr id="10" name="Oval 9"/>
          <p:cNvSpPr/>
          <p:nvPr/>
        </p:nvSpPr>
        <p:spPr>
          <a:xfrm>
            <a:off x="457200" y="4800600"/>
            <a:ext cx="457200" cy="5334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animEffect transition="in" filter="blinds(horizontal)">
                                      <p:cBhvr>
                                        <p:cTn id="21" dur="500"/>
                                        <p:tgtEl>
                                          <p:spTgt spid="4">
                                            <p:txEl>
                                              <p:pRg st="7" end="7"/>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4">
                                            <p:txEl>
                                              <p:pRg st="8" end="8"/>
                                            </p:txEl>
                                          </p:spTgt>
                                        </p:tgtEl>
                                        <p:attrNameLst>
                                          <p:attrName>style.visibility</p:attrName>
                                        </p:attrNameLst>
                                      </p:cBhvr>
                                      <p:to>
                                        <p:strVal val="visible"/>
                                      </p:to>
                                    </p:set>
                                    <p:animEffect transition="in" filter="blinds(horizontal)">
                                      <p:cBhvr>
                                        <p:cTn id="24" dur="500"/>
                                        <p:tgtEl>
                                          <p:spTgt spid="4">
                                            <p:txEl>
                                              <p:pRg st="8" end="8"/>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blinds(horizontal)">
                                      <p:cBhvr>
                                        <p:cTn id="27" dur="500"/>
                                        <p:tgtEl>
                                          <p:spTgt spid="4">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D:\POWER POINT ẢNH NỀN\2732012174623435.gif"/>
          <p:cNvPicPr>
            <a:picLocks noChangeAspect="1" noChangeArrowheads="1" noCrop="1"/>
          </p:cNvPicPr>
          <p:nvPr/>
        </p:nvPicPr>
        <p:blipFill>
          <a:blip r:embed="rId2" cstate="print"/>
          <a:srcRect/>
          <a:stretch>
            <a:fillRect/>
          </a:stretch>
        </p:blipFill>
        <p:spPr bwMode="auto">
          <a:xfrm>
            <a:off x="0" y="0"/>
            <a:ext cx="9144000" cy="6858000"/>
          </a:xfrm>
          <a:prstGeom prst="rect">
            <a:avLst/>
          </a:prstGeom>
          <a:noFill/>
        </p:spPr>
      </p:pic>
      <p:pic>
        <p:nvPicPr>
          <p:cNvPr id="35842" name="Picture 2" descr="D:\POWER POINT ẢNH NỀN\f_thank252Dyom_2c90f75.gif"/>
          <p:cNvPicPr>
            <a:picLocks noChangeAspect="1" noChangeArrowheads="1" noCrop="1"/>
          </p:cNvPicPr>
          <p:nvPr/>
        </p:nvPicPr>
        <p:blipFill>
          <a:blip r:embed="rId3" cstate="print"/>
          <a:srcRect/>
          <a:stretch>
            <a:fillRect/>
          </a:stretch>
        </p:blipFill>
        <p:spPr bwMode="auto">
          <a:xfrm>
            <a:off x="1534884" y="1371600"/>
            <a:ext cx="5943599" cy="3762375"/>
          </a:xfrm>
          <a:prstGeom prst="rect">
            <a:avLst/>
          </a:prstGeom>
          <a:noFill/>
        </p:spPr>
      </p:pic>
      <p:sp>
        <p:nvSpPr>
          <p:cNvPr id="5" name="Rectangle 4"/>
          <p:cNvSpPr/>
          <p:nvPr/>
        </p:nvSpPr>
        <p:spPr>
          <a:xfrm>
            <a:off x="1066800" y="5103674"/>
            <a:ext cx="7022756" cy="1754326"/>
          </a:xfrm>
          <a:prstGeom prst="rect">
            <a:avLst/>
          </a:prstGeom>
          <a:noFill/>
        </p:spPr>
        <p:txBody>
          <a:bodyPr wrap="none" lIns="91440" tIns="45720" rIns="91440" bIns="45720">
            <a:spAutoFit/>
          </a:bodyPr>
          <a:lstStyle/>
          <a:p>
            <a:pPr algn="ctr"/>
            <a:r>
              <a:rPr lang="en-US" sz="5400" b="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Chúc các em </a:t>
            </a:r>
          </a:p>
          <a:p>
            <a:pPr algn="ctr"/>
            <a:r>
              <a:rPr lang="en-US" sz="5400" b="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chăm ngoan, học giỏi</a:t>
            </a:r>
            <a:endParaRPr lang="en-US" sz="5400" b="1" cap="none"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28600"/>
            <a:ext cx="8763000" cy="5509200"/>
          </a:xfrm>
          <a:prstGeom prst="rect">
            <a:avLst/>
          </a:prstGeom>
          <a:noFill/>
        </p:spPr>
        <p:txBody>
          <a:bodyPr wrap="square" rtlCol="0">
            <a:spAutoFit/>
          </a:bodyPr>
          <a:lstStyle/>
          <a:p>
            <a:pPr algn="ct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ctr"/>
            <a:endParaRPr lang="en-US" sz="3200" b="1" dirty="0">
              <a:latin typeface="Times New Roman" pitchFamily="18" charset="0"/>
              <a:cs typeface="Times New Roman" pitchFamily="18" charset="0"/>
            </a:endParaRPr>
          </a:p>
          <a:p>
            <a:pPr algn="ctr"/>
            <a:endParaRPr lang="en-US" sz="3200" b="1" dirty="0" smtClean="0">
              <a:latin typeface="Times New Roman" pitchFamily="18" charset="0"/>
              <a:cs typeface="Times New Roman" pitchFamily="18" charset="0"/>
            </a:endParaRPr>
          </a:p>
          <a:p>
            <a:pPr algn="ctr"/>
            <a:r>
              <a:rPr lang="en-US" sz="3200" b="1" u="sng" dirty="0" err="1" smtClean="0">
                <a:solidFill>
                  <a:srgbClr val="FF0000"/>
                </a:solidFill>
                <a:latin typeface="Times New Roman" pitchFamily="18" charset="0"/>
                <a:cs typeface="Times New Roman" pitchFamily="18" charset="0"/>
              </a:rPr>
              <a:t>Kiểm</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tra</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bài</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cũ</a:t>
            </a:r>
            <a:r>
              <a:rPr lang="en-US" sz="3200" b="1" dirty="0" smtClean="0">
                <a:solidFill>
                  <a:srgbClr val="FF0000"/>
                </a:solidFill>
                <a:latin typeface="Times New Roman" pitchFamily="18" charset="0"/>
                <a:cs typeface="Times New Roman" pitchFamily="18" charset="0"/>
              </a:rPr>
              <a:t>:</a:t>
            </a:r>
          </a:p>
          <a:p>
            <a:pPr algn="ctr"/>
            <a:endParaRPr lang="en-US" sz="3200" b="1" dirty="0" smtClean="0">
              <a:solidFill>
                <a:srgbClr val="FF0000"/>
              </a:solidFill>
              <a:latin typeface="Times New Roman" pitchFamily="18" charset="0"/>
              <a:cs typeface="Times New Roman" pitchFamily="18" charset="0"/>
            </a:endParaRPr>
          </a:p>
          <a:p>
            <a:pPr algn="ctr"/>
            <a:endParaRPr lang="en-US" sz="3200" b="1" dirty="0">
              <a:solidFill>
                <a:srgbClr val="FF0000"/>
              </a:solidFill>
              <a:latin typeface="Times New Roman" pitchFamily="18" charset="0"/>
              <a:cs typeface="Times New Roman" pitchFamily="18" charset="0"/>
            </a:endParaRPr>
          </a:p>
          <a:p>
            <a:r>
              <a:rPr lang="en-US" sz="3200" b="1" dirty="0">
                <a:latin typeface="Times New Roman" pitchFamily="18" charset="0"/>
                <a:cs typeface="Times New Roman" pitchFamily="18" charset="0"/>
              </a:rPr>
              <a:t> </a:t>
            </a:r>
            <a:r>
              <a:rPr lang="en-US" sz="3200" b="1" dirty="0" smtClean="0">
                <a:latin typeface="Times New Roman" pitchFamily="18" charset="0"/>
                <a:cs typeface="Times New Roman" pitchFamily="18" charset="0"/>
              </a:rPr>
              <a:t>    - </a:t>
            </a:r>
            <a:r>
              <a:rPr lang="en-US" sz="3200" b="1" dirty="0" err="1" smtClean="0">
                <a:latin typeface="Times New Roman" pitchFamily="18" charset="0"/>
                <a:cs typeface="Times New Roman" pitchFamily="18" charset="0"/>
              </a:rPr>
              <a:t>bạc</a:t>
            </a:r>
            <a:r>
              <a:rPr lang="en-US" sz="3200" b="1" dirty="0" smtClean="0">
                <a:latin typeface="Times New Roman" pitchFamily="18" charset="0"/>
                <a:cs typeface="Times New Roman" pitchFamily="18" charset="0"/>
              </a:rPr>
              <a:t> </a:t>
            </a:r>
            <a:r>
              <a:rPr lang="en-US" sz="3200" b="1" dirty="0" err="1">
                <a:latin typeface="Times New Roman" pitchFamily="18" charset="0"/>
                <a:cs typeface="Times New Roman" pitchFamily="18" charset="0"/>
              </a:rPr>
              <a:t>ph</a:t>
            </a:r>
            <a:r>
              <a:rPr lang="en-US" sz="3200" b="1" dirty="0" err="1">
                <a:solidFill>
                  <a:srgbClr val="FF0000"/>
                </a:solidFill>
                <a:latin typeface="Times New Roman" pitchFamily="18" charset="0"/>
                <a:cs typeface="Times New Roman" pitchFamily="18" charset="0"/>
              </a:rPr>
              <a:t>ếch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đoàn</a:t>
            </a:r>
            <a:r>
              <a:rPr lang="en-US" sz="3200" b="1" dirty="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a:t>
            </a:r>
            <a:r>
              <a:rPr lang="en-US" sz="3200" b="1" dirty="0" err="1" smtClean="0">
                <a:solidFill>
                  <a:srgbClr val="FF0000"/>
                </a:solidFill>
                <a:latin typeface="Times New Roman" pitchFamily="18" charset="0"/>
                <a:cs typeface="Times New Roman" pitchFamily="18" charset="0"/>
              </a:rPr>
              <a:t>ết</a:t>
            </a:r>
            <a:endParaRPr lang="en-US" sz="3200" b="1" dirty="0" smtClean="0">
              <a:solidFill>
                <a:srgbClr val="FF0000"/>
              </a:solidFill>
              <a:latin typeface="Times New Roman" pitchFamily="18" charset="0"/>
              <a:cs typeface="Times New Roman" pitchFamily="18" charset="0"/>
            </a:endParaRPr>
          </a:p>
          <a:p>
            <a:r>
              <a:rPr lang="en-US" sz="3200" b="1" dirty="0" smtClean="0">
                <a:solidFill>
                  <a:srgbClr val="FF0000"/>
                </a:solidFill>
                <a:latin typeface="Times New Roman" pitchFamily="18" charset="0"/>
                <a:cs typeface="Times New Roman" pitchFamily="18" charset="0"/>
              </a:rPr>
              <a:t> </a:t>
            </a:r>
            <a:endParaRPr lang="en-US" sz="3200" b="1" dirty="0">
              <a:solidFill>
                <a:srgbClr val="FF0000"/>
              </a:solidFill>
              <a:latin typeface="Times New Roman" pitchFamily="18" charset="0"/>
              <a:cs typeface="Times New Roman" pitchFamily="18" charset="0"/>
            </a:endParaRPr>
          </a:p>
          <a:p>
            <a:r>
              <a:rPr lang="en-US" sz="3200" b="1" dirty="0" smtClean="0">
                <a:latin typeface="Times New Roman" pitchFamily="18" charset="0"/>
                <a:cs typeface="Times New Roman" pitchFamily="18" charset="0"/>
              </a:rPr>
              <a:t>     - </a:t>
            </a:r>
            <a:r>
              <a:rPr lang="en-US" sz="3200" b="1" dirty="0" err="1" smtClean="0">
                <a:latin typeface="Times New Roman" pitchFamily="18" charset="0"/>
                <a:cs typeface="Times New Roman" pitchFamily="18" charset="0"/>
              </a:rPr>
              <a:t>chênh</a:t>
            </a:r>
            <a:r>
              <a:rPr lang="en-US" sz="3200" b="1" dirty="0" smtClean="0">
                <a:latin typeface="Times New Roman" pitchFamily="18" charset="0"/>
                <a:cs typeface="Times New Roman" pitchFamily="18" charset="0"/>
              </a:rPr>
              <a:t> </a:t>
            </a:r>
            <a:r>
              <a:rPr lang="en-US" sz="3200" b="1" dirty="0" err="1">
                <a:latin typeface="Times New Roman" pitchFamily="18" charset="0"/>
                <a:cs typeface="Times New Roman" pitchFamily="18" charset="0"/>
              </a:rPr>
              <a:t>ch</a:t>
            </a:r>
            <a:r>
              <a:rPr lang="en-US" sz="3200" b="1" dirty="0" err="1">
                <a:solidFill>
                  <a:srgbClr val="FF0000"/>
                </a:solidFill>
                <a:latin typeface="Times New Roman" pitchFamily="18" charset="0"/>
                <a:cs typeface="Times New Roman" pitchFamily="18" charset="0"/>
              </a:rPr>
              <a:t>ếch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a:t>
            </a:r>
            <a:r>
              <a:rPr lang="en-US" sz="3200" b="1" dirty="0" err="1">
                <a:solidFill>
                  <a:srgbClr val="FF0000"/>
                </a:solidFill>
                <a:latin typeface="Times New Roman" pitchFamily="18" charset="0"/>
                <a:cs typeface="Times New Roman" pitchFamily="18" charset="0"/>
              </a:rPr>
              <a:t>ệt</a:t>
            </a:r>
            <a:r>
              <a:rPr lang="en-US" sz="3200" b="1" dirty="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mỏi</a:t>
            </a:r>
            <a:endParaRPr lang="en-US" sz="3200" b="1" dirty="0" smtClean="0">
              <a:latin typeface="Times New Roman" pitchFamily="18" charset="0"/>
              <a:cs typeface="Times New Roman" pitchFamily="18" charset="0"/>
            </a:endParaRPr>
          </a:p>
          <a:p>
            <a:pPr>
              <a:buFontTx/>
              <a:buChar char="-"/>
            </a:pPr>
            <a:endParaRPr lang="en-US" sz="3200" b="1" dirty="0" smtClean="0">
              <a:latin typeface="Times New Roman" pitchFamily="18" charset="0"/>
              <a:cs typeface="Times New Roman" pitchFamily="18" charset="0"/>
            </a:endParaRPr>
          </a:p>
          <a:p>
            <a:pPr algn="ct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blinds(horizontal)">
                                      <p:cBhvr>
                                        <p:cTn id="7" dur="500"/>
                                        <p:tgtEl>
                                          <p:spTgt spid="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8" end="8"/>
                                            </p:txEl>
                                          </p:spTgt>
                                        </p:tgtEl>
                                        <p:attrNameLst>
                                          <p:attrName>style.visibility</p:attrName>
                                        </p:attrNameLst>
                                      </p:cBhvr>
                                      <p:to>
                                        <p:strVal val="visible"/>
                                      </p:to>
                                    </p:set>
                                    <p:animEffect transition="in" filter="blinds(horizontal)">
                                      <p:cBhvr>
                                        <p:cTn id="1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1"/>
            <a:ext cx="8763000" cy="1546577"/>
          </a:xfrm>
          <a:prstGeom prst="rect">
            <a:avLst/>
          </a:prstGeom>
          <a:noFill/>
        </p:spPr>
        <p:txBody>
          <a:bodyPr wrap="square" rtlCol="0">
            <a:spAutoFit/>
          </a:bodyPr>
          <a:lstStyle/>
          <a:p>
            <a:pPr algn="ctr"/>
            <a:r>
              <a:rPr lang="en-US" sz="2800" b="1" u="sng" dirty="0" err="1" smtClean="0">
                <a:latin typeface="Times New Roman" pitchFamily="18" charset="0"/>
                <a:cs typeface="Times New Roman" pitchFamily="18" charset="0"/>
              </a:rPr>
              <a:t>Chính</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tả</a:t>
            </a:r>
            <a:r>
              <a:rPr lang="en-US" sz="2800" b="1" dirty="0" smtClean="0">
                <a:latin typeface="Times New Roman" pitchFamily="18" charset="0"/>
                <a:cs typeface="Times New Roman" pitchFamily="18" charset="0"/>
              </a:rPr>
              <a:t>:</a:t>
            </a:r>
          </a:p>
          <a:p>
            <a:pPr algn="ctr"/>
            <a:r>
              <a:rPr lang="en-US" sz="2800" b="1" dirty="0" err="1" smtClean="0">
                <a:solidFill>
                  <a:srgbClr val="FF0000"/>
                </a:solidFill>
                <a:latin typeface="Times New Roman" pitchFamily="18" charset="0"/>
                <a:cs typeface="Times New Roman" pitchFamily="18" charset="0"/>
              </a:rPr>
              <a:t>Bác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sĩ</a:t>
            </a:r>
            <a:r>
              <a:rPr lang="en-US" sz="2800" b="1" dirty="0" smtClean="0">
                <a:solidFill>
                  <a:srgbClr val="FF0000"/>
                </a:solidFill>
                <a:latin typeface="Times New Roman" pitchFamily="18" charset="0"/>
                <a:cs typeface="Times New Roman" pitchFamily="18" charset="0"/>
              </a:rPr>
              <a:t> Y-</a:t>
            </a:r>
            <a:r>
              <a:rPr lang="en-US" sz="2800" b="1" dirty="0" err="1" smtClean="0">
                <a:solidFill>
                  <a:srgbClr val="FF0000"/>
                </a:solidFill>
                <a:latin typeface="Times New Roman" pitchFamily="18" charset="0"/>
                <a:cs typeface="Times New Roman" pitchFamily="18" charset="0"/>
              </a:rPr>
              <a:t>éc</a:t>
            </a:r>
            <a:r>
              <a:rPr lang="en-US" sz="2800" b="1" dirty="0" smtClean="0">
                <a:solidFill>
                  <a:srgbClr val="FF0000"/>
                </a:solidFill>
                <a:latin typeface="Times New Roman" pitchFamily="18" charset="0"/>
                <a:cs typeface="Times New Roman" pitchFamily="18" charset="0"/>
              </a:rPr>
              <a:t>-</a:t>
            </a:r>
            <a:r>
              <a:rPr lang="en-US" sz="2800" b="1" dirty="0" err="1" smtClean="0">
                <a:solidFill>
                  <a:srgbClr val="FF0000"/>
                </a:solidFill>
                <a:latin typeface="Times New Roman" pitchFamily="18" charset="0"/>
                <a:cs typeface="Times New Roman" pitchFamily="18" charset="0"/>
              </a:rPr>
              <a:t>xanh</a:t>
            </a:r>
            <a:endParaRPr lang="en-US" sz="2800" b="1" dirty="0" smtClean="0">
              <a:solidFill>
                <a:srgbClr val="FF0000"/>
              </a:solidFill>
              <a:latin typeface="Times New Roman" pitchFamily="18" charset="0"/>
              <a:cs typeface="Times New Roman" pitchFamily="18" charset="0"/>
            </a:endParaRPr>
          </a:p>
          <a:p>
            <a:pPr algn="ctr"/>
            <a:endParaRPr lang="en-US" sz="1050" b="1" dirty="0" smtClean="0">
              <a:solidFill>
                <a:srgbClr val="FF0000"/>
              </a:solidFill>
              <a:latin typeface="Times New Roman" pitchFamily="18" charset="0"/>
              <a:cs typeface="Times New Roman" pitchFamily="18" charset="0"/>
            </a:endParaRPr>
          </a:p>
          <a:p>
            <a:r>
              <a:rPr lang="en-US" sz="2800" b="1" u="sng" dirty="0" smtClean="0">
                <a:latin typeface="Times New Roman" pitchFamily="18" charset="0"/>
                <a:cs typeface="Times New Roman" pitchFamily="18" charset="0"/>
              </a:rPr>
              <a:t>1. </a:t>
            </a:r>
            <a:r>
              <a:rPr lang="en-US" sz="2800" b="1" u="sng" dirty="0" err="1" smtClean="0">
                <a:latin typeface="Times New Roman" pitchFamily="18" charset="0"/>
                <a:cs typeface="Times New Roman" pitchFamily="18" charset="0"/>
              </a:rPr>
              <a:t>Tìm</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hiểu</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bài</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viết</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chính</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tả</a:t>
            </a:r>
            <a:r>
              <a:rPr lang="en-US" sz="2800" b="1" u="sng" dirty="0" smtClean="0">
                <a:latin typeface="Times New Roman" pitchFamily="18" charset="0"/>
                <a:cs typeface="Times New Roman" pitchFamily="18" charset="0"/>
              </a:rPr>
              <a:t>:</a:t>
            </a:r>
          </a:p>
        </p:txBody>
      </p:sp>
      <p:sp>
        <p:nvSpPr>
          <p:cNvPr id="4" name="Rectangle 3"/>
          <p:cNvSpPr/>
          <p:nvPr/>
        </p:nvSpPr>
        <p:spPr>
          <a:xfrm>
            <a:off x="228600" y="2286000"/>
            <a:ext cx="8686800" cy="3124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smtClean="0">
                <a:solidFill>
                  <a:schemeClr val="tx1"/>
                </a:solidFill>
                <a:latin typeface="Times New Roman" pitchFamily="18" charset="0"/>
                <a:cs typeface="Times New Roman" pitchFamily="18" charset="0"/>
              </a:rPr>
              <a:t>   - Tuy nhiên, tôi với bà, chúng ta đang sống chung trong một ngôi nhà: trái đất. Trái đất đích thực là ngôi nhà của chúng ta. Những đứa con trong nhà phải thương yêu và có bổn phận giúp đỡ lẫn nhau. Tôi không thể rời khỏi Nha Trang này để sống ở nơi nào khác. Chỉ có ở đây, tâm hồn tôi mới được rộng mở, bình yên.</a:t>
            </a:r>
            <a:endParaRPr lang="en-US" sz="2800" b="1">
              <a:solidFill>
                <a:schemeClr val="tx1"/>
              </a:solidFill>
              <a:latin typeface="Times New Roman" pitchFamily="18" charset="0"/>
              <a:cs typeface="Times New Roman" pitchFamily="18" charset="0"/>
            </a:endParaRPr>
          </a:p>
        </p:txBody>
      </p:sp>
      <p:sp>
        <p:nvSpPr>
          <p:cNvPr id="6" name="TextBox 5"/>
          <p:cNvSpPr txBox="1"/>
          <p:nvPr/>
        </p:nvSpPr>
        <p:spPr>
          <a:xfrm>
            <a:off x="0" y="5562600"/>
            <a:ext cx="9144000" cy="954107"/>
          </a:xfrm>
          <a:prstGeom prst="rect">
            <a:avLst/>
          </a:prstGeom>
          <a:noFill/>
        </p:spPr>
        <p:txBody>
          <a:bodyPr wrap="square" rtlCol="0">
            <a:spAutoFit/>
          </a:bodyPr>
          <a:lstStyle/>
          <a:p>
            <a:pPr lvl="0"/>
            <a:r>
              <a:rPr lang="en-US" sz="2800" b="1" smtClean="0">
                <a:latin typeface="Times New Roman" pitchFamily="18" charset="0"/>
                <a:cs typeface="Times New Roman" pitchFamily="18" charset="0"/>
              </a:rPr>
              <a:t>     </a:t>
            </a:r>
            <a:r>
              <a:rPr lang="en-US" sz="2800" b="1" smtClean="0">
                <a:latin typeface="Times New Roman" pitchFamily="18" charset="0"/>
                <a:cs typeface="Times New Roman" pitchFamily="18" charset="0"/>
                <a:sym typeface="Wingdings"/>
              </a:rPr>
              <a:t> </a:t>
            </a:r>
            <a:r>
              <a:rPr lang="en-US" sz="2800" b="1" smtClean="0">
                <a:latin typeface="Times New Roman" pitchFamily="18" charset="0"/>
                <a:cs typeface="Times New Roman" pitchFamily="18" charset="0"/>
              </a:rPr>
              <a:t>Vì sao bác sĩ Y-éc-xanh là người Pháp nhưng lại ở Nha Trang ?</a:t>
            </a:r>
          </a:p>
        </p:txBody>
      </p:sp>
      <p:cxnSp>
        <p:nvCxnSpPr>
          <p:cNvPr id="8" name="Straight Connector 7"/>
          <p:cNvCxnSpPr/>
          <p:nvPr/>
        </p:nvCxnSpPr>
        <p:spPr>
          <a:xfrm>
            <a:off x="4572000" y="2757714"/>
            <a:ext cx="42672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1" name="Straight Connector 10"/>
          <p:cNvCxnSpPr/>
          <p:nvPr/>
        </p:nvCxnSpPr>
        <p:spPr>
          <a:xfrm>
            <a:off x="304800" y="3171372"/>
            <a:ext cx="85344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3" name="Straight Connector 12"/>
          <p:cNvCxnSpPr/>
          <p:nvPr/>
        </p:nvCxnSpPr>
        <p:spPr>
          <a:xfrm>
            <a:off x="381000" y="3595914"/>
            <a:ext cx="84582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Straight Connector 14"/>
          <p:cNvCxnSpPr/>
          <p:nvPr/>
        </p:nvCxnSpPr>
        <p:spPr>
          <a:xfrm>
            <a:off x="381000" y="4020456"/>
            <a:ext cx="7696200" cy="0"/>
          </a:xfrm>
          <a:prstGeom prst="line">
            <a:avLst/>
          </a:prstGeom>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linds(horizontal)">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par>
                                <p:cTn id="28" presetID="3" presetClass="entr" presetSubtype="10"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linds(horizontal)">
                                      <p:cBhvr>
                                        <p:cTn id="30" dur="500"/>
                                        <p:tgtEl>
                                          <p:spTgt spid="11"/>
                                        </p:tgtEl>
                                      </p:cBhvr>
                                    </p:animEffect>
                                  </p:childTnLst>
                                </p:cTn>
                              </p:par>
                              <p:par>
                                <p:cTn id="31" presetID="3" presetClass="entr" presetSubtype="1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linds(horizontal)">
                                      <p:cBhvr>
                                        <p:cTn id="33" dur="500"/>
                                        <p:tgtEl>
                                          <p:spTgt spid="13"/>
                                        </p:tgtEl>
                                      </p:cBhvr>
                                    </p:animEffect>
                                  </p:childTnLst>
                                </p:cTn>
                              </p:par>
                              <p:par>
                                <p:cTn id="34" presetID="3" presetClass="entr" presetSubtype="1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linds(horizontal)">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2431435"/>
          </a:xfrm>
          <a:prstGeom prst="rect">
            <a:avLst/>
          </a:prstGeom>
          <a:noFill/>
        </p:spPr>
        <p:txBody>
          <a:bodyPr wrap="square" rtlCol="0">
            <a:spAutoFit/>
          </a:bodyPr>
          <a:lstStyle/>
          <a:p>
            <a:pPr algn="ct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ctr"/>
            <a:r>
              <a:rPr lang="en-US" sz="3200" b="1" dirty="0" err="1" smtClean="0">
                <a:solidFill>
                  <a:srgbClr val="FF0000"/>
                </a:solidFill>
                <a:latin typeface="Times New Roman" pitchFamily="18" charset="0"/>
                <a:cs typeface="Times New Roman" pitchFamily="18" charset="0"/>
              </a:rPr>
              <a:t>Bác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sĩ</a:t>
            </a:r>
            <a:r>
              <a:rPr lang="en-US" sz="3200" b="1" dirty="0" smtClean="0">
                <a:solidFill>
                  <a:srgbClr val="FF0000"/>
                </a:solidFill>
                <a:latin typeface="Times New Roman" pitchFamily="18" charset="0"/>
                <a:cs typeface="Times New Roman" pitchFamily="18" charset="0"/>
              </a:rPr>
              <a:t> Y-</a:t>
            </a:r>
            <a:r>
              <a:rPr lang="en-US" sz="3200" b="1" dirty="0" err="1" smtClean="0">
                <a:solidFill>
                  <a:srgbClr val="FF0000"/>
                </a:solidFill>
                <a:latin typeface="Times New Roman" pitchFamily="18" charset="0"/>
                <a:cs typeface="Times New Roman" pitchFamily="18" charset="0"/>
              </a:rPr>
              <a:t>éc</a:t>
            </a:r>
            <a:r>
              <a:rPr lang="en-US" sz="3200" b="1"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xanh</a:t>
            </a:r>
            <a:endParaRPr lang="en-US" sz="3200" b="1" dirty="0" smtClean="0">
              <a:solidFill>
                <a:srgbClr val="FF0000"/>
              </a:solidFill>
              <a:latin typeface="Times New Roman" pitchFamily="18" charset="0"/>
              <a:cs typeface="Times New Roman" pitchFamily="18" charset="0"/>
            </a:endParaRPr>
          </a:p>
          <a:p>
            <a:pPr algn="ctr"/>
            <a:endParaRPr lang="en-US" sz="1200" b="1" dirty="0" smtClean="0">
              <a:solidFill>
                <a:srgbClr val="FF0000"/>
              </a:solidFill>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2. </a:t>
            </a:r>
            <a:r>
              <a:rPr lang="en-US" sz="3200" b="1" u="sng" dirty="0" err="1" smtClean="0">
                <a:latin typeface="Times New Roman" pitchFamily="18" charset="0"/>
                <a:cs typeface="Times New Roman" pitchFamily="18" charset="0"/>
              </a:rPr>
              <a:t>Hướng</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dẫn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viết</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endParaRPr lang="en-US" sz="1200" b="1" dirty="0" smtClean="0">
              <a:latin typeface="Times New Roman" pitchFamily="18" charset="0"/>
              <a:cs typeface="Times New Roman" pitchFamily="18" charset="0"/>
            </a:endParaRPr>
          </a:p>
          <a:p>
            <a:endParaRPr lang="en-US" sz="3200" b="1" dirty="0" smtClean="0">
              <a:latin typeface="Times New Roman" pitchFamily="18" charset="0"/>
              <a:cs typeface="Times New Roman" pitchFamily="18" charset="0"/>
            </a:endParaRPr>
          </a:p>
        </p:txBody>
      </p:sp>
      <p:sp>
        <p:nvSpPr>
          <p:cNvPr id="20" name="Rectangle 19"/>
          <p:cNvSpPr/>
          <p:nvPr/>
        </p:nvSpPr>
        <p:spPr>
          <a:xfrm>
            <a:off x="210462" y="2648856"/>
            <a:ext cx="8686800" cy="36576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smtClean="0">
                <a:solidFill>
                  <a:schemeClr val="tx1"/>
                </a:solidFill>
                <a:latin typeface="Times New Roman" pitchFamily="18" charset="0"/>
                <a:cs typeface="Times New Roman" pitchFamily="18" charset="0"/>
              </a:rPr>
              <a:t>   - Tuy nhiên, tôi với bà, chúng ta đang sống chung trong một ngôi nhà: trái đất. Trái đất đích thực là ngôi nhà của chúng ta. Những đứa con trong nhà phải thương yêu và có bổn phận giúp đỡ lẫn nhau. Tôi không thể rời khỏi Nha Trang này để sống ở nơi nào khác. Chỉ có ở đây, tâm hồn tôi mới được rộng mở, bình yên.</a:t>
            </a:r>
            <a:endParaRPr lang="en-US" sz="3200" b="1">
              <a:solidFill>
                <a:schemeClr val="tx1"/>
              </a:solidFill>
              <a:latin typeface="Times New Roman" pitchFamily="18" charset="0"/>
              <a:cs typeface="Times New Roman" pitchFamily="18" charset="0"/>
            </a:endParaRPr>
          </a:p>
        </p:txBody>
      </p:sp>
      <p:cxnSp>
        <p:nvCxnSpPr>
          <p:cNvPr id="9" name="Straight Connector 8"/>
          <p:cNvCxnSpPr/>
          <p:nvPr/>
        </p:nvCxnSpPr>
        <p:spPr>
          <a:xfrm>
            <a:off x="4953000" y="3733800"/>
            <a:ext cx="13716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11" name="Straight Connector 10"/>
          <p:cNvCxnSpPr/>
          <p:nvPr/>
        </p:nvCxnSpPr>
        <p:spPr>
          <a:xfrm>
            <a:off x="6324600" y="4735284"/>
            <a:ext cx="16002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13" name="Straight Connector 12"/>
          <p:cNvCxnSpPr/>
          <p:nvPr/>
        </p:nvCxnSpPr>
        <p:spPr>
          <a:xfrm>
            <a:off x="304800" y="3733800"/>
            <a:ext cx="10668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15" name="Straight Connector 14"/>
          <p:cNvCxnSpPr/>
          <p:nvPr/>
        </p:nvCxnSpPr>
        <p:spPr>
          <a:xfrm>
            <a:off x="8001000" y="3229428"/>
            <a:ext cx="6858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a:off x="881742" y="5177970"/>
            <a:ext cx="16002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5" name="Straight Connector 24"/>
          <p:cNvCxnSpPr/>
          <p:nvPr/>
        </p:nvCxnSpPr>
        <p:spPr>
          <a:xfrm>
            <a:off x="3048000" y="4695372"/>
            <a:ext cx="20574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28" name="Straight Connector 27"/>
          <p:cNvCxnSpPr/>
          <p:nvPr/>
        </p:nvCxnSpPr>
        <p:spPr>
          <a:xfrm>
            <a:off x="6876144" y="5148942"/>
            <a:ext cx="19050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29" name="Straight Connector 28"/>
          <p:cNvCxnSpPr/>
          <p:nvPr/>
        </p:nvCxnSpPr>
        <p:spPr>
          <a:xfrm>
            <a:off x="983340" y="3200400"/>
            <a:ext cx="4572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32" name="Straight Connector 31"/>
          <p:cNvCxnSpPr/>
          <p:nvPr/>
        </p:nvCxnSpPr>
        <p:spPr>
          <a:xfrm>
            <a:off x="6034314" y="4191000"/>
            <a:ext cx="11430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34" name="Straight Connector 33"/>
          <p:cNvCxnSpPr/>
          <p:nvPr/>
        </p:nvCxnSpPr>
        <p:spPr>
          <a:xfrm>
            <a:off x="2772228" y="5152572"/>
            <a:ext cx="4572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35" name="Straight Connector 34"/>
          <p:cNvCxnSpPr/>
          <p:nvPr/>
        </p:nvCxnSpPr>
        <p:spPr>
          <a:xfrm flipV="1">
            <a:off x="5606142" y="5638800"/>
            <a:ext cx="642258" cy="18144"/>
          </a:xfrm>
          <a:prstGeom prst="line">
            <a:avLst/>
          </a:prstGeom>
        </p:spPr>
        <p:style>
          <a:lnRef idx="3">
            <a:schemeClr val="accent2"/>
          </a:lnRef>
          <a:fillRef idx="0">
            <a:schemeClr val="accent2"/>
          </a:fillRef>
          <a:effectRef idx="2">
            <a:schemeClr val="accent2"/>
          </a:effectRef>
          <a:fontRef idx="minor">
            <a:schemeClr val="tx1"/>
          </a:fontRef>
        </p:style>
      </p:cxnSp>
      <p:cxnSp>
        <p:nvCxnSpPr>
          <p:cNvPr id="40" name="Straight Connector 39"/>
          <p:cNvCxnSpPr/>
          <p:nvPr/>
        </p:nvCxnSpPr>
        <p:spPr>
          <a:xfrm>
            <a:off x="6506028" y="3733800"/>
            <a:ext cx="838200" cy="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blinds(horizontal)">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
                                            <p:bg/>
                                          </p:spTgt>
                                        </p:tgtEl>
                                        <p:attrNameLst>
                                          <p:attrName>style.visibility</p:attrName>
                                        </p:attrNameLst>
                                      </p:cBhvr>
                                      <p:to>
                                        <p:strVal val="visible"/>
                                      </p:to>
                                    </p:set>
                                    <p:animEffect transition="in" filter="blinds(horizontal)">
                                      <p:cBhvr>
                                        <p:cTn id="12" dur="500"/>
                                        <p:tgtEl>
                                          <p:spTgt spid="20">
                                            <p:bg/>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Effect transition="in" filter="blinds(horizontal)">
                                      <p:cBhvr>
                                        <p:cTn id="15" dur="500"/>
                                        <p:tgtEl>
                                          <p:spTgt spid="2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diamond(in)">
                                      <p:cBhvr>
                                        <p:cTn id="20" dur="500"/>
                                        <p:tgtEl>
                                          <p:spTgt spid="9"/>
                                        </p:tgtEl>
                                      </p:cBhvr>
                                    </p:animEffect>
                                  </p:childTnLst>
                                </p:cTn>
                              </p:par>
                              <p:par>
                                <p:cTn id="21" presetID="8" presetClass="entr" presetSubtype="16"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diamond(in)">
                                      <p:cBhvr>
                                        <p:cTn id="23" dur="500"/>
                                        <p:tgtEl>
                                          <p:spTgt spid="11"/>
                                        </p:tgtEl>
                                      </p:cBhvr>
                                    </p:animEffect>
                                  </p:childTnLst>
                                </p:cTn>
                              </p:par>
                              <p:par>
                                <p:cTn id="24" presetID="8" presetClass="entr" presetSubtype="16"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diamond(in)">
                                      <p:cBhvr>
                                        <p:cTn id="26" dur="500"/>
                                        <p:tgtEl>
                                          <p:spTgt spid="13"/>
                                        </p:tgtEl>
                                      </p:cBhvr>
                                    </p:animEffect>
                                  </p:childTnLst>
                                </p:cTn>
                              </p:par>
                              <p:par>
                                <p:cTn id="27" presetID="8" presetClass="entr" presetSubtype="16"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diamond(in)">
                                      <p:cBhvr>
                                        <p:cTn id="29" dur="500"/>
                                        <p:tgtEl>
                                          <p:spTgt spid="15"/>
                                        </p:tgtEl>
                                      </p:cBhvr>
                                    </p:animEffect>
                                  </p:childTnLst>
                                </p:cTn>
                              </p:par>
                              <p:par>
                                <p:cTn id="30" presetID="8" presetClass="entr" presetSubtype="16"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diamond(in)">
                                      <p:cBhvr>
                                        <p:cTn id="32" dur="500"/>
                                        <p:tgtEl>
                                          <p:spTgt spid="17"/>
                                        </p:tgtEl>
                                      </p:cBhvr>
                                    </p:animEffect>
                                  </p:childTnLst>
                                </p:cTn>
                              </p:par>
                              <p:par>
                                <p:cTn id="33" presetID="8" presetClass="entr" presetSubtype="16"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diamond(in)">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blinds(horizontal)">
                                      <p:cBhvr>
                                        <p:cTn id="40" dur="500"/>
                                        <p:tgtEl>
                                          <p:spTgt spid="28"/>
                                        </p:tgtEl>
                                      </p:cBhvr>
                                    </p:animEffect>
                                  </p:childTnLst>
                                </p:cTn>
                              </p:par>
                              <p:par>
                                <p:cTn id="41" presetID="3" presetClass="entr" presetSubtype="1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blinds(horizontal)">
                                      <p:cBhvr>
                                        <p:cTn id="43" dur="500"/>
                                        <p:tgtEl>
                                          <p:spTgt spid="29"/>
                                        </p:tgtEl>
                                      </p:cBhvr>
                                    </p:animEffect>
                                  </p:childTnLst>
                                </p:cTn>
                              </p:par>
                              <p:par>
                                <p:cTn id="44" presetID="3" presetClass="entr" presetSubtype="10" fill="hold" nodeType="with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blinds(horizontal)">
                                      <p:cBhvr>
                                        <p:cTn id="46" dur="500"/>
                                        <p:tgtEl>
                                          <p:spTgt spid="32"/>
                                        </p:tgtEl>
                                      </p:cBhvr>
                                    </p:animEffect>
                                  </p:childTnLst>
                                </p:cTn>
                              </p:par>
                              <p:par>
                                <p:cTn id="47" presetID="3" presetClass="entr" presetSubtype="10" fill="hold"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blinds(horizontal)">
                                      <p:cBhvr>
                                        <p:cTn id="49" dur="500"/>
                                        <p:tgtEl>
                                          <p:spTgt spid="34"/>
                                        </p:tgtEl>
                                      </p:cBhvr>
                                    </p:animEffect>
                                  </p:childTnLst>
                                </p:cTn>
                              </p:par>
                              <p:par>
                                <p:cTn id="50" presetID="3" presetClass="entr" presetSubtype="10" fill="hold"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blinds(horizontal)">
                                      <p:cBhvr>
                                        <p:cTn id="52" dur="500"/>
                                        <p:tgtEl>
                                          <p:spTgt spid="35"/>
                                        </p:tgtEl>
                                      </p:cBhvr>
                                    </p:animEffect>
                                  </p:childTnLst>
                                </p:cTn>
                              </p:par>
                              <p:par>
                                <p:cTn id="53" presetID="3" presetClass="entr" presetSubtype="10" fill="hold" nodeType="with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blinds(horizontal)">
                                      <p:cBhvr>
                                        <p:cTn id="5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28600"/>
            <a:ext cx="8763000" cy="5178341"/>
          </a:xfrm>
          <a:prstGeom prst="rect">
            <a:avLst/>
          </a:prstGeom>
          <a:noFill/>
        </p:spPr>
        <p:txBody>
          <a:bodyPr wrap="square" rtlCol="0">
            <a:spAutoFit/>
          </a:bodyPr>
          <a:lstStyle/>
          <a:p>
            <a:pPr algn="ct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ctr"/>
            <a:r>
              <a:rPr lang="en-US" sz="3200" b="1" dirty="0" err="1" smtClean="0">
                <a:solidFill>
                  <a:srgbClr val="FF0000"/>
                </a:solidFill>
                <a:latin typeface="Times New Roman" pitchFamily="18" charset="0"/>
                <a:cs typeface="Times New Roman" pitchFamily="18" charset="0"/>
              </a:rPr>
              <a:t>Bác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sĩ</a:t>
            </a:r>
            <a:r>
              <a:rPr lang="en-US" sz="3200" b="1" dirty="0" smtClean="0">
                <a:solidFill>
                  <a:srgbClr val="FF0000"/>
                </a:solidFill>
                <a:latin typeface="Times New Roman" pitchFamily="18" charset="0"/>
                <a:cs typeface="Times New Roman" pitchFamily="18" charset="0"/>
              </a:rPr>
              <a:t> Y-</a:t>
            </a:r>
            <a:r>
              <a:rPr lang="en-US" sz="3200" b="1" dirty="0" err="1" smtClean="0">
                <a:solidFill>
                  <a:srgbClr val="FF0000"/>
                </a:solidFill>
                <a:latin typeface="Times New Roman" pitchFamily="18" charset="0"/>
                <a:cs typeface="Times New Roman" pitchFamily="18" charset="0"/>
              </a:rPr>
              <a:t>éc</a:t>
            </a:r>
            <a:r>
              <a:rPr lang="en-US" sz="3200" b="1"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xanh</a:t>
            </a:r>
            <a:endParaRPr lang="en-US" sz="3200" b="1" dirty="0" smtClean="0">
              <a:solidFill>
                <a:srgbClr val="FF0000"/>
              </a:solidFill>
              <a:latin typeface="Times New Roman" pitchFamily="18" charset="0"/>
              <a:cs typeface="Times New Roman" pitchFamily="18" charset="0"/>
            </a:endParaRPr>
          </a:p>
          <a:p>
            <a:pPr algn="ctr"/>
            <a:endParaRPr lang="en-US" sz="1050" b="1" dirty="0" smtClean="0">
              <a:solidFill>
                <a:srgbClr val="FF0000"/>
              </a:solidFill>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2. </a:t>
            </a:r>
            <a:r>
              <a:rPr lang="en-US" sz="3200" b="1" u="sng" dirty="0" err="1" smtClean="0">
                <a:latin typeface="Times New Roman" pitchFamily="18" charset="0"/>
                <a:cs typeface="Times New Roman" pitchFamily="18" charset="0"/>
              </a:rPr>
              <a:t>Hướng</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dẫn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viết</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endParaRPr lang="en-US" sz="3200" b="1" dirty="0" smtClean="0">
              <a:latin typeface="Times New Roman" pitchFamily="18" charset="0"/>
              <a:cs typeface="Times New Roman" pitchFamily="18" charset="0"/>
            </a:endParaRPr>
          </a:p>
          <a:p>
            <a:pPr>
              <a:buFontTx/>
              <a:buChar char="-"/>
            </a:pPr>
            <a:r>
              <a:rPr lang="en-US" sz="3200" b="1"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a:t>
            </a:r>
            <a:r>
              <a:rPr lang="en-US" sz="3200" dirty="0" err="1" smtClean="0">
                <a:latin typeface="Times New Roman" pitchFamily="18" charset="0"/>
                <a:cs typeface="Times New Roman" pitchFamily="18" charset="0"/>
              </a:rPr>
              <a:t>ống</a:t>
            </a:r>
            <a:r>
              <a:rPr lang="en-US" sz="3200"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a:t>
            </a:r>
            <a:r>
              <a:rPr lang="en-US" sz="3200" dirty="0" err="1" smtClean="0">
                <a:latin typeface="Times New Roman" pitchFamily="18" charset="0"/>
                <a:cs typeface="Times New Roman" pitchFamily="18" charset="0"/>
              </a:rPr>
              <a:t>ung</a:t>
            </a:r>
            <a:endParaRPr lang="en-US" sz="3200" dirty="0" smtClean="0">
              <a:latin typeface="Times New Roman" pitchFamily="18" charset="0"/>
              <a:cs typeface="Times New Roman" pitchFamily="18" charset="0"/>
            </a:endParaRPr>
          </a:p>
          <a:p>
            <a:pPr>
              <a:buFontTx/>
              <a:buChar char="-"/>
            </a:pPr>
            <a:r>
              <a:rPr lang="en-US" sz="3200" b="1"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a:t>
            </a:r>
            <a:r>
              <a:rPr lang="en-US" sz="3200" dirty="0" err="1" smtClean="0">
                <a:latin typeface="Times New Roman" pitchFamily="18" charset="0"/>
                <a:cs typeface="Times New Roman" pitchFamily="18" charset="0"/>
              </a:rPr>
              <a:t>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đất</a:t>
            </a:r>
            <a:r>
              <a:rPr lang="en-US" sz="3200" dirty="0" smtClean="0">
                <a:latin typeface="Times New Roman" pitchFamily="18" charset="0"/>
                <a:cs typeface="Times New Roman" pitchFamily="18" charset="0"/>
              </a:rPr>
              <a:t> </a:t>
            </a:r>
          </a:p>
          <a:p>
            <a:pPr>
              <a:buFontTx/>
              <a:buChar char="-"/>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a:t>
            </a:r>
            <a:r>
              <a:rPr lang="en-US" sz="3200" b="1" dirty="0" err="1" smtClean="0">
                <a:solidFill>
                  <a:srgbClr val="FF0000"/>
                </a:solidFill>
                <a:latin typeface="Times New Roman" pitchFamily="18" charset="0"/>
                <a:cs typeface="Times New Roman" pitchFamily="18" charset="0"/>
              </a:rPr>
              <a:t>ương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yêu</a:t>
            </a:r>
            <a:endParaRPr lang="en-US" sz="3200" dirty="0" smtClean="0">
              <a:latin typeface="Times New Roman" pitchFamily="18" charset="0"/>
              <a:cs typeface="Times New Roman" pitchFamily="18" charset="0"/>
            </a:endParaRPr>
          </a:p>
          <a:p>
            <a:pPr>
              <a:buFontTx/>
              <a:buChar char="-"/>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a:t>
            </a:r>
            <a:r>
              <a:rPr lang="en-US" sz="3200" b="1" dirty="0" err="1" smtClean="0">
                <a:solidFill>
                  <a:srgbClr val="FF0000"/>
                </a:solidFill>
                <a:latin typeface="Times New Roman" pitchFamily="18" charset="0"/>
                <a:cs typeface="Times New Roman" pitchFamily="18" charset="0"/>
              </a:rPr>
              <a:t>ổn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a:t>
            </a:r>
            <a:r>
              <a:rPr lang="en-US" sz="3200" b="1" dirty="0" err="1" smtClean="0">
                <a:solidFill>
                  <a:srgbClr val="FF0000"/>
                </a:solidFill>
                <a:latin typeface="Times New Roman" pitchFamily="18" charset="0"/>
                <a:cs typeface="Times New Roman" pitchFamily="18" charset="0"/>
              </a:rPr>
              <a:t>ận</a:t>
            </a:r>
            <a:endParaRPr lang="en-US" sz="3200" dirty="0" smtClean="0">
              <a:solidFill>
                <a:srgbClr val="FF0000"/>
              </a:solidFill>
              <a:latin typeface="Times New Roman" pitchFamily="18" charset="0"/>
              <a:cs typeface="Times New Roman" pitchFamily="18" charset="0"/>
            </a:endParaRPr>
          </a:p>
          <a:p>
            <a:pPr>
              <a:buFontTx/>
              <a:buChar char="-"/>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a:t>
            </a:r>
            <a:r>
              <a:rPr lang="en-US" sz="3200" b="1" dirty="0" err="1" smtClean="0">
                <a:solidFill>
                  <a:srgbClr val="FF0000"/>
                </a:solidFill>
                <a:latin typeface="Times New Roman" pitchFamily="18" charset="0"/>
                <a:cs typeface="Times New Roman" pitchFamily="18" charset="0"/>
              </a:rPr>
              <a:t>ẫn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nhau</a:t>
            </a:r>
            <a:endParaRPr lang="en-US" sz="3200" dirty="0" smtClean="0">
              <a:latin typeface="Times New Roman" pitchFamily="18" charset="0"/>
              <a:cs typeface="Times New Roman" pitchFamily="18" charset="0"/>
            </a:endParaRPr>
          </a:p>
          <a:p>
            <a:pPr>
              <a:buFontTx/>
              <a:buChar char="-"/>
            </a:pPr>
            <a:r>
              <a:rPr lang="en-US" sz="3200" b="1"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a:t>
            </a:r>
            <a:r>
              <a:rPr lang="en-US" sz="3200" dirty="0" err="1" smtClean="0">
                <a:latin typeface="Times New Roman" pitchFamily="18" charset="0"/>
                <a:cs typeface="Times New Roman" pitchFamily="18" charset="0"/>
              </a:rPr>
              <a:t>ha</a:t>
            </a:r>
            <a:r>
              <a:rPr lang="en-US" sz="3200"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a:t>
            </a:r>
            <a:r>
              <a:rPr lang="en-US" sz="3200" dirty="0" err="1" smtClean="0">
                <a:latin typeface="Times New Roman" pitchFamily="18" charset="0"/>
                <a:cs typeface="Times New Roman" pitchFamily="18" charset="0"/>
              </a:rPr>
              <a:t>rang</a:t>
            </a:r>
            <a:endParaRPr 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Effect transition="in" filter="blinds(horizontal)">
                                      <p:cBhvr>
                                        <p:cTn id="7" dur="500"/>
                                        <p:tgtEl>
                                          <p:spTgt spid="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blinds(horizontal)">
                                      <p:cBhvr>
                                        <p:cTn id="12" dur="500"/>
                                        <p:tgtEl>
                                          <p:spTgt spid="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Effect transition="in" filter="blinds(horizontal)">
                                      <p:cBhvr>
                                        <p:cTn id="17" dur="500"/>
                                        <p:tgtEl>
                                          <p:spTgt spid="5">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animEffect transition="in" filter="blinds(horizontal)">
                                      <p:cBhvr>
                                        <p:cTn id="22" dur="500"/>
                                        <p:tgtEl>
                                          <p:spTgt spid="5">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animEffect transition="in" filter="blinds(horizontal)">
                                      <p:cBhvr>
                                        <p:cTn id="27" dur="500"/>
                                        <p:tgtEl>
                                          <p:spTgt spid="5">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10" end="10"/>
                                            </p:txEl>
                                          </p:spTgt>
                                        </p:tgtEl>
                                        <p:attrNameLst>
                                          <p:attrName>style.visibility</p:attrName>
                                        </p:attrNameLst>
                                      </p:cBhvr>
                                      <p:to>
                                        <p:strVal val="visible"/>
                                      </p:to>
                                    </p:set>
                                    <p:animEffect transition="in" filter="blinds(horizontal)">
                                      <p:cBhvr>
                                        <p:cTn id="3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5670783"/>
          </a:xfrm>
          <a:prstGeom prst="rect">
            <a:avLst/>
          </a:prstGeom>
          <a:noFill/>
        </p:spPr>
        <p:txBody>
          <a:bodyPr wrap="square" rtlCol="0">
            <a:spAutoFit/>
          </a:bodyPr>
          <a:lstStyle/>
          <a:p>
            <a:pPr algn="ct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ctr"/>
            <a:r>
              <a:rPr lang="en-US" sz="3200" b="1" dirty="0" err="1" smtClean="0">
                <a:solidFill>
                  <a:srgbClr val="FF0000"/>
                </a:solidFill>
                <a:latin typeface="Times New Roman" pitchFamily="18" charset="0"/>
                <a:cs typeface="Times New Roman" pitchFamily="18" charset="0"/>
              </a:rPr>
              <a:t>Bác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sĩ</a:t>
            </a:r>
            <a:r>
              <a:rPr lang="en-US" sz="3200" b="1" dirty="0" smtClean="0">
                <a:solidFill>
                  <a:srgbClr val="FF0000"/>
                </a:solidFill>
                <a:latin typeface="Times New Roman" pitchFamily="18" charset="0"/>
                <a:cs typeface="Times New Roman" pitchFamily="18" charset="0"/>
              </a:rPr>
              <a:t> Y-</a:t>
            </a:r>
            <a:r>
              <a:rPr lang="en-US" sz="3200" b="1" dirty="0" err="1" smtClean="0">
                <a:solidFill>
                  <a:srgbClr val="FF0000"/>
                </a:solidFill>
                <a:latin typeface="Times New Roman" pitchFamily="18" charset="0"/>
                <a:cs typeface="Times New Roman" pitchFamily="18" charset="0"/>
              </a:rPr>
              <a:t>éc</a:t>
            </a:r>
            <a:r>
              <a:rPr lang="en-US" sz="3200" b="1"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xanh</a:t>
            </a:r>
            <a:endParaRPr lang="en-US" sz="3200" b="1" dirty="0" smtClean="0">
              <a:solidFill>
                <a:srgbClr val="FF0000"/>
              </a:solidFill>
              <a:latin typeface="Times New Roman" pitchFamily="18" charset="0"/>
              <a:cs typeface="Times New Roman" pitchFamily="18" charset="0"/>
            </a:endParaRPr>
          </a:p>
          <a:p>
            <a:pPr algn="just"/>
            <a:endParaRPr lang="en-US" sz="1050" b="1" dirty="0" smtClean="0">
              <a:solidFill>
                <a:srgbClr val="FF0000"/>
              </a:solidFill>
              <a:latin typeface="Times New Roman" pitchFamily="18" charset="0"/>
              <a:cs typeface="Times New Roman" pitchFamily="18" charset="0"/>
            </a:endParaRPr>
          </a:p>
          <a:p>
            <a:pPr algn="just"/>
            <a:r>
              <a:rPr lang="en-US" sz="3200" b="1" u="sng" dirty="0" smtClean="0">
                <a:latin typeface="Times New Roman" pitchFamily="18" charset="0"/>
                <a:cs typeface="Times New Roman" pitchFamily="18" charset="0"/>
              </a:rPr>
              <a:t>2. </a:t>
            </a:r>
            <a:r>
              <a:rPr lang="en-US" sz="3200" b="1" u="sng" dirty="0" err="1" smtClean="0">
                <a:latin typeface="Times New Roman" pitchFamily="18" charset="0"/>
                <a:cs typeface="Times New Roman" pitchFamily="18" charset="0"/>
              </a:rPr>
              <a:t>Hướng</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dẫn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viết</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just"/>
            <a:endParaRPr lang="en-US" sz="3200" b="1" dirty="0" smtClean="0">
              <a:latin typeface="Times New Roman" pitchFamily="18" charset="0"/>
              <a:cs typeface="Times New Roman" pitchFamily="18" charset="0"/>
            </a:endParaRPr>
          </a:p>
          <a:p>
            <a:pPr algn="just"/>
            <a:r>
              <a:rPr lang="en-US" sz="3200" b="1" dirty="0" smtClean="0">
                <a:latin typeface="Times New Roman" pitchFamily="18" charset="0"/>
                <a:cs typeface="Times New Roman" pitchFamily="18" charset="0"/>
              </a:rPr>
              <a:t>  - </a:t>
            </a:r>
            <a:r>
              <a:rPr lang="en-US" sz="3200" b="1" dirty="0" err="1" smtClean="0">
                <a:solidFill>
                  <a:srgbClr val="FF0000"/>
                </a:solidFill>
                <a:latin typeface="Times New Roman" pitchFamily="18" charset="0"/>
                <a:cs typeface="Times New Roman" pitchFamily="18" charset="0"/>
              </a:rPr>
              <a:t>T</a:t>
            </a:r>
            <a:r>
              <a:rPr lang="en-US" sz="3200" b="1" dirty="0" err="1" smtClean="0">
                <a:latin typeface="Times New Roman" pitchFamily="18" charset="0"/>
                <a:cs typeface="Times New Roman" pitchFamily="18" charset="0"/>
              </a:rPr>
              <a:t>uy</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nhiên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tôi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với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chúng</a:t>
            </a:r>
            <a:r>
              <a:rPr lang="en-US" sz="3200" b="1" dirty="0" smtClean="0">
                <a:latin typeface="Times New Roman" pitchFamily="18" charset="0"/>
                <a:cs typeface="Times New Roman" pitchFamily="18" charset="0"/>
              </a:rPr>
              <a:t> ta </a:t>
            </a:r>
            <a:r>
              <a:rPr lang="en-US" sz="3200" b="1" dirty="0" err="1" smtClean="0">
                <a:latin typeface="Times New Roman" pitchFamily="18" charset="0"/>
                <a:cs typeface="Times New Roman" pitchFamily="18" charset="0"/>
              </a:rPr>
              <a:t>đang</a:t>
            </a:r>
            <a:r>
              <a:rPr lang="en-US" sz="3200" b="1"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sống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chung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trong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một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ngôi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nhà</a:t>
            </a:r>
            <a:r>
              <a:rPr lang="en-US" sz="3200" b="1"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trái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đất</a:t>
            </a:r>
            <a:r>
              <a:rPr lang="en-US" sz="3200" b="1"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a:t>
            </a:r>
            <a:r>
              <a:rPr lang="en-US" sz="3200" b="1" dirty="0" err="1" smtClean="0">
                <a:latin typeface="Times New Roman" pitchFamily="18" charset="0"/>
                <a:cs typeface="Times New Roman" pitchFamily="18" charset="0"/>
              </a:rPr>
              <a:t>rái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đất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đích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thực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ngôi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nhà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của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chúng</a:t>
            </a:r>
            <a:r>
              <a:rPr lang="en-US" sz="3200" b="1" dirty="0" smtClean="0">
                <a:latin typeface="Times New Roman" pitchFamily="18" charset="0"/>
                <a:cs typeface="Times New Roman" pitchFamily="18" charset="0"/>
              </a:rPr>
              <a:t> ta. </a:t>
            </a:r>
            <a:r>
              <a:rPr lang="en-US" sz="3200" b="1" dirty="0" err="1" smtClean="0">
                <a:solidFill>
                  <a:srgbClr val="FF0000"/>
                </a:solidFill>
                <a:latin typeface="Times New Roman" pitchFamily="18" charset="0"/>
                <a:cs typeface="Times New Roman" pitchFamily="18" charset="0"/>
              </a:rPr>
              <a:t>N</a:t>
            </a:r>
            <a:r>
              <a:rPr lang="en-US" sz="3200" b="1" dirty="0" err="1" smtClean="0">
                <a:latin typeface="Times New Roman" pitchFamily="18" charset="0"/>
                <a:cs typeface="Times New Roman" pitchFamily="18" charset="0"/>
              </a:rPr>
              <a:t>hững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đứa</a:t>
            </a:r>
            <a:r>
              <a:rPr lang="en-US" sz="3200" b="1" dirty="0" smtClean="0">
                <a:latin typeface="Times New Roman" pitchFamily="18" charset="0"/>
                <a:cs typeface="Times New Roman" pitchFamily="18" charset="0"/>
              </a:rPr>
              <a:t> con </a:t>
            </a:r>
            <a:r>
              <a:rPr lang="en-US" sz="3200" b="1" dirty="0" err="1" smtClean="0">
                <a:latin typeface="Times New Roman" pitchFamily="18" charset="0"/>
                <a:cs typeface="Times New Roman" pitchFamily="18" charset="0"/>
              </a:rPr>
              <a:t>trong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nhà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phải</a:t>
            </a:r>
            <a:r>
              <a:rPr lang="en-US" sz="3200" b="1"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thương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yêu</a:t>
            </a:r>
            <a:r>
              <a:rPr lang="en-US" sz="3200" b="1" dirty="0" smtClean="0">
                <a:solidFill>
                  <a:srgbClr val="FF0000"/>
                </a:solidFill>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bổn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phận</a:t>
            </a:r>
            <a:r>
              <a:rPr lang="en-US" sz="3200" b="1" dirty="0" smtClean="0">
                <a:solidFill>
                  <a:srgbClr val="FF0000"/>
                </a:solidFill>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giúp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đỡ</a:t>
            </a:r>
            <a:r>
              <a:rPr lang="en-US" sz="3200" b="1"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lẫn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nhau</a:t>
            </a:r>
            <a:r>
              <a:rPr lang="en-US" sz="3200" b="1"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a:t>
            </a:r>
            <a:r>
              <a:rPr lang="en-US" sz="3200" b="1" dirty="0" err="1" smtClean="0">
                <a:latin typeface="Times New Roman" pitchFamily="18" charset="0"/>
                <a:cs typeface="Times New Roman" pitchFamily="18" charset="0"/>
              </a:rPr>
              <a:t>ôi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không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thể</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rời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khỏi</a:t>
            </a:r>
            <a:r>
              <a:rPr lang="en-US" sz="3200" b="1"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a:t>
            </a:r>
            <a:r>
              <a:rPr lang="en-US" sz="3200" b="1" dirty="0" err="1" smtClean="0">
                <a:latin typeface="Times New Roman" pitchFamily="18" charset="0"/>
                <a:cs typeface="Times New Roman" pitchFamily="18" charset="0"/>
              </a:rPr>
              <a:t>ha</a:t>
            </a:r>
            <a:r>
              <a:rPr lang="en-US" sz="3200" b="1"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a:t>
            </a:r>
            <a:r>
              <a:rPr lang="en-US" sz="3200" b="1" dirty="0" err="1" smtClean="0">
                <a:latin typeface="Times New Roman" pitchFamily="18" charset="0"/>
                <a:cs typeface="Times New Roman" pitchFamily="18" charset="0"/>
              </a:rPr>
              <a:t>rang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này</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để</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sống</a:t>
            </a:r>
            <a:r>
              <a:rPr lang="en-US" sz="3200" b="1" dirty="0" smtClean="0">
                <a:latin typeface="Times New Roman" pitchFamily="18" charset="0"/>
                <a:cs typeface="Times New Roman" pitchFamily="18" charset="0"/>
              </a:rPr>
              <a:t> ở </a:t>
            </a:r>
            <a:r>
              <a:rPr lang="en-US" sz="3200" b="1" dirty="0" err="1" smtClean="0">
                <a:latin typeface="Times New Roman" pitchFamily="18" charset="0"/>
                <a:cs typeface="Times New Roman" pitchFamily="18" charset="0"/>
              </a:rPr>
              <a:t>nơi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nào</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khác</a:t>
            </a:r>
            <a:r>
              <a:rPr lang="en-US" sz="3200" b="1"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a:t>
            </a:r>
            <a:r>
              <a:rPr lang="en-US" sz="3200" b="1" dirty="0" err="1" smtClean="0">
                <a:latin typeface="Times New Roman" pitchFamily="18" charset="0"/>
                <a:cs typeface="Times New Roman" pitchFamily="18" charset="0"/>
              </a:rPr>
              <a:t>hỉ</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ở </a:t>
            </a:r>
            <a:r>
              <a:rPr lang="en-US" sz="3200" b="1" dirty="0" err="1" smtClean="0">
                <a:latin typeface="Times New Roman" pitchFamily="18" charset="0"/>
                <a:cs typeface="Times New Roman" pitchFamily="18" charset="0"/>
              </a:rPr>
              <a:t>đây</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tâm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hồn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tôi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mới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được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rộng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mở</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bình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yên</a:t>
            </a:r>
            <a:r>
              <a:rPr lang="en-US" sz="3200" b="1"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2223686"/>
          </a:xfrm>
          <a:prstGeom prst="rect">
            <a:avLst/>
          </a:prstGeom>
          <a:noFill/>
        </p:spPr>
        <p:txBody>
          <a:bodyPr wrap="square" rtlCol="0">
            <a:spAutoFit/>
          </a:bodyPr>
          <a:lstStyle/>
          <a:p>
            <a:pPr algn="ct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ctr"/>
            <a:r>
              <a:rPr lang="en-US" sz="3200" b="1" dirty="0" err="1" smtClean="0">
                <a:solidFill>
                  <a:srgbClr val="FF0000"/>
                </a:solidFill>
                <a:latin typeface="Times New Roman" pitchFamily="18" charset="0"/>
                <a:cs typeface="Times New Roman" pitchFamily="18" charset="0"/>
              </a:rPr>
              <a:t>Bác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sĩ</a:t>
            </a:r>
            <a:r>
              <a:rPr lang="en-US" sz="3200" b="1" dirty="0" smtClean="0">
                <a:solidFill>
                  <a:srgbClr val="FF0000"/>
                </a:solidFill>
                <a:latin typeface="Times New Roman" pitchFamily="18" charset="0"/>
                <a:cs typeface="Times New Roman" pitchFamily="18" charset="0"/>
              </a:rPr>
              <a:t> Y-</a:t>
            </a:r>
            <a:r>
              <a:rPr lang="en-US" sz="3200" b="1" dirty="0" err="1" smtClean="0">
                <a:solidFill>
                  <a:srgbClr val="FF0000"/>
                </a:solidFill>
                <a:latin typeface="Times New Roman" pitchFamily="18" charset="0"/>
                <a:cs typeface="Times New Roman" pitchFamily="18" charset="0"/>
              </a:rPr>
              <a:t>éc</a:t>
            </a:r>
            <a:r>
              <a:rPr lang="en-US" sz="3200" b="1"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xanh</a:t>
            </a:r>
            <a:endParaRPr lang="en-US" sz="3200" b="1" dirty="0" smtClean="0">
              <a:solidFill>
                <a:srgbClr val="FF0000"/>
              </a:solidFill>
              <a:latin typeface="Times New Roman" pitchFamily="18" charset="0"/>
              <a:cs typeface="Times New Roman" pitchFamily="18" charset="0"/>
            </a:endParaRPr>
          </a:p>
          <a:p>
            <a:pPr algn="ctr"/>
            <a:endParaRPr lang="en-US" sz="1050" b="1" dirty="0" smtClean="0">
              <a:solidFill>
                <a:srgbClr val="FF0000"/>
              </a:solidFill>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2. </a:t>
            </a:r>
            <a:r>
              <a:rPr lang="en-US" sz="3200" b="1" u="sng" dirty="0" err="1" smtClean="0">
                <a:latin typeface="Times New Roman" pitchFamily="18" charset="0"/>
                <a:cs typeface="Times New Roman" pitchFamily="18" charset="0"/>
              </a:rPr>
              <a:t>Hướng</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dẫn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viết</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ctr"/>
            <a:endParaRPr lang="en-US" sz="3200" b="1" dirty="0" smtClean="0">
              <a:latin typeface="Times New Roman" pitchFamily="18" charset="0"/>
              <a:cs typeface="Times New Roman" pitchFamily="18" charset="0"/>
            </a:endParaRPr>
          </a:p>
        </p:txBody>
      </p:sp>
      <p:sp>
        <p:nvSpPr>
          <p:cNvPr id="4" name="Rectangle 3"/>
          <p:cNvSpPr/>
          <p:nvPr/>
        </p:nvSpPr>
        <p:spPr>
          <a:xfrm>
            <a:off x="838200" y="3429000"/>
            <a:ext cx="7614007" cy="1569660"/>
          </a:xfrm>
          <a:prstGeom prst="rect">
            <a:avLst/>
          </a:prstGeom>
          <a:noFill/>
        </p:spPr>
        <p:txBody>
          <a:bodyPr wrap="none" lIns="91440" tIns="45720" rIns="91440" bIns="45720">
            <a:spAutoFit/>
          </a:bodyPr>
          <a:lstStyle/>
          <a:p>
            <a:pPr algn="ctr"/>
            <a:r>
              <a:rPr lang="en-US" sz="9600" b="1" cap="all" spc="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Viết chính tả</a:t>
            </a:r>
            <a:endParaRPr lang="en-US" sz="96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gtEl>
                                        <p:attrNameLst>
                                          <p:attrName>ppt_x</p:attrName>
                                          <p:attrName>ppt_y</p:attrName>
                                        </p:attrNameLst>
                                      </p:cBhvr>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2223686"/>
          </a:xfrm>
          <a:prstGeom prst="rect">
            <a:avLst/>
          </a:prstGeom>
          <a:noFill/>
        </p:spPr>
        <p:txBody>
          <a:bodyPr wrap="square" rtlCol="0">
            <a:spAutoFit/>
          </a:bodyPr>
          <a:lstStyle/>
          <a:p>
            <a:pPr algn="ctr"/>
            <a:endParaRPr lang="en-US" sz="3200" b="1" dirty="0">
              <a:latin typeface="Times New Roman" pitchFamily="18" charset="0"/>
              <a:cs typeface="Times New Roman" pitchFamily="18" charset="0"/>
            </a:endParaRPr>
          </a:p>
          <a:p>
            <a:pPr algn="ct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a:p>
            <a:pPr algn="ctr"/>
            <a:r>
              <a:rPr lang="en-US" sz="3200" b="1" dirty="0" err="1" smtClean="0">
                <a:solidFill>
                  <a:srgbClr val="FF0000"/>
                </a:solidFill>
                <a:latin typeface="Times New Roman" pitchFamily="18" charset="0"/>
                <a:cs typeface="Times New Roman" pitchFamily="18" charset="0"/>
              </a:rPr>
              <a:t>Bác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sĩ</a:t>
            </a:r>
            <a:r>
              <a:rPr lang="en-US" sz="3200" b="1" dirty="0" smtClean="0">
                <a:solidFill>
                  <a:srgbClr val="FF0000"/>
                </a:solidFill>
                <a:latin typeface="Times New Roman" pitchFamily="18" charset="0"/>
                <a:cs typeface="Times New Roman" pitchFamily="18" charset="0"/>
              </a:rPr>
              <a:t> Y-</a:t>
            </a:r>
            <a:r>
              <a:rPr lang="en-US" sz="3200" b="1" dirty="0" err="1" smtClean="0">
                <a:solidFill>
                  <a:srgbClr val="FF0000"/>
                </a:solidFill>
                <a:latin typeface="Times New Roman" pitchFamily="18" charset="0"/>
                <a:cs typeface="Times New Roman" pitchFamily="18" charset="0"/>
              </a:rPr>
              <a:t>éc</a:t>
            </a:r>
            <a:r>
              <a:rPr lang="en-US" sz="3200" b="1"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xanh</a:t>
            </a:r>
            <a:endParaRPr lang="en-US" sz="3200" b="1" dirty="0" smtClean="0">
              <a:solidFill>
                <a:srgbClr val="FF0000"/>
              </a:solidFill>
              <a:latin typeface="Times New Roman" pitchFamily="18" charset="0"/>
              <a:cs typeface="Times New Roman" pitchFamily="18" charset="0"/>
            </a:endParaRPr>
          </a:p>
          <a:p>
            <a:pPr algn="ctr"/>
            <a:endParaRPr lang="en-US" sz="1050" b="1" dirty="0" smtClean="0">
              <a:solidFill>
                <a:srgbClr val="FF0000"/>
              </a:solidFill>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2. </a:t>
            </a:r>
            <a:r>
              <a:rPr lang="en-US" sz="3200" b="1" u="sng" dirty="0" err="1" smtClean="0">
                <a:latin typeface="Times New Roman" pitchFamily="18" charset="0"/>
                <a:cs typeface="Times New Roman" pitchFamily="18" charset="0"/>
              </a:rPr>
              <a:t>Hướng</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dẫn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viết</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chính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tả</a:t>
            </a:r>
            <a:r>
              <a:rPr lang="en-US" sz="3200" b="1" dirty="0" smtClean="0">
                <a:latin typeface="Times New Roman" pitchFamily="18" charset="0"/>
                <a:cs typeface="Times New Roman" pitchFamily="18" charset="0"/>
              </a:rPr>
              <a:t>:</a:t>
            </a:r>
          </a:p>
        </p:txBody>
      </p:sp>
      <p:sp>
        <p:nvSpPr>
          <p:cNvPr id="4" name="Rectangle 3"/>
          <p:cNvSpPr/>
          <p:nvPr/>
        </p:nvSpPr>
        <p:spPr>
          <a:xfrm>
            <a:off x="228600" y="2743200"/>
            <a:ext cx="8686800" cy="36576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smtClean="0">
                <a:solidFill>
                  <a:schemeClr val="tx1"/>
                </a:solidFill>
                <a:latin typeface="Times New Roman" pitchFamily="18" charset="0"/>
                <a:cs typeface="Times New Roman" pitchFamily="18" charset="0"/>
              </a:rPr>
              <a:t>   - Tuy nhiên, tôi với bà, chúng ta đang sống chung trong một ngôi nhà: trái đất. Trái đất đích thực là ngôi nhà của chúng ta. Những đứa con trong nhà phải thương yêu và có bổn phận giúp đỡ lẫn nhau. Tôi không thể rời khỏi Nha Trang này để sống ở nơi nào khác. Chỉ có ở đây, tâm hồn tôi mới được rộng mở, bình yên.</a:t>
            </a:r>
            <a:endParaRPr lang="en-US" sz="3200" b="1">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POWER POINT ẢNH NỀN\19fe7bf737319774d8cd6584d0d24796_38455454.background3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52400" y="228600"/>
            <a:ext cx="8763000" cy="5955476"/>
          </a:xfrm>
          <a:prstGeom prst="rect">
            <a:avLst/>
          </a:prstGeom>
          <a:noFill/>
        </p:spPr>
        <p:txBody>
          <a:bodyPr wrap="square" rtlCol="0">
            <a:spAutoFit/>
          </a:bodyPr>
          <a:lstStyle/>
          <a:p>
            <a:pPr algn="ctr"/>
            <a:r>
              <a:rPr lang="en-US" sz="2800" b="1" u="sng" dirty="0" err="1" smtClean="0">
                <a:latin typeface="Times New Roman" pitchFamily="18" charset="0"/>
                <a:cs typeface="Times New Roman" pitchFamily="18" charset="0"/>
              </a:rPr>
              <a:t>Chính</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tả</a:t>
            </a:r>
            <a:r>
              <a:rPr lang="en-US" sz="2800" b="1" dirty="0" smtClean="0">
                <a:latin typeface="Times New Roman" pitchFamily="18" charset="0"/>
                <a:cs typeface="Times New Roman" pitchFamily="18" charset="0"/>
              </a:rPr>
              <a:t>:</a:t>
            </a:r>
          </a:p>
          <a:p>
            <a:pPr algn="ctr"/>
            <a:r>
              <a:rPr lang="en-US" sz="2800" b="1" dirty="0" err="1" smtClean="0">
                <a:solidFill>
                  <a:srgbClr val="FF0000"/>
                </a:solidFill>
                <a:latin typeface="Times New Roman" pitchFamily="18" charset="0"/>
                <a:cs typeface="Times New Roman" pitchFamily="18" charset="0"/>
              </a:rPr>
              <a:t>Bác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sĩ</a:t>
            </a:r>
            <a:r>
              <a:rPr lang="en-US" sz="2800" b="1" dirty="0" smtClean="0">
                <a:solidFill>
                  <a:srgbClr val="FF0000"/>
                </a:solidFill>
                <a:latin typeface="Times New Roman" pitchFamily="18" charset="0"/>
                <a:cs typeface="Times New Roman" pitchFamily="18" charset="0"/>
              </a:rPr>
              <a:t> Y-</a:t>
            </a:r>
            <a:r>
              <a:rPr lang="en-US" sz="2800" b="1" dirty="0" err="1" smtClean="0">
                <a:solidFill>
                  <a:srgbClr val="FF0000"/>
                </a:solidFill>
                <a:latin typeface="Times New Roman" pitchFamily="18" charset="0"/>
                <a:cs typeface="Times New Roman" pitchFamily="18" charset="0"/>
              </a:rPr>
              <a:t>éc</a:t>
            </a:r>
            <a:r>
              <a:rPr lang="en-US" sz="2800" b="1" dirty="0" smtClean="0">
                <a:solidFill>
                  <a:srgbClr val="FF0000"/>
                </a:solidFill>
                <a:latin typeface="Times New Roman" pitchFamily="18" charset="0"/>
                <a:cs typeface="Times New Roman" pitchFamily="18" charset="0"/>
              </a:rPr>
              <a:t>-</a:t>
            </a:r>
            <a:r>
              <a:rPr lang="en-US" sz="2800" b="1" dirty="0" err="1" smtClean="0">
                <a:solidFill>
                  <a:srgbClr val="FF0000"/>
                </a:solidFill>
                <a:latin typeface="Times New Roman" pitchFamily="18" charset="0"/>
                <a:cs typeface="Times New Roman" pitchFamily="18" charset="0"/>
              </a:rPr>
              <a:t>xanh</a:t>
            </a:r>
            <a:endParaRPr lang="en-US" sz="2800" b="1" dirty="0" smtClean="0">
              <a:solidFill>
                <a:srgbClr val="FF0000"/>
              </a:solidFill>
              <a:latin typeface="Times New Roman" pitchFamily="18" charset="0"/>
              <a:cs typeface="Times New Roman" pitchFamily="18" charset="0"/>
            </a:endParaRPr>
          </a:p>
          <a:p>
            <a:pPr algn="ctr"/>
            <a:endParaRPr lang="en-US" sz="1050" b="1" dirty="0" smtClean="0">
              <a:solidFill>
                <a:srgbClr val="FF0000"/>
              </a:solidFill>
              <a:latin typeface="Times New Roman" pitchFamily="18" charset="0"/>
              <a:cs typeface="Times New Roman" pitchFamily="18" charset="0"/>
            </a:endParaRPr>
          </a:p>
          <a:p>
            <a:r>
              <a:rPr lang="en-US" sz="2800" b="1" u="sng" dirty="0" smtClean="0">
                <a:latin typeface="Times New Roman" pitchFamily="18" charset="0"/>
                <a:cs typeface="Times New Roman" pitchFamily="18" charset="0"/>
              </a:rPr>
              <a:t>3. </a:t>
            </a:r>
            <a:r>
              <a:rPr lang="en-US" sz="2800" b="1" u="sng" dirty="0" err="1" smtClean="0">
                <a:latin typeface="Times New Roman" pitchFamily="18" charset="0"/>
                <a:cs typeface="Times New Roman" pitchFamily="18" charset="0"/>
              </a:rPr>
              <a:t>Hướng</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dẫn</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làm</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bài</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tập</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chính</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tả</a:t>
            </a:r>
            <a:r>
              <a:rPr lang="en-US" sz="2800" b="1" u="sng" dirty="0" smtClean="0">
                <a:latin typeface="Times New Roman" pitchFamily="18" charset="0"/>
                <a:cs typeface="Times New Roman" pitchFamily="18" charset="0"/>
              </a:rPr>
              <a:t>:</a:t>
            </a:r>
          </a:p>
          <a:p>
            <a:r>
              <a:rPr lang="en-US" sz="2800" b="1" u="sng" dirty="0" err="1" smtClean="0">
                <a:latin typeface="Times New Roman" pitchFamily="18" charset="0"/>
                <a:cs typeface="Times New Roman" pitchFamily="18" charset="0"/>
              </a:rPr>
              <a:t>Bài</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tập</a:t>
            </a:r>
            <a:r>
              <a:rPr lang="en-US" sz="2800" b="1" u="sng" dirty="0" smtClean="0">
                <a:latin typeface="Times New Roman" pitchFamily="18" charset="0"/>
                <a:cs typeface="Times New Roman" pitchFamily="18" charset="0"/>
              </a:rPr>
              <a:t> 2</a:t>
            </a:r>
            <a:r>
              <a:rPr lang="en-US" sz="2800" b="1" dirty="0" smtClean="0">
                <a:latin typeface="Times New Roman" pitchFamily="18" charset="0"/>
                <a:cs typeface="Times New Roman" pitchFamily="18" charset="0"/>
              </a:rPr>
              <a:t>:</a:t>
            </a:r>
          </a:p>
          <a:p>
            <a:pPr indent="465138">
              <a:buAutoNum type="alphaLcParenR" startAt="2"/>
            </a:pPr>
            <a:r>
              <a:rPr lang="en-US" sz="2800" b="1" dirty="0" err="1" smtClean="0">
                <a:latin typeface="Times New Roman" pitchFamily="18" charset="0"/>
                <a:cs typeface="Times New Roman" pitchFamily="18" charset="0"/>
              </a:rPr>
              <a:t>Đặt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trên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những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chữ</a:t>
            </a:r>
            <a:r>
              <a:rPr lang="en-US" sz="2800" b="1" dirty="0" smtClean="0">
                <a:latin typeface="Times New Roman" pitchFamily="18" charset="0"/>
                <a:cs typeface="Times New Roman" pitchFamily="18" charset="0"/>
              </a:rPr>
              <a:t> in </a:t>
            </a:r>
            <a:r>
              <a:rPr lang="en-US" sz="2800" b="1" dirty="0" err="1" smtClean="0">
                <a:latin typeface="Times New Roman" pitchFamily="18" charset="0"/>
                <a:cs typeface="Times New Roman" pitchFamily="18" charset="0"/>
              </a:rPr>
              <a:t>đậm</a:t>
            </a:r>
            <a:r>
              <a:rPr lang="en-US" sz="2800" b="1" dirty="0" smtClean="0">
                <a:latin typeface="Times New Roman" pitchFamily="18" charset="0"/>
                <a:cs typeface="Times New Roman" pitchFamily="18" charset="0"/>
              </a:rPr>
              <a:t> </a:t>
            </a:r>
            <a:r>
              <a:rPr lang="en-US" sz="2800" b="1" i="1" u="sng" dirty="0" err="1" smtClean="0">
                <a:solidFill>
                  <a:srgbClr val="FF0000"/>
                </a:solidFill>
                <a:latin typeface="Times New Roman" pitchFamily="18" charset="0"/>
                <a:cs typeface="Times New Roman" pitchFamily="18" charset="0"/>
              </a:rPr>
              <a:t>dấu</a:t>
            </a:r>
            <a:r>
              <a:rPr lang="en-US" sz="2800" b="1" i="1" u="sng" dirty="0" smtClean="0">
                <a:solidFill>
                  <a:srgbClr val="FF0000"/>
                </a:solidFill>
                <a:latin typeface="Times New Roman" pitchFamily="18" charset="0"/>
                <a:cs typeface="Times New Roman" pitchFamily="18" charset="0"/>
              </a:rPr>
              <a:t> </a:t>
            </a:r>
            <a:r>
              <a:rPr lang="en-US" sz="2800" b="1" i="1" u="sng" dirty="0" err="1" smtClean="0">
                <a:solidFill>
                  <a:srgbClr val="FF0000"/>
                </a:solidFill>
                <a:latin typeface="Times New Roman" pitchFamily="18" charset="0"/>
                <a:cs typeface="Times New Roman" pitchFamily="18" charset="0"/>
              </a:rPr>
              <a:t>hỏi</a:t>
            </a:r>
            <a:r>
              <a:rPr lang="en-US" sz="2800" b="1" dirty="0" smtClean="0">
                <a:latin typeface="Times New Roman" pitchFamily="18" charset="0"/>
                <a:cs typeface="Times New Roman" pitchFamily="18" charset="0"/>
              </a:rPr>
              <a:t> hay </a:t>
            </a:r>
            <a:r>
              <a:rPr lang="en-US" sz="2800" b="1" i="1" u="sng" dirty="0" err="1" smtClean="0">
                <a:solidFill>
                  <a:srgbClr val="FF0000"/>
                </a:solidFill>
                <a:latin typeface="Times New Roman" pitchFamily="18" charset="0"/>
                <a:cs typeface="Times New Roman" pitchFamily="18" charset="0"/>
              </a:rPr>
              <a:t>dấu</a:t>
            </a:r>
            <a:r>
              <a:rPr lang="en-US" sz="2800" b="1" i="1" u="sng" dirty="0" smtClean="0">
                <a:solidFill>
                  <a:srgbClr val="FF0000"/>
                </a:solidFill>
                <a:latin typeface="Times New Roman" pitchFamily="18" charset="0"/>
                <a:cs typeface="Times New Roman" pitchFamily="18" charset="0"/>
              </a:rPr>
              <a:t> </a:t>
            </a:r>
            <a:r>
              <a:rPr lang="en-US" sz="2800" b="1" i="1" u="sng" dirty="0" err="1" smtClean="0">
                <a:solidFill>
                  <a:srgbClr val="FF0000"/>
                </a:solidFill>
                <a:latin typeface="Times New Roman" pitchFamily="18" charset="0"/>
                <a:cs typeface="Times New Roman" pitchFamily="18" charset="0"/>
              </a:rPr>
              <a:t>ngã</a:t>
            </a:r>
            <a:r>
              <a:rPr lang="en-US" sz="2800" b="1" dirty="0" smtClean="0">
                <a:latin typeface="Times New Roman" pitchFamily="18" charset="0"/>
                <a:cs typeface="Times New Roman" pitchFamily="18" charset="0"/>
              </a:rPr>
              <a:t> ? </a:t>
            </a:r>
            <a:r>
              <a:rPr lang="en-US" sz="2800" b="1" dirty="0" err="1" smtClean="0">
                <a:latin typeface="Times New Roman" pitchFamily="18" charset="0"/>
                <a:cs typeface="Times New Roman" pitchFamily="18" charset="0"/>
              </a:rPr>
              <a:t>Giải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đố</a:t>
            </a:r>
            <a:r>
              <a:rPr lang="en-US" sz="2800" b="1" dirty="0" smtClean="0">
                <a:latin typeface="Times New Roman" pitchFamily="18" charset="0"/>
                <a:cs typeface="Times New Roman" pitchFamily="18" charset="0"/>
              </a:rPr>
              <a:t>.</a:t>
            </a:r>
          </a:p>
          <a:p>
            <a:pPr indent="465138" algn="ctr"/>
            <a:r>
              <a:rPr lang="en-US" sz="3200" dirty="0" err="1" smtClean="0">
                <a:latin typeface="Times New Roman" pitchFamily="18" charset="0"/>
                <a:cs typeface="Times New Roman" pitchFamily="18" charset="0"/>
              </a:rPr>
              <a:t>Giọt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gì</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từ</a:t>
            </a:r>
            <a:r>
              <a:rPr lang="en-US" sz="3200"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từ</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sông</a:t>
            </a:r>
            <a:endParaRPr lang="en-US" sz="3200" dirty="0" smtClean="0">
              <a:latin typeface="Times New Roman" pitchFamily="18" charset="0"/>
              <a:cs typeface="Times New Roman" pitchFamily="18" charset="0"/>
            </a:endParaRPr>
          </a:p>
          <a:p>
            <a:pPr indent="465138" algn="ctr"/>
            <a:r>
              <a:rPr lang="en-US" sz="3200" dirty="0" smtClean="0">
                <a:latin typeface="Times New Roman" pitchFamily="18" charset="0"/>
                <a:cs typeface="Times New Roman" pitchFamily="18" charset="0"/>
              </a:rPr>
              <a:t>Bay </a:t>
            </a:r>
            <a:r>
              <a:rPr lang="en-US" sz="3200" dirty="0" err="1" smtClean="0">
                <a:latin typeface="Times New Roman" pitchFamily="18" charset="0"/>
                <a:cs typeface="Times New Roman" pitchFamily="18" charset="0"/>
              </a:rPr>
              <a:t>lên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lơ</a:t>
            </a:r>
            <a:r>
              <a:rPr lang="en-US" sz="3200"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lưng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mênh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lưng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trời</a:t>
            </a:r>
            <a:endParaRPr lang="en-US" sz="3200" dirty="0" smtClean="0">
              <a:latin typeface="Times New Roman" pitchFamily="18" charset="0"/>
              <a:cs typeface="Times New Roman" pitchFamily="18" charset="0"/>
            </a:endParaRPr>
          </a:p>
          <a:p>
            <a:pPr indent="465138" algn="ctr"/>
            <a:r>
              <a:rPr lang="en-US" sz="3200" b="1" dirty="0" err="1" smtClean="0">
                <a:latin typeface="Times New Roman" pitchFamily="18" charset="0"/>
                <a:cs typeface="Times New Roman" pitchFamily="18" charset="0"/>
              </a:rPr>
              <a:t>Coi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thơ</a:t>
            </a:r>
            <a:r>
              <a:rPr lang="en-US" sz="3200"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thân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rong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chơi</a:t>
            </a:r>
            <a:endParaRPr lang="en-US" sz="3200" dirty="0" smtClean="0">
              <a:latin typeface="Times New Roman" pitchFamily="18" charset="0"/>
              <a:cs typeface="Times New Roman" pitchFamily="18" charset="0"/>
            </a:endParaRPr>
          </a:p>
          <a:p>
            <a:pPr indent="465138" algn="ctr"/>
            <a:r>
              <a:rPr lang="en-US" sz="3200" dirty="0" err="1" smtClean="0">
                <a:latin typeface="Times New Roman" pitchFamily="18" charset="0"/>
                <a:cs typeface="Times New Roman" pitchFamily="18" charset="0"/>
              </a:rPr>
              <a:t>Gặp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miền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giá</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rét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xuống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trần</a:t>
            </a:r>
            <a:r>
              <a:rPr lang="en-US" sz="3200" dirty="0" smtClean="0">
                <a:latin typeface="Times New Roman" pitchFamily="18" charset="0"/>
                <a:cs typeface="Times New Roman" pitchFamily="18" charset="0"/>
              </a:rPr>
              <a:t>                </a:t>
            </a:r>
          </a:p>
          <a:p>
            <a:pPr indent="465138" algn="ctr"/>
            <a:endParaRPr lang="en-US" sz="1050" dirty="0" smtClean="0">
              <a:latin typeface="Times New Roman" pitchFamily="18" charset="0"/>
              <a:cs typeface="Times New Roman" pitchFamily="18" charset="0"/>
            </a:endParaRPr>
          </a:p>
          <a:p>
            <a:pPr indent="465138" algn="ct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gì</a:t>
            </a:r>
            <a:r>
              <a:rPr lang="en-US" sz="3200" dirty="0" smtClean="0">
                <a:latin typeface="Times New Roman" pitchFamily="18" charset="0"/>
                <a:cs typeface="Times New Roman" pitchFamily="18" charset="0"/>
              </a:rPr>
              <a:t> ?)</a:t>
            </a:r>
          </a:p>
          <a:p>
            <a:pPr indent="465138" algn="ct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Trần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Nguyễn</a:t>
            </a:r>
            <a:endParaRPr 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blinds(horizontal)">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blinds(horizontal)">
                                      <p:cBhvr>
                                        <p:cTn id="12" dur="500"/>
                                        <p:tgtEl>
                                          <p:spTgt spid="5">
                                            <p:txEl>
                                              <p:pRg st="4" end="4"/>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Effect transition="in" filter="blinds(horizontal)">
                                      <p:cBhvr>
                                        <p:cTn id="15" dur="500"/>
                                        <p:tgtEl>
                                          <p:spTgt spid="5">
                                            <p:txEl>
                                              <p:pRg st="5" end="5"/>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
                                            <p:txEl>
                                              <p:pRg st="6" end="6"/>
                                            </p:txEl>
                                          </p:spTgt>
                                        </p:tgtEl>
                                        <p:attrNameLst>
                                          <p:attrName>style.visibility</p:attrName>
                                        </p:attrNameLst>
                                      </p:cBhvr>
                                      <p:to>
                                        <p:strVal val="visible"/>
                                      </p:to>
                                    </p:set>
                                    <p:animEffect transition="in" filter="blinds(horizontal)">
                                      <p:cBhvr>
                                        <p:cTn id="18" dur="500"/>
                                        <p:tgtEl>
                                          <p:spTgt spid="5">
                                            <p:txEl>
                                              <p:pRg st="6" end="6"/>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animEffect transition="in" filter="blinds(horizontal)">
                                      <p:cBhvr>
                                        <p:cTn id="21" dur="500"/>
                                        <p:tgtEl>
                                          <p:spTgt spid="5">
                                            <p:txEl>
                                              <p:pRg st="7" end="7"/>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5">
                                            <p:txEl>
                                              <p:pRg st="8" end="8"/>
                                            </p:txEl>
                                          </p:spTgt>
                                        </p:tgtEl>
                                        <p:attrNameLst>
                                          <p:attrName>style.visibility</p:attrName>
                                        </p:attrNameLst>
                                      </p:cBhvr>
                                      <p:to>
                                        <p:strVal val="visible"/>
                                      </p:to>
                                    </p:set>
                                    <p:animEffect transition="in" filter="blinds(horizontal)">
                                      <p:cBhvr>
                                        <p:cTn id="24" dur="500"/>
                                        <p:tgtEl>
                                          <p:spTgt spid="5">
                                            <p:txEl>
                                              <p:pRg st="8" end="8"/>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animEffect transition="in" filter="blinds(horizontal)">
                                      <p:cBhvr>
                                        <p:cTn id="27" dur="500"/>
                                        <p:tgtEl>
                                          <p:spTgt spid="5">
                                            <p:txEl>
                                              <p:pRg st="9" end="9"/>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5">
                                            <p:txEl>
                                              <p:pRg st="11" end="11"/>
                                            </p:txEl>
                                          </p:spTgt>
                                        </p:tgtEl>
                                        <p:attrNameLst>
                                          <p:attrName>style.visibility</p:attrName>
                                        </p:attrNameLst>
                                      </p:cBhvr>
                                      <p:to>
                                        <p:strVal val="visible"/>
                                      </p:to>
                                    </p:set>
                                    <p:animEffect transition="in" filter="blinds(horizontal)">
                                      <p:cBhvr>
                                        <p:cTn id="30" dur="500"/>
                                        <p:tgtEl>
                                          <p:spTgt spid="5">
                                            <p:txEl>
                                              <p:pRg st="11" end="11"/>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5">
                                            <p:txEl>
                                              <p:pRg st="12" end="12"/>
                                            </p:txEl>
                                          </p:spTgt>
                                        </p:tgtEl>
                                        <p:attrNameLst>
                                          <p:attrName>style.visibility</p:attrName>
                                        </p:attrNameLst>
                                      </p:cBhvr>
                                      <p:to>
                                        <p:strVal val="visible"/>
                                      </p:to>
                                    </p:set>
                                    <p:animEffect transition="in" filter="blinds(horizontal)">
                                      <p:cBhvr>
                                        <p:cTn id="33"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VIOLETID" val="11268487"/>
  <p:tag name="VIOLETTITLE" val="Tuần 31. Nghe-viết: Bác sĩ Y-éc-xanh"/>
  <p:tag name="VIOLETLESSON" val="58"/>
  <p:tag name="VIOLETCATID" val="8048908"/>
  <p:tag name="VIOLETSUBJECT" val="Chính tả 3"/>
  <p:tag name="VIOLETAUTHORID" val="8227195"/>
  <p:tag name="VIOLETAUTHORNAME" val="Phan Thị Nhật Duy"/>
  <p:tag name="VIOLETAUTHORAVATAR" val="no_avatar.jpg"/>
  <p:tag name="VIOLETAUTHORADDRESS" val="CĐSP Nha Trang - Khánh Hòa"/>
  <p:tag name="VIOLETDATE" val="2015-03-28 09:14:28"/>
  <p:tag name="VIOLETHIT" val="544"/>
  <p:tag name="VIOLETLIKE"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815</Words>
  <Application>Microsoft Office PowerPoint</Application>
  <PresentationFormat>On-screen Show (4:3)</PresentationFormat>
  <Paragraphs>123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3w</dc:creator>
  <cp:lastModifiedBy>Microsoft</cp:lastModifiedBy>
  <cp:revision>28</cp:revision>
  <dcterms:created xsi:type="dcterms:W3CDTF">2014-04-19T05:34:07Z</dcterms:created>
  <dcterms:modified xsi:type="dcterms:W3CDTF">2018-01-24T03:59:34Z</dcterms:modified>
</cp:coreProperties>
</file>