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8" r:id="rId2"/>
    <p:sldId id="280" r:id="rId3"/>
    <p:sldId id="281" r:id="rId4"/>
    <p:sldId id="262" r:id="rId5"/>
    <p:sldId id="286" r:id="rId6"/>
    <p:sldId id="287" r:id="rId7"/>
    <p:sldId id="283" r:id="rId8"/>
    <p:sldId id="284" r:id="rId9"/>
    <p:sldId id="288" r:id="rId10"/>
    <p:sldId id="289" r:id="rId11"/>
    <p:sldId id="290" r:id="rId12"/>
    <p:sldId id="291" r:id="rId13"/>
    <p:sldId id="274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00"/>
    <a:srgbClr val="CC0099"/>
    <a:srgbClr val="000066"/>
    <a:srgbClr val="FF0066"/>
    <a:srgbClr val="83FD8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vi-VN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altLang="vi-VN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vi-VN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66B3AA44-9C25-4CA9-8FB1-3CB8CC98251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0784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676400"/>
            <a:ext cx="777240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vi-VN" noProof="0" smtClean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vi-VN" noProof="0" smtClean="0"/>
              <a:t>Click to edit Master subtitle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D37098-D819-4D51-A0D0-0FD1F7D0CCA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F8F0F-0993-4291-8ED9-DF034ADBEF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402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5D693-DA44-4C02-BEC2-5B20169BBB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301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497888" cy="585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F3C6D9-5ECD-4254-8DFC-25289CB22D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460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96058-9900-4FC0-B608-0FAC47D6DE7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599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18E72-CDDD-4478-9366-BDAC29ED80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540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B7472-C20D-4DD7-9E4F-F63033A2D3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567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9DDAE-66F9-4990-9976-A9A1FDFFAA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795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B892-D4C5-4C60-B48B-43A863154E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054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F2B8A-7C13-4498-9A00-1C88F0571ED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017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9B28A-18E2-445D-990F-F2C5AA4671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530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FB000-D361-4D1B-8B13-66AFE9AA03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729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3FD8F"/>
            </a:gs>
            <a:gs pos="50000">
              <a:srgbClr val="FFFFFF"/>
            </a:gs>
            <a:gs pos="100000">
              <a:srgbClr val="83FD8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 i="0" u="none"/>
            </a:lvl1pPr>
          </a:lstStyle>
          <a:p>
            <a:endParaRPr lang="en-US" altLang="vi-VN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vi-VN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84E0715-715F-4882-82DA-49ACE2E4D0AF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295400" y="-152400"/>
            <a:ext cx="7543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chemeClr val="tx2"/>
                </a:solidFill>
                <a:latin typeface=".VnAristote" pitchFamily="34" charset="0"/>
              </a:defRPr>
            </a:lvl1pPr>
            <a:lvl2pPr>
              <a:lnSpc>
                <a:spcPct val="80000"/>
              </a:lnSpc>
              <a:defRPr sz="3600">
                <a:solidFill>
                  <a:schemeClr val="tx2"/>
                </a:solidFill>
                <a:latin typeface=".VnAristote" pitchFamily="34" charset="0"/>
              </a:defRPr>
            </a:lvl2pPr>
            <a:lvl3pPr>
              <a:lnSpc>
                <a:spcPct val="80000"/>
              </a:lnSpc>
              <a:defRPr sz="3600">
                <a:solidFill>
                  <a:schemeClr val="tx2"/>
                </a:solidFill>
                <a:latin typeface=".VnAristote" pitchFamily="34" charset="0"/>
              </a:defRPr>
            </a:lvl3pPr>
            <a:lvl4pPr>
              <a:lnSpc>
                <a:spcPct val="80000"/>
              </a:lnSpc>
              <a:defRPr sz="3600">
                <a:solidFill>
                  <a:schemeClr val="tx2"/>
                </a:solidFill>
                <a:latin typeface=".VnAristote" pitchFamily="34" charset="0"/>
              </a:defRPr>
            </a:lvl4pPr>
            <a:lvl5pPr>
              <a:lnSpc>
                <a:spcPct val="80000"/>
              </a:lnSpc>
              <a:defRPr sz="3600">
                <a:solidFill>
                  <a:schemeClr val="tx2"/>
                </a:solidFill>
                <a:latin typeface=".VnAristote" pitchFamily="34" charset="0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Aristote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Aristote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Aristote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altLang="vi-VN"/>
              <a:t>TØnh (thµnh phè) n¬i b¹n ®ang sèng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.VnAristot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ongso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b="1" dirty="0" err="1" smtClean="0">
                <a:solidFill>
                  <a:schemeClr val="hlink"/>
                </a:solidFill>
                <a:latin typeface=".VnTime" pitchFamily="34" charset="0"/>
              </a:rPr>
              <a:t>Tù</a:t>
            </a:r>
            <a:r>
              <a:rPr lang="en-US" altLang="vi-VN" sz="2400" b="1" dirty="0" smtClean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nhiªn</a:t>
            </a:r>
            <a:r>
              <a:rPr lang="en-US" altLang="vi-VN" sz="2400" b="1" dirty="0">
                <a:solidFill>
                  <a:schemeClr val="hlink"/>
                </a:solidFill>
                <a:latin typeface=".VnTime" pitchFamily="34" charset="0"/>
              </a:rPr>
              <a:t> vµ x·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héi</a:t>
            </a:r>
            <a:endParaRPr lang="en-US" altLang="vi-VN" sz="2400" b="1" dirty="0">
              <a:solidFill>
                <a:schemeClr val="hlink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DSC014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352800" y="3962400"/>
            <a:ext cx="2286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61" name="Picture 73" descr="DSC014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96200" cy="52244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62" name="Text Box 74"/>
          <p:cNvSpPr txBox="1">
            <a:spLocks noChangeArrowheads="1"/>
          </p:cNvSpPr>
          <p:nvPr/>
        </p:nvSpPr>
        <p:spPr bwMode="auto">
          <a:xfrm>
            <a:off x="2362200" y="2528888"/>
            <a:ext cx="3962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DSC014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800" cy="533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429000" y="2514600"/>
            <a:ext cx="1828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440c61224d11af691dce4342e38a134-5996690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6248400"/>
            <a:ext cx="9144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vi-VN" sz="4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65" name="Picture 5" descr="FI9B5F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04800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0" y="2178050"/>
            <a:ext cx="914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.VnTimeH" pitchFamily="34" charset="0"/>
              </a:rPr>
              <a:t>TiÕt häc ®Õn ®©y lµ kÕt thóc</a:t>
            </a: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H" pitchFamily="34" charset="0"/>
              </a:rPr>
              <a:t>Xin ch©n thµnh c¶m ¬n vµ chóc c¸c thÇy c« gi¸o cïng toµn thÓ c¸c em häc sinh m¹nh khoÎ, h¹nh phóc vµ thµnh ®¹t.</a:t>
            </a:r>
            <a:endParaRPr lang="en-US" altLang="vi-VN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0967" name="Picture 7" descr="FI9B5F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52400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B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838200" y="0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b="1" dirty="0" err="1" smtClean="0">
                <a:solidFill>
                  <a:schemeClr val="hlink"/>
                </a:solidFill>
                <a:latin typeface=".VnTime" pitchFamily="34" charset="0"/>
              </a:rPr>
              <a:t>Tù</a:t>
            </a:r>
            <a:r>
              <a:rPr lang="en-US" altLang="vi-VN" sz="2400" b="1" dirty="0" smtClean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nhiªn</a:t>
            </a:r>
            <a:r>
              <a:rPr lang="en-US" altLang="vi-VN" sz="2400" b="1" dirty="0">
                <a:solidFill>
                  <a:schemeClr val="hlink"/>
                </a:solidFill>
                <a:latin typeface=".VnTime" pitchFamily="34" charset="0"/>
              </a:rPr>
              <a:t> vµ x·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héi</a:t>
            </a:r>
            <a:endParaRPr lang="en-US" altLang="vi-VN" sz="2400" b="1" dirty="0">
              <a:solidFill>
                <a:schemeClr val="hlink"/>
              </a:solidFill>
              <a:latin typeface=".VnTime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000" b="1" dirty="0" err="1">
                <a:solidFill>
                  <a:schemeClr val="hlink"/>
                </a:solidFill>
                <a:latin typeface=".VnTimeH" pitchFamily="34" charset="0"/>
              </a:rPr>
              <a:t>Uû</a:t>
            </a:r>
            <a:r>
              <a:rPr lang="en-US" altLang="vi-VN" sz="2000" b="1" dirty="0">
                <a:solidFill>
                  <a:schemeClr val="hlink"/>
                </a:solidFill>
                <a:latin typeface=".VnTimeH" pitchFamily="34" charset="0"/>
              </a:rPr>
              <a:t> ban </a:t>
            </a:r>
            <a:r>
              <a:rPr lang="en-US" altLang="vi-VN" sz="2000" b="1" dirty="0" err="1">
                <a:solidFill>
                  <a:schemeClr val="hlink"/>
                </a:solidFill>
                <a:latin typeface=".VnTimeH" pitchFamily="34" charset="0"/>
              </a:rPr>
              <a:t>nh©n</a:t>
            </a:r>
            <a:r>
              <a:rPr lang="en-US" altLang="vi-VN" sz="20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2000" b="1" dirty="0" err="1">
                <a:solidFill>
                  <a:schemeClr val="hlink"/>
                </a:solidFill>
                <a:latin typeface=".VnTimeH" pitchFamily="34" charset="0"/>
              </a:rPr>
              <a:t>d©n</a:t>
            </a:r>
            <a:r>
              <a:rPr lang="en-US" altLang="vi-VN" sz="20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HÀ NỘI</a:t>
            </a:r>
            <a:endParaRPr lang="en-US" altLang="vi-VN" sz="2000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pic>
        <p:nvPicPr>
          <p:cNvPr id="49159" name="Picture 7" descr="C:\Users\MyPC\Desktop\Hanoi_City_Hall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38100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b="1" dirty="0" err="1" smtClean="0">
                <a:solidFill>
                  <a:schemeClr val="hlink"/>
                </a:solidFill>
                <a:latin typeface=".VnTime" pitchFamily="34" charset="0"/>
              </a:rPr>
              <a:t>Tù</a:t>
            </a:r>
            <a:r>
              <a:rPr lang="en-US" altLang="vi-VN" sz="2400" b="1" dirty="0" smtClean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nhiªn</a:t>
            </a:r>
            <a:r>
              <a:rPr lang="en-US" altLang="vi-VN" sz="2400" b="1" dirty="0">
                <a:solidFill>
                  <a:schemeClr val="hlink"/>
                </a:solidFill>
                <a:latin typeface=".VnTime" pitchFamily="34" charset="0"/>
              </a:rPr>
              <a:t> vµ x·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héi</a:t>
            </a:r>
            <a:endParaRPr lang="en-US" altLang="vi-VN" sz="2400" b="1" dirty="0">
              <a:solidFill>
                <a:schemeClr val="hlink"/>
              </a:solidFill>
              <a:latin typeface=".VnTime" pitchFamily="34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5835650"/>
            <a:ext cx="464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Së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gi¸o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dôc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vµ ®µo t¹o                               </a:t>
            </a:r>
            <a:r>
              <a:rPr lang="en-US" altLang="vi-VN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  <a:endParaRPr lang="en-US" altLang="vi-VN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324600" y="1752600"/>
            <a:ext cx="1143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4572000" y="5835650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Tr­êng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cao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®¼ng </a:t>
            </a:r>
            <a:r>
              <a:rPr lang="vi-VN" altLang="vi-VN" b="1" dirty="0" smtClean="0">
                <a:solidFill>
                  <a:schemeClr val="hlink"/>
                </a:solidFill>
                <a:latin typeface=".VnTimeH" pitchFamily="34" charset="0"/>
              </a:rPr>
              <a:t>S</a:t>
            </a:r>
            <a:r>
              <a:rPr lang="vi-VN" altLang="vi-VN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 PHẠM HÀ NỘI</a:t>
            </a:r>
            <a:endParaRPr lang="en-US" altLang="vi-VN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80620"/>
            <a:ext cx="4419600" cy="433438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80620"/>
            <a:ext cx="4495800" cy="4029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33400" y="3092450"/>
            <a:ext cx="3429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CÔNG THƯƠNG TP  HÀ NỘI</a:t>
            </a:r>
            <a:endParaRPr lang="en-US" altLang="vi-V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638800" y="6445250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>
                <a:solidFill>
                  <a:schemeClr val="hlink"/>
                </a:solidFill>
                <a:latin typeface=".VnTimeH" pitchFamily="34" charset="0"/>
              </a:rPr>
              <a:t>HiÖu s¸ch nh©n d©n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410200" y="3078163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Toµ ¸n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nh©n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d©n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tØnh</a:t>
            </a:r>
            <a:endParaRPr lang="en-US" altLang="vi-VN" sz="1600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838200" y="6445250"/>
            <a:ext cx="304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B­u ®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iÖn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tØnh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altLang="vi-V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479925" y="838200"/>
            <a:ext cx="184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" y="76200"/>
            <a:ext cx="4225925" cy="3007302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2172"/>
            <a:ext cx="4472565" cy="29337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431004"/>
            <a:ext cx="4152900" cy="2893596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14714"/>
            <a:ext cx="3879850" cy="303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  <p:bldP spid="15380" grpId="0"/>
      <p:bldP spid="15381" grpId="0"/>
      <p:bldP spid="153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81" name="Text Box 61"/>
          <p:cNvSpPr txBox="1">
            <a:spLocks noChangeArrowheads="1"/>
          </p:cNvSpPr>
          <p:nvPr/>
        </p:nvSpPr>
        <p:spPr bwMode="auto">
          <a:xfrm>
            <a:off x="685800" y="6110288"/>
            <a:ext cx="38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56382" name="Text Box 62"/>
          <p:cNvSpPr txBox="1">
            <a:spLocks noChangeArrowheads="1"/>
          </p:cNvSpPr>
          <p:nvPr/>
        </p:nvSpPr>
        <p:spPr bwMode="auto">
          <a:xfrm>
            <a:off x="838200" y="3048000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 TƯỞNG NIỆM</a:t>
            </a:r>
            <a:endParaRPr lang="en-US" altLang="vi-V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83" name="Text Box 63"/>
          <p:cNvSpPr txBox="1">
            <a:spLocks noChangeArrowheads="1"/>
          </p:cNvSpPr>
          <p:nvPr/>
        </p:nvSpPr>
        <p:spPr bwMode="auto">
          <a:xfrm>
            <a:off x="5181600" y="6477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§µ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i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truyÒn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 smtClean="0">
                <a:solidFill>
                  <a:schemeClr val="hlink"/>
                </a:solidFill>
                <a:latin typeface=".VnTimeH" pitchFamily="34" charset="0"/>
              </a:rPr>
              <a:t>h×NH</a:t>
            </a:r>
            <a:r>
              <a:rPr lang="en-US" altLang="vi-VN" sz="1600" b="1" dirty="0" smtClean="0">
                <a:solidFill>
                  <a:schemeClr val="hlink"/>
                </a:solidFill>
                <a:latin typeface=".VnTimeH" pitchFamily="34" charset="0"/>
              </a:rPr>
              <a:t> VIỆT NAM</a:t>
            </a:r>
            <a:endParaRPr lang="en-US" altLang="vi-VN" sz="1600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sp>
        <p:nvSpPr>
          <p:cNvPr id="56384" name="Text Box 64"/>
          <p:cNvSpPr txBox="1">
            <a:spLocks noChangeArrowheads="1"/>
          </p:cNvSpPr>
          <p:nvPr/>
        </p:nvSpPr>
        <p:spPr bwMode="auto">
          <a:xfrm>
            <a:off x="381000" y="6477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R¹p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chiÕu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phim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 smtClean="0">
                <a:solidFill>
                  <a:schemeClr val="hlink"/>
                </a:solidFill>
                <a:latin typeface=".VnTimeH" pitchFamily="34" charset="0"/>
              </a:rPr>
              <a:t>qu</a:t>
            </a:r>
            <a:r>
              <a:rPr lang="en-US" altLang="vi-V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altLang="vi-V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</a:t>
            </a:r>
            <a:endParaRPr lang="en-US" altLang="vi-VN" sz="1600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sp>
        <p:nvSpPr>
          <p:cNvPr id="56385" name="Text Box 65"/>
          <p:cNvSpPr txBox="1">
            <a:spLocks noChangeArrowheads="1"/>
          </p:cNvSpPr>
          <p:nvPr/>
        </p:nvSpPr>
        <p:spPr bwMode="auto">
          <a:xfrm>
            <a:off x="5257800" y="3048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B¶o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tµng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CHÍ MINH</a:t>
            </a:r>
            <a:endParaRPr lang="en-US" altLang="vi-VN" sz="1600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sp>
        <p:nvSpPr>
          <p:cNvPr id="56386" name="Text Box 66"/>
          <p:cNvSpPr txBox="1">
            <a:spLocks noChangeArrowheads="1"/>
          </p:cNvSpPr>
          <p:nvPr/>
        </p:nvSpPr>
        <p:spPr bwMode="auto">
          <a:xfrm>
            <a:off x="6019800" y="304800"/>
            <a:ext cx="1905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56390" name="Text Box 70"/>
          <p:cNvSpPr txBox="1">
            <a:spLocks noChangeArrowheads="1"/>
          </p:cNvSpPr>
          <p:nvPr/>
        </p:nvSpPr>
        <p:spPr bwMode="auto">
          <a:xfrm>
            <a:off x="4518025" y="914400"/>
            <a:ext cx="184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9" y="103908"/>
            <a:ext cx="4414116" cy="2715491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75" y="0"/>
            <a:ext cx="3879273" cy="2819399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1" y="3400352"/>
            <a:ext cx="3429000" cy="3023755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3010331"/>
            <a:ext cx="4013200" cy="343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82" grpId="0"/>
      <p:bldP spid="56383" grpId="0"/>
      <p:bldP spid="56384" grpId="0"/>
      <p:bldP spid="563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DSC013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038"/>
            <a:ext cx="4419600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762000" y="30480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000" b="1">
                <a:solidFill>
                  <a:schemeClr val="hlink"/>
                </a:solidFill>
                <a:latin typeface=".VnTimeH" pitchFamily="34" charset="0"/>
              </a:rPr>
              <a:t>BÖnh viÖn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638800" y="64912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Chî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XUÂN</a:t>
            </a:r>
            <a:endParaRPr lang="en-US" altLang="vi-VN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715000" y="29860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>
                <a:solidFill>
                  <a:schemeClr val="hlink"/>
                </a:solidFill>
                <a:latin typeface=".VnTimeH" pitchFamily="34" charset="0"/>
              </a:rPr>
              <a:t>C«ng viªn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57200" y="64770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CAO SU SAO VÀNG</a:t>
            </a:r>
            <a:endParaRPr lang="en-US" altLang="vi-VN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518025" y="838200"/>
            <a:ext cx="184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0"/>
            <a:ext cx="3681413" cy="302772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41" y="3505200"/>
            <a:ext cx="4055918" cy="29718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3433114"/>
            <a:ext cx="3602181" cy="305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  <p:bldP spid="57353" grpId="0"/>
      <p:bldP spid="57354" grpId="0"/>
      <p:bldP spid="573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Group 2"/>
          <p:cNvGraphicFramePr>
            <a:graphicFrameLocks noGrp="1"/>
          </p:cNvGraphicFramePr>
          <p:nvPr>
            <p:ph sz="half" idx="1"/>
          </p:nvPr>
        </p:nvGraphicFramePr>
        <p:xfrm>
          <a:off x="76200" y="2286000"/>
          <a:ext cx="3429000" cy="4114802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1) Trụ sở UBND </a:t>
                      </a: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tØnh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2) Bệnh viện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3) Bưu điện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4) Công viên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5) Trường học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6) Đài phát thanh truyền hình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7) Viện bảo tàng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8) </a:t>
                      </a:r>
                      <a:r>
                        <a:rPr kumimoji="0" lang="en-US" altLang="vi-V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Nhµ m¸y,</a:t>
                      </a: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xí nghiệp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9) Trụ sở công an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10) Chợ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304800" y="11430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000" b="1">
                <a:solidFill>
                  <a:srgbClr val="0000CC"/>
                </a:solidFill>
              </a:rPr>
              <a:t>PHIẾU HỌC TẬP</a:t>
            </a:r>
          </a:p>
          <a:p>
            <a:r>
              <a:rPr lang="en-US" altLang="vi-VN" sz="2000" b="1"/>
              <a:t>Em hãy ghép tên cơ quan - công sở với chức năng nhiệm vụ tương ứng:</a:t>
            </a:r>
          </a:p>
        </p:txBody>
      </p:sp>
      <p:graphicFrame>
        <p:nvGraphicFramePr>
          <p:cNvPr id="53275" name="Group 27"/>
          <p:cNvGraphicFramePr>
            <a:graphicFrameLocks noGrp="1"/>
          </p:cNvGraphicFramePr>
          <p:nvPr>
            <p:ph sz="half" idx="2"/>
          </p:nvPr>
        </p:nvGraphicFramePr>
        <p:xfrm>
          <a:off x="4262438" y="2305050"/>
          <a:ext cx="4805362" cy="4095754"/>
        </p:xfrm>
        <a:graphic>
          <a:graphicData uri="http://schemas.openxmlformats.org/drawingml/2006/table">
            <a:tbl>
              <a:tblPr/>
              <a:tblGrid>
                <a:gridCol w="4805362"/>
              </a:tblGrid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Truyền phát thông tin rộng rãi đến nhân dân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Nơi vui chơi giải trí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Trưng bày, cất giữ tư liệu lịch sử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Trao đổi thông tin liên lạc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Sản xuất các sản phẩm phục vụ con người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Nơi học tập của học sinh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Khám chữa bệnh cho nhân dân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Đảm bảo, duy trì trật tự, an ninh 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Điều khiển hoạt động của một tỉnh, thành phố 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Trao đổi mua bán hàng hóa</a:t>
                      </a:r>
                      <a:endParaRPr kumimoji="0" lang="en-US" alt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Group 2"/>
          <p:cNvGraphicFramePr>
            <a:graphicFrameLocks noGrp="1"/>
          </p:cNvGraphicFramePr>
          <p:nvPr>
            <p:ph/>
          </p:nvPr>
        </p:nvGraphicFramePr>
        <p:xfrm>
          <a:off x="381000" y="2336800"/>
          <a:ext cx="3276600" cy="4246566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1) Trụ sở UBND </a:t>
                      </a: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tØnh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2) Bệnh viện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3) Bưu điện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4) Công viên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5) Trường học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6) Đài phát thanh truyền hình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7) Viện bảo tàng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8) </a:t>
                      </a:r>
                      <a:r>
                        <a:rPr kumimoji="0" lang="en-US" altLang="vi-V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Nhµ m¸y, xÝ nghiÖp</a:t>
                      </a:r>
                      <a:endParaRPr kumimoji="0" lang="en-US" alt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9) Trụ sở công an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10) Chợ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298" name="Group 26"/>
          <p:cNvGraphicFramePr>
            <a:graphicFrameLocks noGrp="1"/>
          </p:cNvGraphicFramePr>
          <p:nvPr/>
        </p:nvGraphicFramePr>
        <p:xfrm>
          <a:off x="3886200" y="2336800"/>
          <a:ext cx="5181600" cy="4267204"/>
        </p:xfrm>
        <a:graphic>
          <a:graphicData uri="http://schemas.openxmlformats.org/drawingml/2006/table">
            <a:tbl>
              <a:tblPr/>
              <a:tblGrid>
                <a:gridCol w="5181600"/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22" name="Text Box 50"/>
          <p:cNvSpPr txBox="1">
            <a:spLocks noChangeArrowheads="1"/>
          </p:cNvSpPr>
          <p:nvPr/>
        </p:nvSpPr>
        <p:spPr bwMode="auto">
          <a:xfrm>
            <a:off x="4114800" y="23622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Điều khiển hoạt động của một tỉnh, thành phố </a:t>
            </a:r>
          </a:p>
        </p:txBody>
      </p:sp>
      <p:sp>
        <p:nvSpPr>
          <p:cNvPr id="54323" name="Text Box 51"/>
          <p:cNvSpPr txBox="1">
            <a:spLocks noChangeArrowheads="1"/>
          </p:cNvSpPr>
          <p:nvPr/>
        </p:nvSpPr>
        <p:spPr bwMode="auto">
          <a:xfrm>
            <a:off x="4191000" y="2808288"/>
            <a:ext cx="548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Khám chữa bệnh cho nhân dân</a:t>
            </a:r>
          </a:p>
        </p:txBody>
      </p:sp>
      <p:sp>
        <p:nvSpPr>
          <p:cNvPr id="54324" name="Text Box 52"/>
          <p:cNvSpPr txBox="1">
            <a:spLocks noChangeArrowheads="1"/>
          </p:cNvSpPr>
          <p:nvPr/>
        </p:nvSpPr>
        <p:spPr bwMode="auto">
          <a:xfrm>
            <a:off x="4191000" y="3209925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Trao đổi thông tin liên lạc</a:t>
            </a:r>
          </a:p>
        </p:txBody>
      </p:sp>
      <p:sp>
        <p:nvSpPr>
          <p:cNvPr id="54325" name="Text Box 53"/>
          <p:cNvSpPr txBox="1">
            <a:spLocks noChangeArrowheads="1"/>
          </p:cNvSpPr>
          <p:nvPr/>
        </p:nvSpPr>
        <p:spPr bwMode="auto">
          <a:xfrm>
            <a:off x="4191000" y="36322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Nơi vui chơi giải trí</a:t>
            </a:r>
          </a:p>
        </p:txBody>
      </p:sp>
      <p:sp>
        <p:nvSpPr>
          <p:cNvPr id="54326" name="Text Box 54"/>
          <p:cNvSpPr txBox="1">
            <a:spLocks noChangeArrowheads="1"/>
          </p:cNvSpPr>
          <p:nvPr/>
        </p:nvSpPr>
        <p:spPr bwMode="auto">
          <a:xfrm>
            <a:off x="4191000" y="44704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Truyền phát thông tin rộng rãi đến nhân dân</a:t>
            </a:r>
          </a:p>
        </p:txBody>
      </p:sp>
      <p:sp>
        <p:nvSpPr>
          <p:cNvPr id="54327" name="Text Box 55"/>
          <p:cNvSpPr txBox="1">
            <a:spLocks noChangeArrowheads="1"/>
          </p:cNvSpPr>
          <p:nvPr/>
        </p:nvSpPr>
        <p:spPr bwMode="auto">
          <a:xfrm>
            <a:off x="4191000" y="53086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Sản xuất các sản phẩm phục vụ con người</a:t>
            </a:r>
          </a:p>
        </p:txBody>
      </p:sp>
      <p:sp>
        <p:nvSpPr>
          <p:cNvPr id="54328" name="Text Box 56"/>
          <p:cNvSpPr txBox="1">
            <a:spLocks noChangeArrowheads="1"/>
          </p:cNvSpPr>
          <p:nvPr/>
        </p:nvSpPr>
        <p:spPr bwMode="auto">
          <a:xfrm>
            <a:off x="4191000" y="4062413"/>
            <a:ext cx="548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Nơi học tập của học sinh</a:t>
            </a:r>
          </a:p>
        </p:txBody>
      </p:sp>
      <p:sp>
        <p:nvSpPr>
          <p:cNvPr id="54329" name="Text Box 57"/>
          <p:cNvSpPr txBox="1">
            <a:spLocks noChangeArrowheads="1"/>
          </p:cNvSpPr>
          <p:nvPr/>
        </p:nvSpPr>
        <p:spPr bwMode="auto">
          <a:xfrm>
            <a:off x="4191000" y="49276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Trưng bày, cất giữ tư liệu lịch sử</a:t>
            </a:r>
          </a:p>
        </p:txBody>
      </p:sp>
      <p:sp>
        <p:nvSpPr>
          <p:cNvPr id="54330" name="Text Box 58"/>
          <p:cNvSpPr txBox="1">
            <a:spLocks noChangeArrowheads="1"/>
          </p:cNvSpPr>
          <p:nvPr/>
        </p:nvSpPr>
        <p:spPr bwMode="auto">
          <a:xfrm>
            <a:off x="4114800" y="62230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Trao đổi mua bán hàng hóa</a:t>
            </a:r>
          </a:p>
        </p:txBody>
      </p:sp>
      <p:sp>
        <p:nvSpPr>
          <p:cNvPr id="54331" name="Text Box 59"/>
          <p:cNvSpPr txBox="1">
            <a:spLocks noChangeArrowheads="1"/>
          </p:cNvSpPr>
          <p:nvPr/>
        </p:nvSpPr>
        <p:spPr bwMode="auto">
          <a:xfrm>
            <a:off x="4191000" y="57658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Đảm bảo, duy trì trật tự, an ninh </a:t>
            </a:r>
          </a:p>
        </p:txBody>
      </p:sp>
      <p:sp>
        <p:nvSpPr>
          <p:cNvPr id="54332" name="Text Box 60"/>
          <p:cNvSpPr txBox="1">
            <a:spLocks noChangeArrowheads="1"/>
          </p:cNvSpPr>
          <p:nvPr/>
        </p:nvSpPr>
        <p:spPr bwMode="auto">
          <a:xfrm>
            <a:off x="304800" y="11430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000" b="1">
                <a:solidFill>
                  <a:srgbClr val="0000CC"/>
                </a:solidFill>
              </a:rPr>
              <a:t>PHIẾU HỌC TẬP</a:t>
            </a:r>
          </a:p>
          <a:p>
            <a:r>
              <a:rPr lang="en-US" altLang="vi-VN" sz="2000" b="1"/>
              <a:t>Em hãy ghép tên cơ quan - công sở với chức năng nhiệm vụ tương ứng:</a:t>
            </a:r>
          </a:p>
        </p:txBody>
      </p:sp>
      <p:sp>
        <p:nvSpPr>
          <p:cNvPr id="54333" name="AutoShape 61"/>
          <p:cNvSpPr>
            <a:spLocks noChangeArrowheads="1"/>
          </p:cNvSpPr>
          <p:nvPr/>
        </p:nvSpPr>
        <p:spPr bwMode="auto">
          <a:xfrm>
            <a:off x="3657600" y="33528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4" name="AutoShape 62"/>
          <p:cNvSpPr>
            <a:spLocks noChangeArrowheads="1"/>
          </p:cNvSpPr>
          <p:nvPr/>
        </p:nvSpPr>
        <p:spPr bwMode="auto">
          <a:xfrm>
            <a:off x="3657600" y="38100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5" name="AutoShape 63"/>
          <p:cNvSpPr>
            <a:spLocks noChangeArrowheads="1"/>
          </p:cNvSpPr>
          <p:nvPr/>
        </p:nvSpPr>
        <p:spPr bwMode="auto">
          <a:xfrm>
            <a:off x="3657600" y="25146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6" name="AutoShape 64"/>
          <p:cNvSpPr>
            <a:spLocks noChangeArrowheads="1"/>
          </p:cNvSpPr>
          <p:nvPr/>
        </p:nvSpPr>
        <p:spPr bwMode="auto">
          <a:xfrm>
            <a:off x="3657600" y="46482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7" name="AutoShape 65"/>
          <p:cNvSpPr>
            <a:spLocks noChangeArrowheads="1"/>
          </p:cNvSpPr>
          <p:nvPr/>
        </p:nvSpPr>
        <p:spPr bwMode="auto">
          <a:xfrm>
            <a:off x="3657600" y="29718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8" name="AutoShape 66"/>
          <p:cNvSpPr>
            <a:spLocks noChangeArrowheads="1"/>
          </p:cNvSpPr>
          <p:nvPr/>
        </p:nvSpPr>
        <p:spPr bwMode="auto">
          <a:xfrm>
            <a:off x="3657600" y="41910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9" name="AutoShape 67"/>
          <p:cNvSpPr>
            <a:spLocks noChangeArrowheads="1"/>
          </p:cNvSpPr>
          <p:nvPr/>
        </p:nvSpPr>
        <p:spPr bwMode="auto">
          <a:xfrm>
            <a:off x="3657600" y="51054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40" name="AutoShape 68"/>
          <p:cNvSpPr>
            <a:spLocks noChangeArrowheads="1"/>
          </p:cNvSpPr>
          <p:nvPr/>
        </p:nvSpPr>
        <p:spPr bwMode="auto">
          <a:xfrm>
            <a:off x="3657600" y="64008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41" name="AutoShape 69"/>
          <p:cNvSpPr>
            <a:spLocks noChangeArrowheads="1"/>
          </p:cNvSpPr>
          <p:nvPr/>
        </p:nvSpPr>
        <p:spPr bwMode="auto">
          <a:xfrm>
            <a:off x="3657600" y="54864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42" name="AutoShape 70"/>
          <p:cNvSpPr>
            <a:spLocks noChangeArrowheads="1"/>
          </p:cNvSpPr>
          <p:nvPr/>
        </p:nvSpPr>
        <p:spPr bwMode="auto">
          <a:xfrm>
            <a:off x="3657600" y="59436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4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54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22" grpId="0"/>
      <p:bldP spid="54323" grpId="0"/>
      <p:bldP spid="54324" grpId="0"/>
      <p:bldP spid="54325" grpId="0"/>
      <p:bldP spid="54326" grpId="0"/>
      <p:bldP spid="54327" grpId="0"/>
      <p:bldP spid="54328" grpId="0"/>
      <p:bldP spid="54329" grpId="0"/>
      <p:bldP spid="54330" grpId="0"/>
      <p:bldP spid="54331" grpId="0"/>
      <p:bldP spid="54332" grpId="0" autoUpdateAnimBg="0"/>
      <p:bldP spid="54333" grpId="0" animBg="1"/>
      <p:bldP spid="54334" grpId="0" animBg="1"/>
      <p:bldP spid="54335" grpId="0" animBg="1"/>
      <p:bldP spid="54336" grpId="0" animBg="1"/>
      <p:bldP spid="54337" grpId="0" animBg="1"/>
      <p:bldP spid="54338" grpId="0" animBg="1"/>
      <p:bldP spid="54339" grpId="0" animBg="1"/>
      <p:bldP spid="54340" grpId="0" animBg="1"/>
      <p:bldP spid="54341" grpId="0" animBg="1"/>
      <p:bldP spid="543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DSC014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001000" cy="510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423"/>
  <p:tag name="VIOLETTITLE" val="Tỉnh (thành phố nơi bạn đang sống)"/>
  <p:tag name="VIOLETLESSON" val="25"/>
  <p:tag name="VIOLETCATID" val="8049775"/>
  <p:tag name="VIOLETSUBJECT" val="Tự nhiên và xã hội 3"/>
  <p:tag name="VIOLETAUTHORID" val="2946361"/>
  <p:tag name="VIOLETAUTHORNAME" val="Nguyễn Văn Huấn"/>
  <p:tag name="VIOLETAUTHORAVATAR" val="2/946/361/avatar.jpg"/>
  <p:tag name="VIOLETAUTHORADDRESS" val="Trường Tiểu học Bảo Đài - Bắc Giang"/>
  <p:tag name="VIOLETAUTHORHOMEPAGE" val="http://violet.vn/nguyenhuanlnbg"/>
  <p:tag name="VIOLETDATE" val="2011-06-06 15:59:30"/>
  <p:tag name="VIOLETHIT" val="666"/>
  <p:tag name="VIOLETLIKE" val="0"/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86&quot;/&gt;&lt;/object&gt;&lt;object type=&quot;3&quot; unique_id=&quot;10009&quot;&gt;&lt;property id=&quot;20148&quot; value=&quot;5&quot;/&gt;&lt;property id=&quot;20300&quot; value=&quot;Slide 6&quot;/&gt;&lt;property id=&quot;20307&quot; value=&quot;287&quot;/&gt;&lt;/object&gt;&lt;object type=&quot;3&quot; unique_id=&quot;10010&quot;&gt;&lt;property id=&quot;20148&quot; value=&quot;5&quot;/&gt;&lt;property id=&quot;20300&quot; value=&quot;Slide 7&quot;/&gt;&lt;property id=&quot;20307&quot; value=&quot;283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88&quot;/&gt;&lt;/object&gt;&lt;object type=&quot;3&quot; unique_id=&quot;10013&quot;&gt;&lt;property id=&quot;20148&quot; value=&quot;5&quot;/&gt;&lt;property id=&quot;20300&quot; value=&quot;Slide 10&quot;/&gt;&lt;property id=&quot;20307&quot; value=&quot;289&quot;/&gt;&lt;/object&gt;&lt;object type=&quot;3&quot; unique_id=&quot;10014&quot;&gt;&lt;property id=&quot;20148&quot; value=&quot;5&quot;/&gt;&lt;property id=&quot;20300&quot; value=&quot;Slide 11&quot;/&gt;&lt;property id=&quot;20307&quot; value=&quot;290&quot;/&gt;&lt;/object&gt;&lt;object type=&quot;3&quot; unique_id=&quot;10015&quot;&gt;&lt;property id=&quot;20148&quot; value=&quot;5&quot;/&gt;&lt;property id=&quot;20300&quot; value=&quot;Slide 12&quot;/&gt;&lt;property id=&quot;20307&quot; value=&quot;291&quot;/&gt;&lt;/object&gt;&lt;object type=&quot;3&quot; unique_id=&quot;10016&quot;&gt;&lt;property id=&quot;20148&quot; value=&quot;5&quot;/&gt;&lt;property id=&quot;20300&quot; value=&quot;Slide 13&quot;/&gt;&lt;property id=&quot;20307&quot; value=&quot;274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.VnAristote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590</TotalTime>
  <Words>468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Ngoc Thuy</dc:creator>
  <cp:lastModifiedBy>MTC</cp:lastModifiedBy>
  <cp:revision>113</cp:revision>
  <dcterms:created xsi:type="dcterms:W3CDTF">2005-12-08T00:44:52Z</dcterms:created>
  <dcterms:modified xsi:type="dcterms:W3CDTF">2019-12-10T03:31:11Z</dcterms:modified>
</cp:coreProperties>
</file>