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5" r:id="rId3"/>
  </p:sldMasterIdLst>
  <p:notesMasterIdLst>
    <p:notesMasterId r:id="rId25"/>
  </p:notesMasterIdLst>
  <p:sldIdLst>
    <p:sldId id="309" r:id="rId4"/>
    <p:sldId id="350" r:id="rId5"/>
    <p:sldId id="334" r:id="rId6"/>
    <p:sldId id="268" r:id="rId7"/>
    <p:sldId id="324" r:id="rId8"/>
    <p:sldId id="353" r:id="rId9"/>
    <p:sldId id="315" r:id="rId10"/>
    <p:sldId id="348" r:id="rId11"/>
    <p:sldId id="349" r:id="rId12"/>
    <p:sldId id="335" r:id="rId13"/>
    <p:sldId id="351" r:id="rId14"/>
    <p:sldId id="352" r:id="rId15"/>
    <p:sldId id="344" r:id="rId16"/>
    <p:sldId id="345" r:id="rId17"/>
    <p:sldId id="340" r:id="rId18"/>
    <p:sldId id="338" r:id="rId19"/>
    <p:sldId id="339" r:id="rId20"/>
    <p:sldId id="341" r:id="rId21"/>
    <p:sldId id="342" r:id="rId22"/>
    <p:sldId id="346" r:id="rId23"/>
    <p:sldId id="34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FF66"/>
    <a:srgbClr val="FF00FF"/>
    <a:srgbClr val="FF99FF"/>
    <a:srgbClr val="669900"/>
    <a:srgbClr val="00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7" autoAdjust="0"/>
    <p:restoredTop sz="93689" autoAdjust="0"/>
  </p:normalViewPr>
  <p:slideViewPr>
    <p:cSldViewPr>
      <p:cViewPr>
        <p:scale>
          <a:sx n="87" d="100"/>
          <a:sy n="87" d="100"/>
        </p:scale>
        <p:origin x="-948" y="7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A4AB38D-D424-459C-A82F-267B2EE3C2A8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F8C3065-1A3A-4F7F-83A6-7F8B62A78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7991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altLang="vi-VN" smtClean="0">
              <a:latin typeface="Calibri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3750676-7992-4081-832B-2C93213D7BB1}" type="slidenum">
              <a:rPr lang="en-US" altLang="vi-VN" smtClean="0"/>
              <a:pPr eaLnBrk="1" hangingPunct="1"/>
              <a:t>13</a:t>
            </a:fld>
            <a:endParaRPr lang="en-US" altLang="vi-V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D17B09-EE54-41A0-9CAB-F1A11D6D19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004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D47519-AB7D-42FB-AFCF-D5C1057FE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1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BEF55-53D5-47B8-86E1-C42B59BFB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26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1BFBE-018D-4BFD-A69B-2029FC0E3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84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D419F-E7E5-44DF-B6F1-141955542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6648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CFF806-84BC-4618-AD60-520D68E919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861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524CF-F5BE-4F91-8EF6-599BE55B32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93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09D82-55B9-443C-9A1B-A3BDBFF52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B7BA09-8BC4-4D00-8D4B-E0624192A4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67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F56B8-AA00-46AA-990A-77A07A91BC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685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C1A9B-C9BA-4634-8E22-0EDEC281E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5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AE8A3-6481-4315-B8EF-B270C775D7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796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0F90B6-B3A2-44DA-BBB1-BE13F2B7C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31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DAA64-F7C4-4796-BEE7-ED246FE8C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944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E6FB7-2C8C-48AF-BBF0-7592FEDA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54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A9E785-D66E-4463-87B3-B0F026D313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8547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142A9-A3D6-4D33-8BEC-EEE274306A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11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9EA41-D8ED-4FF4-B3E0-45A2C3A7C9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003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946B9-DD02-4CC3-80CE-6BBFF50FA658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3AAB-53BA-4289-8346-40B0FFE334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7909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E2CF8-5AE5-4A41-8B56-B155E24AAE4C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EB5DF-21C2-4D1A-A708-6755DB9F1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392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FCBA-7AF1-4F52-8D5C-5B3E23C6B1EC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34EB9-F103-4725-8ADC-0B01549EE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4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AECAE3-EBE5-45E7-BFA7-3DE3E074267C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1E13B-CB91-4917-A9DB-95E59E215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231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A55AA-FB6F-4520-B5C9-4429DD59C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07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CFB0-DEE1-46A5-9099-F0D71C0DCB18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FA1C4-C282-4238-AAA7-D0960454D8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086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4313A-F503-4C1C-A989-8A94463FB415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5F49-00F7-4F42-A076-3F4C7176E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2835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063D-996D-47B3-BB9E-6B46330AEEF1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82D2E-BC97-4F98-9DD0-BCD3E3E59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9917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3F833-7FCA-4821-BCD0-49EDAF951BAE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3E5DC-A3B9-45DF-8D47-2F8BD53A7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991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32643-AC31-4B6B-B74E-8F9991FA9D78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0870AF-7AD6-4D06-B3E8-9C95D5E86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419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5CB95-550B-45EA-BBF4-0569FC0117EF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EE381-F319-4B4B-AB87-6E12DD22B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95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EF696-5A7B-4D14-BA33-01D6CA45E992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60F9D-BBCA-4F2C-B302-CEFCB1D6C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971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20008-1766-49EC-8E7B-105C48145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17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3F93-14C9-4A2F-8265-B37286074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68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07834-DD18-4CBB-8C94-252C7BF85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5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63AD99-B507-4E27-A6D1-DD34A0FAB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096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4C9F0-8FD5-43A7-AC4B-D3D8DF381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12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221A3-1E39-4F3E-955C-B08B3270A2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59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FCBF76B2-DDAC-4734-95F1-E3D41B34F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6280150" y="6491288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http://nguyentuyen.vnn.ms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62A8F92E-0C27-42CA-80E9-1A03BA7FE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6280150" y="6491288"/>
            <a:ext cx="2863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</a:rPr>
              <a:t>http://nguyentuyen.vnn.ms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183F7A-8EF0-4DA2-9A8B-C59254D842CA}" type="datetimeFigureOut">
              <a:rPr lang="en-US"/>
              <a:pPr>
                <a:defRPr/>
              </a:pPr>
              <a:t>1/15/2018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EF7865-0B7C-46E6-8A20-D0E4CB1AE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file:///D:\BUT%20SON\nht\TM3.wmv" TargetMode="External"/><Relationship Id="rId7" Type="http://schemas.openxmlformats.org/officeDocument/2006/relationships/image" Target="../media/image21.png"/><Relationship Id="rId2" Type="http://schemas.openxmlformats.org/officeDocument/2006/relationships/video" Target="file:///D:\BUT%20SON\nht\TM2.wmv" TargetMode="External"/><Relationship Id="rId1" Type="http://schemas.openxmlformats.org/officeDocument/2006/relationships/video" Target="file:///D:\BUT%20SON\nht\TM%201.wmv" TargetMode="Externa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13" Type="http://schemas.openxmlformats.org/officeDocument/2006/relationships/image" Target="../media/image27.gif"/><Relationship Id="rId3" Type="http://schemas.openxmlformats.org/officeDocument/2006/relationships/audio" Target="../media/audio2.wav"/><Relationship Id="rId7" Type="http://schemas.openxmlformats.org/officeDocument/2006/relationships/slide" Target="slide8.xml"/><Relationship Id="rId12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2.gif"/><Relationship Id="rId11" Type="http://schemas.openxmlformats.org/officeDocument/2006/relationships/image" Target="../media/image25.gif"/><Relationship Id="rId5" Type="http://schemas.openxmlformats.org/officeDocument/2006/relationships/audio" Target="../media/audio4.wav"/><Relationship Id="rId10" Type="http://schemas.openxmlformats.org/officeDocument/2006/relationships/image" Target="../media/image24.gif"/><Relationship Id="rId4" Type="http://schemas.openxmlformats.org/officeDocument/2006/relationships/audio" Target="../media/audio3.wav"/><Relationship Id="rId9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image" Target="../media/image26.png"/><Relationship Id="rId3" Type="http://schemas.openxmlformats.org/officeDocument/2006/relationships/audio" Target="../media/audio2.wav"/><Relationship Id="rId7" Type="http://schemas.openxmlformats.org/officeDocument/2006/relationships/image" Target="../media/image22.gif"/><Relationship Id="rId12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11" Type="http://schemas.openxmlformats.org/officeDocument/2006/relationships/image" Target="../media/image25.gif"/><Relationship Id="rId5" Type="http://schemas.openxmlformats.org/officeDocument/2006/relationships/audio" Target="../media/audio3.wav"/><Relationship Id="rId10" Type="http://schemas.openxmlformats.org/officeDocument/2006/relationships/image" Target="../media/image23.gif"/><Relationship Id="rId4" Type="http://schemas.openxmlformats.org/officeDocument/2006/relationships/audio" Target="../media/audio4.wav"/><Relationship Id="rId9" Type="http://schemas.openxmlformats.org/officeDocument/2006/relationships/audio" Target="../media/audio5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WordArt 4"/>
          <p:cNvSpPr>
            <a:spLocks noChangeArrowheads="1" noChangeShapeType="1" noTextEdit="1"/>
          </p:cNvSpPr>
          <p:nvPr/>
        </p:nvSpPr>
        <p:spPr bwMode="auto">
          <a:xfrm>
            <a:off x="1295400" y="1676400"/>
            <a:ext cx="70104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46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TỰ NHIÊN VÀ XÃ HỘI</a:t>
            </a:r>
          </a:p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LỚP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</a:t>
            </a:r>
            <a:r>
              <a:rPr lang="vi-VN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</a:p>
        </p:txBody>
      </p:sp>
      <p:sp>
        <p:nvSpPr>
          <p:cNvPr id="5124" name="WordArt 5"/>
          <p:cNvSpPr>
            <a:spLocks noChangeArrowheads="1" noChangeShapeType="1" noTextEdit="1"/>
          </p:cNvSpPr>
          <p:nvPr/>
        </p:nvSpPr>
        <p:spPr bwMode="auto">
          <a:xfrm>
            <a:off x="381000" y="3886200"/>
            <a:ext cx="83058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600" b="1" kern="1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5125" name="Group 5"/>
          <p:cNvGrpSpPr>
            <a:grpSpLocks/>
          </p:cNvGrpSpPr>
          <p:nvPr/>
        </p:nvGrpSpPr>
        <p:grpSpPr bwMode="auto">
          <a:xfrm>
            <a:off x="47625" y="103188"/>
            <a:ext cx="9144000" cy="6858000"/>
            <a:chOff x="8" y="0"/>
            <a:chExt cx="5760" cy="4320"/>
          </a:xfrm>
        </p:grpSpPr>
        <p:pic>
          <p:nvPicPr>
            <p:cNvPr id="5128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9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5130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5131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2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3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34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126" name="WordArt 3"/>
          <p:cNvSpPr>
            <a:spLocks noChangeArrowheads="1" noChangeShapeType="1" noTextEdit="1"/>
          </p:cNvSpPr>
          <p:nvPr/>
        </p:nvSpPr>
        <p:spPr bwMode="auto">
          <a:xfrm>
            <a:off x="2438400" y="36576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 TẬP VỀ XÃ HỘI</a:t>
            </a:r>
          </a:p>
        </p:txBody>
      </p:sp>
      <p:sp>
        <p:nvSpPr>
          <p:cNvPr id="5127" name="WordArt 3"/>
          <p:cNvSpPr>
            <a:spLocks noChangeArrowheads="1" noChangeShapeType="1" noTextEdit="1"/>
          </p:cNvSpPr>
          <p:nvPr/>
        </p:nvSpPr>
        <p:spPr bwMode="auto">
          <a:xfrm>
            <a:off x="2590800" y="48006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GV thực hiện: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Đinh Hoàng Yến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0" y="7620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vi-VN" sz="27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2700" b="1">
                <a:latin typeface="Times New Roman" pitchFamily="18" charset="0"/>
                <a:cs typeface="Times New Roman" pitchFamily="18" charset="0"/>
              </a:rPr>
              <a:t>Em hãy nối các cơ quan chức năng ở cột </a:t>
            </a:r>
            <a:r>
              <a:rPr lang="en-US" altLang="vi-VN" sz="2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vi-VN" sz="2700" b="1">
                <a:latin typeface="Times New Roman" pitchFamily="18" charset="0"/>
                <a:cs typeface="Times New Roman" pitchFamily="18" charset="0"/>
              </a:rPr>
              <a:t> với nhiệm vụ phù hợp ở cột </a:t>
            </a:r>
            <a:r>
              <a:rPr lang="en-US" altLang="vi-VN" sz="27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altLang="vi-VN" sz="2700" b="1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vi-VN" sz="27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339" name="Group 16"/>
          <p:cNvGrpSpPr>
            <a:grpSpLocks/>
          </p:cNvGrpSpPr>
          <p:nvPr/>
        </p:nvGrpSpPr>
        <p:grpSpPr bwMode="auto">
          <a:xfrm>
            <a:off x="76200" y="2133600"/>
            <a:ext cx="2438400" cy="4038600"/>
            <a:chOff x="76200" y="2362200"/>
            <a:chExt cx="2438400" cy="4038600"/>
          </a:xfrm>
        </p:grpSpPr>
        <p:sp>
          <p:nvSpPr>
            <p:cNvPr id="14351" name="Rectangle 24"/>
            <p:cNvSpPr>
              <a:spLocks noChangeArrowheads="1"/>
            </p:cNvSpPr>
            <p:nvPr/>
          </p:nvSpPr>
          <p:spPr bwMode="auto">
            <a:xfrm>
              <a:off x="76200" y="2362200"/>
              <a:ext cx="2438400" cy="685800"/>
            </a:xfrm>
            <a:prstGeom prst="rect">
              <a:avLst/>
            </a:prstGeom>
            <a:solidFill>
              <a:srgbClr val="FFFF00"/>
            </a:solidFill>
            <a:ln w="41275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latin typeface="Times New Roman" pitchFamily="18" charset="0"/>
                  <a:cs typeface="Times New Roman" pitchFamily="18" charset="0"/>
                </a:rPr>
                <a:t>Bệnh viện </a:t>
              </a:r>
            </a:p>
          </p:txBody>
        </p:sp>
        <p:sp>
          <p:nvSpPr>
            <p:cNvPr id="14352" name="Rectangle 29"/>
            <p:cNvSpPr>
              <a:spLocks noChangeArrowheads="1"/>
            </p:cNvSpPr>
            <p:nvPr/>
          </p:nvSpPr>
          <p:spPr bwMode="auto">
            <a:xfrm>
              <a:off x="90488" y="4572000"/>
              <a:ext cx="2424112" cy="6858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1308E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latin typeface="Times New Roman" pitchFamily="18" charset="0"/>
                  <a:cs typeface="Times New Roman" pitchFamily="18" charset="0"/>
                </a:rPr>
                <a:t>Công an tỉnh</a:t>
              </a:r>
            </a:p>
          </p:txBody>
        </p:sp>
        <p:sp>
          <p:nvSpPr>
            <p:cNvPr id="14353" name="Rectangle 25"/>
            <p:cNvSpPr>
              <a:spLocks noChangeArrowheads="1"/>
            </p:cNvSpPr>
            <p:nvPr/>
          </p:nvSpPr>
          <p:spPr bwMode="auto">
            <a:xfrm>
              <a:off x="76200" y="3505200"/>
              <a:ext cx="2438400" cy="6858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1308E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latin typeface="Times New Roman" pitchFamily="18" charset="0"/>
                  <a:cs typeface="Times New Roman" pitchFamily="18" charset="0"/>
                </a:rPr>
                <a:t>Biêu điện</a:t>
              </a:r>
            </a:p>
          </p:txBody>
        </p:sp>
        <p:sp>
          <p:nvSpPr>
            <p:cNvPr id="14354" name="Rectangle 29"/>
            <p:cNvSpPr>
              <a:spLocks noChangeArrowheads="1"/>
            </p:cNvSpPr>
            <p:nvPr/>
          </p:nvSpPr>
          <p:spPr bwMode="auto">
            <a:xfrm>
              <a:off x="90488" y="5638800"/>
              <a:ext cx="2424112" cy="76200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1308E6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vi-VN" sz="2400">
                  <a:cs typeface="Arial" pitchFamily="34" charset="0"/>
                </a:rPr>
                <a:t> </a:t>
              </a:r>
              <a:r>
                <a:rPr lang="en-US" altLang="vi-VN" sz="2400">
                  <a:latin typeface="Times New Roman" pitchFamily="18" charset="0"/>
                  <a:cs typeface="Times New Roman" pitchFamily="18" charset="0"/>
                </a:rPr>
                <a:t>Trụ sở UBND</a:t>
              </a:r>
              <a:endParaRPr lang="en-US" altLang="vi-VN" sz="2400">
                <a:latin typeface="Times New Roman" pitchFamily="18" charset="0"/>
                <a:cs typeface="Arial" pitchFamily="34" charset="0"/>
              </a:endParaRPr>
            </a:p>
            <a:p>
              <a:pPr algn="ctr" eaLnBrk="1" hangingPunct="1"/>
              <a:r>
                <a:rPr lang="en-US" altLang="vi-VN" sz="2400">
                  <a:latin typeface="Times New Roman" pitchFamily="18" charset="0"/>
                  <a:cs typeface="Arial" pitchFamily="34" charset="0"/>
                </a:rPr>
                <a:t>Tỉnh ( Thành phô)</a:t>
              </a:r>
              <a:endParaRPr lang="en-US" altLang="vi-VN" sz="2400">
                <a:cs typeface="Arial" pitchFamily="34" charset="0"/>
              </a:endParaRPr>
            </a:p>
          </p:txBody>
        </p:sp>
      </p:grpSp>
      <p:sp>
        <p:nvSpPr>
          <p:cNvPr id="5" name="Rectangle 29"/>
          <p:cNvSpPr>
            <a:spLocks noChangeArrowheads="1"/>
          </p:cNvSpPr>
          <p:nvPr/>
        </p:nvSpPr>
        <p:spPr bwMode="auto">
          <a:xfrm>
            <a:off x="869950" y="1143000"/>
            <a:ext cx="133985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4000" dirty="0">
                <a:cs typeface="Arial" pitchFamily="34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en-US" sz="40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7" name="Rectangle 29"/>
          <p:cNvSpPr>
            <a:spLocks noChangeArrowheads="1"/>
          </p:cNvSpPr>
          <p:nvPr/>
        </p:nvSpPr>
        <p:spPr bwMode="auto">
          <a:xfrm>
            <a:off x="6432550" y="1066800"/>
            <a:ext cx="1339850" cy="762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sz="2400" dirty="0">
                <a:cs typeface="Arial" pitchFamily="34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4000" dirty="0">
              <a:solidFill>
                <a:srgbClr val="C00000"/>
              </a:solidFill>
              <a:cs typeface="Arial" pitchFamily="34" charset="0"/>
            </a:endParaRPr>
          </a:p>
        </p:txBody>
      </p:sp>
      <p:grpSp>
        <p:nvGrpSpPr>
          <p:cNvPr id="14342" name="Group 17"/>
          <p:cNvGrpSpPr>
            <a:grpSpLocks/>
          </p:cNvGrpSpPr>
          <p:nvPr/>
        </p:nvGrpSpPr>
        <p:grpSpPr bwMode="auto">
          <a:xfrm>
            <a:off x="5715000" y="2133600"/>
            <a:ext cx="3200400" cy="4114800"/>
            <a:chOff x="5715000" y="2286000"/>
            <a:chExt cx="3200400" cy="4114800"/>
          </a:xfrm>
        </p:grpSpPr>
        <p:sp>
          <p:nvSpPr>
            <p:cNvPr id="12" name="Rectangle 29"/>
            <p:cNvSpPr>
              <a:spLocks noChangeArrowheads="1"/>
            </p:cNvSpPr>
            <p:nvPr/>
          </p:nvSpPr>
          <p:spPr bwMode="auto">
            <a:xfrm>
              <a:off x="5715000" y="2286000"/>
              <a:ext cx="32004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Bảo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đảm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duy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trì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>
                <a:defRPr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an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ninh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2400" dirty="0">
                  <a:cs typeface="Arial" pitchFamily="34" charset="0"/>
                </a:rPr>
                <a:t>.</a:t>
              </a:r>
            </a:p>
          </p:txBody>
        </p:sp>
        <p:sp>
          <p:nvSpPr>
            <p:cNvPr id="13" name="Rectangle 30"/>
            <p:cNvSpPr>
              <a:spLocks noChangeArrowheads="1"/>
            </p:cNvSpPr>
            <p:nvPr/>
          </p:nvSpPr>
          <p:spPr bwMode="auto">
            <a:xfrm>
              <a:off x="5715000" y="3475038"/>
              <a:ext cx="3200400" cy="71596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Điều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khiển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defRPr/>
              </a:pP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tỉnh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phố</a:t>
              </a:r>
              <a:endParaRPr lang="en-US" sz="2400" dirty="0"/>
            </a:p>
          </p:txBody>
        </p:sp>
        <p:sp>
          <p:nvSpPr>
            <p:cNvPr id="14" name="Rectangle 32"/>
            <p:cNvSpPr>
              <a:spLocks noChangeArrowheads="1"/>
            </p:cNvSpPr>
            <p:nvPr/>
          </p:nvSpPr>
          <p:spPr bwMode="auto">
            <a:xfrm>
              <a:off x="5715000" y="4495800"/>
              <a:ext cx="3200400" cy="7620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>
                <a:defRPr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Khám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chữa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bệnh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defRPr/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dân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Rectangle 34"/>
            <p:cNvSpPr>
              <a:spLocks noChangeArrowheads="1"/>
            </p:cNvSpPr>
            <p:nvPr/>
          </p:nvSpPr>
          <p:spPr bwMode="auto">
            <a:xfrm>
              <a:off x="5715000" y="5562600"/>
              <a:ext cx="3200400" cy="838200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n-US" sz="2400">
                  <a:latin typeface="Times New Roman" pitchFamily="18" charset="0"/>
                  <a:cs typeface="Times New Roman" pitchFamily="18" charset="0"/>
                </a:rPr>
                <a:t>Trao đổi thông tin liên lạc</a:t>
              </a: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2514600" y="2476500"/>
            <a:ext cx="3200400" cy="2057400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514600" y="3619500"/>
            <a:ext cx="3200400" cy="1866900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514600" y="3681413"/>
            <a:ext cx="3200400" cy="2185987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514600" y="2667000"/>
            <a:ext cx="3124200" cy="2019300"/>
          </a:xfrm>
          <a:prstGeom prst="straightConnector1">
            <a:avLst/>
          </a:prstGeom>
          <a:ln cap="sq" cmpd="sng">
            <a:solidFill>
              <a:schemeClr val="tx1"/>
            </a:solidFill>
            <a:tailEnd type="arrow"/>
          </a:ln>
          <a:effectLst>
            <a:outerShdw blurRad="50800" dist="50800" dir="5400000" algn="ctr" rotWithShape="0">
              <a:srgbClr val="FF0000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1143000" y="2743200"/>
            <a:ext cx="18288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>
                <a:latin typeface="Times New Roman" pitchFamily="18" charset="0"/>
                <a:cs typeface="Times New Roman" pitchFamily="18" charset="0"/>
              </a:rPr>
              <a:t>Trồng chè</a:t>
            </a: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auto">
          <a:xfrm>
            <a:off x="5943600" y="2743200"/>
            <a:ext cx="2057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>
                <a:latin typeface="Times New Roman" pitchFamily="18" charset="0"/>
                <a:cs typeface="Times New Roman" pitchFamily="18" charset="0"/>
              </a:rPr>
              <a:t>Trồng cà phê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>
            <p:ph/>
          </p:nvPr>
        </p:nvGraphicFramePr>
        <p:xfrm>
          <a:off x="609600" y="3124200"/>
          <a:ext cx="34290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Photo Editor Photo" r:id="rId3" imgW="3780952" imgH="2828571" progId="MSPhotoEd.3">
                  <p:embed/>
                </p:oleObj>
              </mc:Choice>
              <mc:Fallback>
                <p:oleObj name="Photo Editor Photo" r:id="rId3" imgW="3780952" imgH="2828571" progId="MSPhotoEd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24200"/>
                        <a:ext cx="342900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00008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14"/>
          <p:cNvSpPr txBox="1">
            <a:spLocks noChangeArrowheads="1"/>
          </p:cNvSpPr>
          <p:nvPr/>
        </p:nvSpPr>
        <p:spPr bwMode="auto">
          <a:xfrm>
            <a:off x="914400" y="6335713"/>
            <a:ext cx="2057400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>
                <a:latin typeface="Times New Roman" pitchFamily="18" charset="0"/>
                <a:cs typeface="Times New Roman" pitchFamily="18" charset="0"/>
              </a:rPr>
              <a:t>Trồng nhã</a:t>
            </a:r>
          </a:p>
        </p:txBody>
      </p:sp>
      <p:sp>
        <p:nvSpPr>
          <p:cNvPr id="1030" name="Text Box 14"/>
          <p:cNvSpPr txBox="1">
            <a:spLocks noChangeArrowheads="1"/>
          </p:cNvSpPr>
          <p:nvPr/>
        </p:nvSpPr>
        <p:spPr bwMode="auto">
          <a:xfrm>
            <a:off x="5638800" y="6334125"/>
            <a:ext cx="1981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/>
              <a:t>Trồng rau</a:t>
            </a:r>
          </a:p>
        </p:txBody>
      </p:sp>
      <p:pic>
        <p:nvPicPr>
          <p:cNvPr id="1031" name="Picture 9" descr="ern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3581400" cy="2514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11" descr="Trong caf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733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 descr="H:\trồng rau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00400"/>
            <a:ext cx="38687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ẻtrtyu5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230188"/>
            <a:ext cx="4114800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dsghy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-762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4017963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dongta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352800"/>
            <a:ext cx="4038600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33600" y="2819400"/>
            <a:ext cx="609600" cy="609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553200" y="2895600"/>
            <a:ext cx="60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133600" y="6400800"/>
            <a:ext cx="60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172200" y="6477000"/>
            <a:ext cx="609600" cy="6096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7467600" cy="1143000"/>
          </a:xfrm>
        </p:spPr>
        <p:txBody>
          <a:bodyPr/>
          <a:lstStyle/>
          <a:p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hiểu về hoạt </a:t>
            </a:r>
            <a:r>
              <a:rPr lang="vi-VN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nông nghiệp ở </a:t>
            </a:r>
            <a:r>
              <a:rPr lang="vi-VN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</a:t>
            </a:r>
            <a:r>
              <a:rPr lang="vi-VN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</a:t>
            </a:r>
            <a:r>
              <a:rPr lang="en-US" altLang="vi-VN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 em</a:t>
            </a:r>
            <a:endParaRPr lang="en-US" altLang="vi-VN" sz="3200" b="1" smtClean="0">
              <a:solidFill>
                <a:srgbClr val="FF0000"/>
              </a:solidFill>
            </a:endParaRPr>
          </a:p>
        </p:txBody>
      </p:sp>
      <p:pic>
        <p:nvPicPr>
          <p:cNvPr id="28677" name="Picture 5" descr="C:\Users\SONY\Desktop\canh-dong-lua-mua-gat_0859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95400"/>
            <a:ext cx="297021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12" descr="he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0"/>
            <a:ext cx="2590800" cy="21113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a%206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143000"/>
            <a:ext cx="2667000" cy="21336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TextBox 10"/>
          <p:cNvSpPr txBox="1">
            <a:spLocks noChangeArrowheads="1"/>
          </p:cNvSpPr>
          <p:nvPr/>
        </p:nvSpPr>
        <p:spPr bwMode="auto">
          <a:xfrm>
            <a:off x="685800" y="32766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altLang="vi-VN" sz="2000"/>
              <a:t> rau</a:t>
            </a:r>
          </a:p>
        </p:txBody>
      </p:sp>
      <p:sp>
        <p:nvSpPr>
          <p:cNvPr id="28683" name="TextBox 10"/>
          <p:cNvSpPr txBox="1">
            <a:spLocks noChangeArrowheads="1"/>
          </p:cNvSpPr>
          <p:nvPr/>
        </p:nvSpPr>
        <p:spPr bwMode="auto">
          <a:xfrm flipH="1">
            <a:off x="3733800" y="3276600"/>
            <a:ext cx="1774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Trồng lúa         </a:t>
            </a:r>
          </a:p>
        </p:txBody>
      </p:sp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609600" y="6019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 Nuôi lợn</a:t>
            </a:r>
            <a:endParaRPr lang="en-US" altLang="vi-VN" sz="2000"/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6781800" y="33528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 Nuôi gà</a:t>
            </a:r>
            <a:endParaRPr lang="en-US" altLang="vi-VN" sz="2000"/>
          </a:p>
        </p:txBody>
      </p:sp>
      <p:sp>
        <p:nvSpPr>
          <p:cNvPr id="19" name="TextBox 10"/>
          <p:cNvSpPr txBox="1">
            <a:spLocks noChangeArrowheads="1"/>
          </p:cNvSpPr>
          <p:nvPr/>
        </p:nvSpPr>
        <p:spPr bwMode="auto">
          <a:xfrm>
            <a:off x="6629400" y="6019800"/>
            <a:ext cx="2133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Trồng b</a:t>
            </a:r>
            <a:r>
              <a:rPr lang="vi-VN" altLang="vi-VN" sz="2000">
                <a:latin typeface="Times New Roman" pitchFamily="18" charset="0"/>
                <a:cs typeface="Times New Roman" pitchFamily="18" charset="0"/>
              </a:rPr>
              <a:t>ưởi</a:t>
            </a:r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 diễn</a:t>
            </a:r>
            <a:endParaRPr lang="en-US" altLang="vi-VN" sz="2000"/>
          </a:p>
        </p:txBody>
      </p:sp>
      <p:pic>
        <p:nvPicPr>
          <p:cNvPr id="68610" name="Picture 2" descr="C:\Users\SONY\Desktop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2671763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 descr="C:\Users\SONY\Desktop\bosu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733800"/>
            <a:ext cx="301307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Picture 6" descr="C:\Users\SONY\Desktop\IMG-0034-1422962204_660x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743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0"/>
          <p:cNvSpPr txBox="1">
            <a:spLocks noChangeArrowheads="1"/>
          </p:cNvSpPr>
          <p:nvPr/>
        </p:nvSpPr>
        <p:spPr bwMode="auto">
          <a:xfrm>
            <a:off x="3505200" y="6019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vi-VN" sz="2000">
                <a:latin typeface="Times New Roman" pitchFamily="18" charset="0"/>
                <a:cs typeface="Times New Roman" pitchFamily="18" charset="0"/>
              </a:rPr>
              <a:t> Nuôi bò sữa</a:t>
            </a:r>
            <a:endParaRPr lang="en-US" altLang="vi-VN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28683" grpId="0"/>
      <p:bldP spid="16" grpId="0"/>
      <p:bldP spid="17" grpId="0"/>
      <p:bldP spid="19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1279525" y="-457200"/>
            <a:ext cx="16922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vi-VN" altLang="vi-VN" sz="2400">
              <a:solidFill>
                <a:srgbClr val="FF0066"/>
              </a:solidFill>
              <a:cs typeface="Arial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524000" y="6167438"/>
            <a:ext cx="609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cs typeface="Arial" pitchFamily="34" charset="0"/>
              </a:rPr>
              <a:t>Một số hoạt động mua bán (Video)</a:t>
            </a:r>
          </a:p>
        </p:txBody>
      </p:sp>
      <p:pic>
        <p:nvPicPr>
          <p:cNvPr id="16" name="TM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"/>
            <a:ext cx="784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TM2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78486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TM3.wmv">
            <a:hlinkClick r:id=""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5775"/>
            <a:ext cx="7848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16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2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8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video>
            <p:vide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  <p:vide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video>
          </p:childTnLst>
        </p:cTn>
      </p:par>
    </p:tnLst>
    <p:bldLst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609600" y="1371600"/>
            <a:ext cx="7669213" cy="3675063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2400" b="1">
              <a:solidFill>
                <a:srgbClr val="0033CC"/>
              </a:solidFill>
              <a:latin typeface=".VnAvant" pitchFamily="34" charset="0"/>
            </a:endParaRP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1295400"/>
            <a:ext cx="7658100" cy="528638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/>
            <a:r>
              <a:rPr lang="en-US" altLang="vi-VN" sz="2800" b="1" i="1">
                <a:solidFill>
                  <a:srgbClr val="FFFF00"/>
                </a:solidFill>
                <a:latin typeface=".VnTime" pitchFamily="34" charset="0"/>
              </a:rPr>
              <a:t> </a:t>
            </a:r>
            <a:r>
              <a:rPr lang="en-US" altLang="vi-VN" sz="2800" b="1" i="1">
                <a:latin typeface="Times New Roman" pitchFamily="18" charset="0"/>
              </a:rPr>
              <a:t>Câu 1: Khi phát hiện ra cháy cần báo cho:</a:t>
            </a:r>
            <a:endParaRPr lang="en-US" altLang="vi-VN" sz="2800" b="1">
              <a:latin typeface="Times New Roman" pitchFamily="18" charset="0"/>
            </a:endParaRPr>
          </a:p>
        </p:txBody>
      </p:sp>
      <p:sp>
        <p:nvSpPr>
          <p:cNvPr id="34821" name="AutoShape 6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4822" name="AutoShape 7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4823" name="AutoShape 8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4824" name="AutoShape 9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4825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4826" name="AutoShape 16"/>
          <p:cNvSpPr>
            <a:spLocks noChangeArrowheads="1"/>
          </p:cNvSpPr>
          <p:nvPr/>
        </p:nvSpPr>
        <p:spPr bwMode="auto">
          <a:xfrm>
            <a:off x="39370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5257800"/>
            <a:ext cx="3689350" cy="865188"/>
            <a:chOff x="0" y="0"/>
            <a:chExt cx="3072" cy="960"/>
          </a:xfrm>
        </p:grpSpPr>
        <p:sp>
          <p:nvSpPr>
            <p:cNvPr id="18459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1846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HÕt giê</a:t>
              </a:r>
            </a:p>
          </p:txBody>
        </p:sp>
      </p:grpSp>
      <p:pic>
        <p:nvPicPr>
          <p:cNvPr id="18444" name="Picture 21" descr="Book-03-ju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0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>
            <a:hlinkClick r:id="rId7" action="ppaction://hlinksldjump" highlightClick="1">
              <a:snd r:embed="rId8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58641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1568450" y="2438400"/>
            <a:ext cx="3498850" cy="579438"/>
            <a:chOff x="-80" y="0"/>
            <a:chExt cx="2204" cy="365"/>
          </a:xfrm>
        </p:grpSpPr>
        <p:pic>
          <p:nvPicPr>
            <p:cNvPr id="18457" name="Picture 33" descr="a_md_wht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0" y="0"/>
              <a:ext cx="358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8" name="Text Box 34"/>
            <p:cNvSpPr txBox="1">
              <a:spLocks noChangeArrowheads="1"/>
            </p:cNvSpPr>
            <p:nvPr/>
          </p:nvSpPr>
          <p:spPr bwMode="auto">
            <a:xfrm>
              <a:off x="204" y="0"/>
              <a:ext cx="19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  <a:latin typeface="Times New Roman" pitchFamily="18" charset="0"/>
                </a:rPr>
                <a:t>  .   114</a:t>
              </a:r>
            </a:p>
          </p:txBody>
        </p:sp>
      </p:grpSp>
      <p:sp>
        <p:nvSpPr>
          <p:cNvPr id="34835" name="Oval 31"/>
          <p:cNvSpPr>
            <a:spLocks noChangeArrowheads="1"/>
          </p:cNvSpPr>
          <p:nvPr/>
        </p:nvSpPr>
        <p:spPr bwMode="auto">
          <a:xfrm>
            <a:off x="1371600" y="2362200"/>
            <a:ext cx="914400" cy="685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0000"/>
              </a:solidFill>
            </a:endParaRPr>
          </a:p>
        </p:txBody>
      </p:sp>
      <p:grpSp>
        <p:nvGrpSpPr>
          <p:cNvPr id="4" name="Group 35"/>
          <p:cNvGrpSpPr>
            <a:grpSpLocks/>
          </p:cNvGrpSpPr>
          <p:nvPr/>
        </p:nvGrpSpPr>
        <p:grpSpPr bwMode="auto">
          <a:xfrm>
            <a:off x="1524000" y="3165475"/>
            <a:ext cx="3124200" cy="644525"/>
            <a:chOff x="-144" y="0"/>
            <a:chExt cx="1968" cy="406"/>
          </a:xfrm>
        </p:grpSpPr>
        <p:pic>
          <p:nvPicPr>
            <p:cNvPr id="18455" name="Picture 36" descr="b_md_wh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4" y="13"/>
              <a:ext cx="432" cy="3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56" name="Text Box 37"/>
            <p:cNvSpPr txBox="1">
              <a:spLocks noChangeArrowheads="1"/>
            </p:cNvSpPr>
            <p:nvPr/>
          </p:nvSpPr>
          <p:spPr bwMode="auto">
            <a:xfrm>
              <a:off x="240" y="0"/>
              <a:ext cx="1584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</a:rPr>
                <a:t> </a:t>
              </a:r>
              <a:r>
                <a:rPr lang="en-US" altLang="vi-VN" sz="3200" b="1">
                  <a:solidFill>
                    <a:srgbClr val="0000CC"/>
                  </a:solidFill>
                  <a:latin typeface="Times New Roman" pitchFamily="18" charset="0"/>
                </a:rPr>
                <a:t>.   115</a:t>
              </a:r>
            </a:p>
          </p:txBody>
        </p:sp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1517650" y="3916363"/>
            <a:ext cx="4540250" cy="579437"/>
            <a:chOff x="-136" y="0"/>
            <a:chExt cx="2860" cy="365"/>
          </a:xfrm>
        </p:grpSpPr>
        <p:sp>
          <p:nvSpPr>
            <p:cNvPr id="18453" name="Text Box 39"/>
            <p:cNvSpPr txBox="1">
              <a:spLocks noChangeArrowheads="1"/>
            </p:cNvSpPr>
            <p:nvPr/>
          </p:nvSpPr>
          <p:spPr bwMode="auto">
            <a:xfrm>
              <a:off x="213" y="0"/>
              <a:ext cx="2511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  <a:latin typeface="Times New Roman" pitchFamily="18" charset="0"/>
                </a:rPr>
                <a:t>.     116</a:t>
              </a:r>
            </a:p>
          </p:txBody>
        </p:sp>
        <p:pic>
          <p:nvPicPr>
            <p:cNvPr id="18454" name="Picture 40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6" y="0"/>
              <a:ext cx="436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4834" name="Text Box 41"/>
          <p:cNvSpPr txBox="1">
            <a:spLocks noChangeArrowheads="1"/>
          </p:cNvSpPr>
          <p:nvPr/>
        </p:nvSpPr>
        <p:spPr bwMode="auto">
          <a:xfrm>
            <a:off x="1219200" y="381000"/>
            <a:ext cx="6781800" cy="5191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.VnTime" pitchFamily="34" charset="0"/>
              </a:rPr>
              <a:t>  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dáp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4843" name="j021202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2" name="Picture 43" descr="Tàng-Tà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548640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4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1000" fill="hold"/>
                                        <p:tgtEl>
                                          <p:spTgt spid="34821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34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48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48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43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843"/>
                </p:tgtEl>
              </p:cMediaNode>
            </p:audio>
          </p:childTnLst>
        </p:cTn>
      </p:par>
    </p:tnLst>
    <p:bldLst>
      <p:bldP spid="3482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9540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just">
              <a:spcBef>
                <a:spcPct val="50000"/>
              </a:spcBef>
              <a:defRPr/>
            </a:pP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Câu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2: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Thấy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bạn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đang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trò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chơi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đuổi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bắt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em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FF00"/>
                </a:solidFill>
                <a:latin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19467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0" y="0"/>
            <a:chExt cx="3072" cy="960"/>
          </a:xfrm>
        </p:grpSpPr>
        <p:sp>
          <p:nvSpPr>
            <p:cNvPr id="19483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19484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HÕt giê</a:t>
              </a:r>
            </a:p>
          </p:txBody>
        </p:sp>
      </p:grpSp>
      <p:pic>
        <p:nvPicPr>
          <p:cNvPr id="19469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0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1295400" y="3810000"/>
            <a:ext cx="990600" cy="76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446213" y="2681288"/>
            <a:ext cx="6708775" cy="525462"/>
            <a:chOff x="-34" y="0"/>
            <a:chExt cx="2956" cy="331"/>
          </a:xfrm>
        </p:grpSpPr>
        <p:pic>
          <p:nvPicPr>
            <p:cNvPr id="11289" name="Picture 29" descr="a_md_wh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4" y="39"/>
              <a:ext cx="312" cy="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9482" name="Text Box 37"/>
            <p:cNvSpPr txBox="1">
              <a:spLocks noChangeArrowheads="1"/>
            </p:cNvSpPr>
            <p:nvPr/>
          </p:nvSpPr>
          <p:spPr bwMode="auto">
            <a:xfrm>
              <a:off x="204" y="0"/>
              <a:ext cx="27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Hoan hô cỗ vũ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1447800" y="3886200"/>
            <a:ext cx="4876800" cy="546100"/>
            <a:chOff x="-40" y="0"/>
            <a:chExt cx="2187" cy="344"/>
          </a:xfrm>
        </p:grpSpPr>
        <p:sp>
          <p:nvSpPr>
            <p:cNvPr id="19479" name="Text Box 39"/>
            <p:cNvSpPr txBox="1">
              <a:spLocks noChangeArrowheads="1"/>
            </p:cNvSpPr>
            <p:nvPr/>
          </p:nvSpPr>
          <p:spPr bwMode="auto">
            <a:xfrm>
              <a:off x="276" y="0"/>
              <a:ext cx="187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    . Báo với thầy cô giáo</a:t>
              </a:r>
            </a:p>
          </p:txBody>
        </p:sp>
        <p:pic>
          <p:nvPicPr>
            <p:cNvPr id="19480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" y="29"/>
              <a:ext cx="308" cy="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1447800" y="3230563"/>
            <a:ext cx="6248400" cy="579437"/>
            <a:chOff x="-72" y="0"/>
            <a:chExt cx="3936" cy="365"/>
          </a:xfrm>
        </p:grpSpPr>
        <p:pic>
          <p:nvPicPr>
            <p:cNvPr id="19477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2" y="17"/>
              <a:ext cx="4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478" name="Text Box 38"/>
            <p:cNvSpPr txBox="1">
              <a:spLocks noChangeArrowheads="1"/>
            </p:cNvSpPr>
            <p:nvPr/>
          </p:nvSpPr>
          <p:spPr bwMode="auto">
            <a:xfrm>
              <a:off x="216" y="0"/>
              <a:ext cx="36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Cùng tham gia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1295400" y="471488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082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57200" y="1066800"/>
            <a:ext cx="80200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954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i="1">
                <a:solidFill>
                  <a:srgbClr val="FFFF00"/>
                </a:solidFill>
                <a:latin typeface="Times New Roman" pitchFamily="18" charset="0"/>
              </a:rPr>
              <a:t>Câu 3:Bưu điện, đài truyền hình, đài phát thanh là nơi diễn ra: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20491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0" y="0"/>
            <a:chExt cx="3072" cy="960"/>
          </a:xfrm>
        </p:grpSpPr>
        <p:sp>
          <p:nvSpPr>
            <p:cNvPr id="20507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20508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HÕt giê</a:t>
              </a:r>
            </a:p>
          </p:txBody>
        </p:sp>
      </p:grpSp>
      <p:pic>
        <p:nvPicPr>
          <p:cNvPr id="20493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4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457200" y="2971800"/>
            <a:ext cx="1066800" cy="9906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631825" y="2209800"/>
            <a:ext cx="7978775" cy="668338"/>
            <a:chOff x="-107" y="0"/>
            <a:chExt cx="3029" cy="421"/>
          </a:xfrm>
        </p:grpSpPr>
        <p:pic>
          <p:nvPicPr>
            <p:cNvPr id="20505" name="Picture 29" descr="a_md_wht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81820">
              <a:off x="-107" y="49"/>
              <a:ext cx="294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6" name="Text Box 37"/>
            <p:cNvSpPr txBox="1">
              <a:spLocks noChangeArrowheads="1"/>
            </p:cNvSpPr>
            <p:nvPr/>
          </p:nvSpPr>
          <p:spPr bwMode="auto">
            <a:xfrm>
              <a:off x="204" y="0"/>
              <a:ext cx="271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</a:rPr>
                <a:t>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Các buổi văn nghệ do địa phương tổ chức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609600" y="4267200"/>
            <a:ext cx="7696200" cy="1060450"/>
            <a:chOff x="-505" y="-67"/>
            <a:chExt cx="4190" cy="668"/>
          </a:xfrm>
        </p:grpSpPr>
        <p:sp>
          <p:nvSpPr>
            <p:cNvPr id="20503" name="Text Box 39"/>
            <p:cNvSpPr txBox="1">
              <a:spLocks noChangeArrowheads="1"/>
            </p:cNvSpPr>
            <p:nvPr/>
          </p:nvSpPr>
          <p:spPr bwMode="auto">
            <a:xfrm>
              <a:off x="35" y="0"/>
              <a:ext cx="3650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. Là nơi thường tổ chức các trò chơi và trận đấu thể thao của địa phường</a:t>
              </a:r>
            </a:p>
          </p:txBody>
        </p:sp>
        <p:pic>
          <p:nvPicPr>
            <p:cNvPr id="20504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05" y="-67"/>
              <a:ext cx="458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609600" y="2895600"/>
            <a:ext cx="8001000" cy="1016000"/>
            <a:chOff x="0" y="-365"/>
            <a:chExt cx="4377" cy="541"/>
          </a:xfrm>
        </p:grpSpPr>
        <p:pic>
          <p:nvPicPr>
            <p:cNvPr id="20501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243"/>
              <a:ext cx="472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02" name="Text Box 38"/>
            <p:cNvSpPr txBox="1">
              <a:spLocks noChangeArrowheads="1"/>
            </p:cNvSpPr>
            <p:nvPr/>
          </p:nvSpPr>
          <p:spPr bwMode="auto">
            <a:xfrm>
              <a:off x="216" y="-365"/>
              <a:ext cx="4161" cy="5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Là nơi làm nơi nhận, chuyển, phát tin tức, thư tín, bưu phẩm các nơi chuyển đến…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1295400" y="471488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113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9540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i="1">
                <a:solidFill>
                  <a:srgbClr val="FFFF00"/>
                </a:solidFill>
                <a:latin typeface="Times New Roman" pitchFamily="18" charset="0"/>
              </a:rPr>
              <a:t>Câu 4: Ở làng quê, người dân thường sống bằng nghề:</a:t>
            </a: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21515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0" y="0"/>
            <a:chExt cx="3072" cy="960"/>
          </a:xfrm>
        </p:grpSpPr>
        <p:sp>
          <p:nvSpPr>
            <p:cNvPr id="21531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21532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HÕt giê</a:t>
              </a:r>
            </a:p>
          </p:txBody>
        </p:sp>
      </p:grpSp>
      <p:pic>
        <p:nvPicPr>
          <p:cNvPr id="21517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8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685800" y="3200400"/>
            <a:ext cx="1295400" cy="8382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914400" y="2133600"/>
            <a:ext cx="7391400" cy="954088"/>
            <a:chOff x="-34" y="-9"/>
            <a:chExt cx="2956" cy="426"/>
          </a:xfrm>
        </p:grpSpPr>
        <p:pic>
          <p:nvPicPr>
            <p:cNvPr id="11289" name="Picture 29" descr="a_md_wh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4" y="39"/>
              <a:ext cx="312" cy="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1530" name="Text Box 37"/>
            <p:cNvSpPr txBox="1">
              <a:spLocks noChangeArrowheads="1"/>
            </p:cNvSpPr>
            <p:nvPr/>
          </p:nvSpPr>
          <p:spPr bwMode="auto">
            <a:xfrm>
              <a:off x="204" y="-9"/>
              <a:ext cx="2718" cy="4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Công sở, cửa hàng, nhà máy xí nghiệp…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923925" y="4151313"/>
            <a:ext cx="7459663" cy="877887"/>
            <a:chOff x="-104" y="0"/>
            <a:chExt cx="3345" cy="409"/>
          </a:xfrm>
        </p:grpSpPr>
        <p:sp>
          <p:nvSpPr>
            <p:cNvPr id="21527" name="Text Box 39"/>
            <p:cNvSpPr txBox="1">
              <a:spLocks noChangeArrowheads="1"/>
            </p:cNvSpPr>
            <p:nvPr/>
          </p:nvSpPr>
          <p:spPr bwMode="auto">
            <a:xfrm>
              <a:off x="276" y="0"/>
              <a:ext cx="2965" cy="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   . Cả A và B đều đúng</a:t>
              </a:r>
            </a:p>
          </p:txBody>
        </p:sp>
        <p:pic>
          <p:nvPicPr>
            <p:cNvPr id="21528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4" y="29"/>
              <a:ext cx="372" cy="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912813" y="2971800"/>
            <a:ext cx="7621587" cy="1016000"/>
            <a:chOff x="-81" y="-48"/>
            <a:chExt cx="3945" cy="640"/>
          </a:xfrm>
        </p:grpSpPr>
        <p:pic>
          <p:nvPicPr>
            <p:cNvPr id="21525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1" y="204"/>
              <a:ext cx="394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Text Box 38"/>
            <p:cNvSpPr txBox="1">
              <a:spLocks noChangeArrowheads="1"/>
            </p:cNvSpPr>
            <p:nvPr/>
          </p:nvSpPr>
          <p:spPr bwMode="auto">
            <a:xfrm>
              <a:off x="216" y="-48"/>
              <a:ext cx="3648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Bằng nghề trông trọt, chăn nuôi,   chuồng trại…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1295400" y="471488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14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 nodeType="clickPar">
                      <p:stCondLst>
                        <p:cond delay="0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75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685800" y="1143000"/>
            <a:ext cx="7867650" cy="4251325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50000">
                <a:srgbClr val="FFCC99"/>
              </a:gs>
              <a:gs pos="100000">
                <a:srgbClr val="FFFFFF"/>
              </a:gs>
            </a:gsLst>
            <a:lin ang="189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862013" y="1173163"/>
            <a:ext cx="7572375" cy="5842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b="1" i="1">
                <a:solidFill>
                  <a:srgbClr val="FFFF00"/>
                </a:solidFill>
                <a:latin typeface="Times New Roman" pitchFamily="18" charset="0"/>
              </a:rPr>
              <a:t>Câu 5</a:t>
            </a:r>
            <a:r>
              <a:rPr lang="en-US" altLang="vi-VN" sz="2800" i="1">
                <a:solidFill>
                  <a:srgbClr val="FFFF00"/>
                </a:solidFill>
                <a:latin typeface="Times New Roman" pitchFamily="18" charset="0"/>
              </a:rPr>
              <a:t>: </a:t>
            </a:r>
            <a:r>
              <a:rPr lang="en-US" altLang="vi-VN" sz="3200" b="1" i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Sau khi đi vệ sinh ta phải làm gì?</a:t>
            </a:r>
            <a:endParaRPr lang="en-US" altLang="vi-VN" sz="3200" b="1" i="1">
              <a:solidFill>
                <a:srgbClr val="FFFF00"/>
              </a:solidFill>
              <a:latin typeface="Times New Roman" pitchFamily="18" charset="0"/>
            </a:endParaRPr>
          </a:p>
        </p:txBody>
      </p:sp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3924300" y="548163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32774" name="AutoShape 6"/>
          <p:cNvSpPr>
            <a:spLocks noChangeArrowheads="1"/>
          </p:cNvSpPr>
          <p:nvPr/>
        </p:nvSpPr>
        <p:spPr bwMode="auto">
          <a:xfrm>
            <a:off x="3927475" y="5487988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800000"/>
                </a:solidFill>
              </a:rPr>
              <a:t>1</a:t>
            </a:r>
          </a:p>
        </p:txBody>
      </p:sp>
      <p:sp>
        <p:nvSpPr>
          <p:cNvPr id="32775" name="AutoShape 7"/>
          <p:cNvSpPr>
            <a:spLocks noChangeArrowheads="1"/>
          </p:cNvSpPr>
          <p:nvPr/>
        </p:nvSpPr>
        <p:spPr bwMode="auto">
          <a:xfrm>
            <a:off x="3932238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2</a:t>
            </a:r>
          </a:p>
        </p:txBody>
      </p:sp>
      <p:sp>
        <p:nvSpPr>
          <p:cNvPr id="32776" name="AutoShape 8"/>
          <p:cNvSpPr>
            <a:spLocks noChangeArrowheads="1"/>
          </p:cNvSpPr>
          <p:nvPr/>
        </p:nvSpPr>
        <p:spPr bwMode="auto">
          <a:xfrm>
            <a:off x="3924300" y="546735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3</a:t>
            </a:r>
          </a:p>
        </p:txBody>
      </p:sp>
      <p:sp>
        <p:nvSpPr>
          <p:cNvPr id="32777" name="AutoShape 10"/>
          <p:cNvSpPr>
            <a:spLocks noChangeArrowheads="1"/>
          </p:cNvSpPr>
          <p:nvPr/>
        </p:nvSpPr>
        <p:spPr bwMode="auto">
          <a:xfrm>
            <a:off x="3924300" y="5472113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4</a:t>
            </a:r>
          </a:p>
        </p:txBody>
      </p:sp>
      <p:sp>
        <p:nvSpPr>
          <p:cNvPr id="32778" name="AutoShape 16"/>
          <p:cNvSpPr>
            <a:spLocks noChangeArrowheads="1"/>
          </p:cNvSpPr>
          <p:nvPr/>
        </p:nvSpPr>
        <p:spPr bwMode="auto">
          <a:xfrm>
            <a:off x="3924300" y="5473700"/>
            <a:ext cx="1143000" cy="9144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4400" b="1">
                <a:solidFill>
                  <a:srgbClr val="0033CC"/>
                </a:solidFill>
              </a:rPr>
              <a:t>5</a:t>
            </a:r>
          </a:p>
        </p:txBody>
      </p:sp>
      <p:pic>
        <p:nvPicPr>
          <p:cNvPr id="22539" name="Picture 17" descr="Tàng-Tà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581650"/>
            <a:ext cx="14097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762000" y="5486400"/>
            <a:ext cx="3048000" cy="914400"/>
            <a:chOff x="0" y="0"/>
            <a:chExt cx="3072" cy="960"/>
          </a:xfrm>
        </p:grpSpPr>
        <p:sp>
          <p:nvSpPr>
            <p:cNvPr id="22555" name="Oval 19"/>
            <p:cNvSpPr>
              <a:spLocks noChangeArrowheads="1"/>
            </p:cNvSpPr>
            <p:nvPr/>
          </p:nvSpPr>
          <p:spPr bwMode="auto">
            <a:xfrm>
              <a:off x="0" y="0"/>
              <a:ext cx="3072" cy="960"/>
            </a:xfrm>
            <a:prstGeom prst="ellipse">
              <a:avLst/>
            </a:prstGeom>
            <a:solidFill>
              <a:srgbClr val="00FF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endParaRPr lang="vi-VN" altLang="vi-VN" sz="4000" b="1">
                <a:solidFill>
                  <a:srgbClr val="FFFF00"/>
                </a:solidFill>
              </a:endParaRPr>
            </a:p>
          </p:txBody>
        </p:sp>
        <p:sp>
          <p:nvSpPr>
            <p:cNvPr id="22556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576" y="288"/>
              <a:ext cx="1884" cy="40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vi-VN" sz="3600" b="1" i="1" kern="10">
                  <a:ln w="9525">
                    <a:solidFill>
                      <a:srgbClr val="FF0000"/>
                    </a:solidFill>
                    <a:round/>
                    <a:headEnd/>
                    <a:tailEnd/>
                  </a:ln>
                  <a:solidFill>
                    <a:srgbClr val="FF6600"/>
                  </a:solidFill>
                </a:rPr>
                <a:t>HÕt giê</a:t>
              </a:r>
            </a:p>
          </p:txBody>
        </p:sp>
      </p:grpSp>
      <p:pic>
        <p:nvPicPr>
          <p:cNvPr id="22541" name="Picture 21" descr="Book-03-ju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57200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2" name="AutoShape 22">
            <a:hlinkClick r:id="rId8" action="ppaction://hlinksldjump" highlightClick="1">
              <a:snd r:embed="rId9" name="camera.wav"/>
            </a:hlinkClick>
          </p:cNvPr>
          <p:cNvSpPr>
            <a:spLocks noChangeArrowheads="1"/>
          </p:cNvSpPr>
          <p:nvPr/>
        </p:nvSpPr>
        <p:spPr bwMode="auto">
          <a:xfrm>
            <a:off x="8016875" y="5795963"/>
            <a:ext cx="550863" cy="477837"/>
          </a:xfrm>
          <a:prstGeom prst="actionButtonReturn">
            <a:avLst/>
          </a:prstGeom>
          <a:solidFill>
            <a:srgbClr val="CCFFCC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  <p:sp>
        <p:nvSpPr>
          <p:cNvPr id="32785" name="Oval 28"/>
          <p:cNvSpPr>
            <a:spLocks noChangeArrowheads="1"/>
          </p:cNvSpPr>
          <p:nvPr/>
        </p:nvSpPr>
        <p:spPr bwMode="auto">
          <a:xfrm>
            <a:off x="838200" y="3810000"/>
            <a:ext cx="990600" cy="762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0000CC"/>
              </a:solidFill>
            </a:endParaRPr>
          </a:p>
        </p:txBody>
      </p:sp>
      <p:grpSp>
        <p:nvGrpSpPr>
          <p:cNvPr id="3" name="Group 40"/>
          <p:cNvGrpSpPr>
            <a:grpSpLocks/>
          </p:cNvGrpSpPr>
          <p:nvPr/>
        </p:nvGrpSpPr>
        <p:grpSpPr bwMode="auto">
          <a:xfrm>
            <a:off x="1066800" y="2133600"/>
            <a:ext cx="6708775" cy="525463"/>
            <a:chOff x="-34" y="0"/>
            <a:chExt cx="2956" cy="331"/>
          </a:xfrm>
        </p:grpSpPr>
        <p:pic>
          <p:nvPicPr>
            <p:cNvPr id="11289" name="Picture 29" descr="a_md_wht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-34" y="39"/>
              <a:ext cx="312" cy="29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554" name="Text Box 37"/>
            <p:cNvSpPr txBox="1">
              <a:spLocks noChangeArrowheads="1"/>
            </p:cNvSpPr>
            <p:nvPr/>
          </p:nvSpPr>
          <p:spPr bwMode="auto">
            <a:xfrm>
              <a:off x="204" y="0"/>
              <a:ext cx="271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</a:rPr>
                <a:t>  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Lấy khăn lau tay</a:t>
              </a:r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990600" y="3886200"/>
            <a:ext cx="7239000" cy="609600"/>
            <a:chOff x="-40" y="0"/>
            <a:chExt cx="2187" cy="384"/>
          </a:xfrm>
        </p:grpSpPr>
        <p:sp>
          <p:nvSpPr>
            <p:cNvPr id="22551" name="Text Box 39"/>
            <p:cNvSpPr txBox="1">
              <a:spLocks noChangeArrowheads="1"/>
            </p:cNvSpPr>
            <p:nvPr/>
          </p:nvSpPr>
          <p:spPr bwMode="auto">
            <a:xfrm>
              <a:off x="236" y="0"/>
              <a:ext cx="1911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 . Rữa tay sạch sẽ bằng xà phòng</a:t>
              </a:r>
            </a:p>
          </p:txBody>
        </p:sp>
        <p:pic>
          <p:nvPicPr>
            <p:cNvPr id="22552" name="Picture 32" descr="c_md_wht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0" y="29"/>
              <a:ext cx="230" cy="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984250" y="2895600"/>
            <a:ext cx="7550150" cy="584200"/>
            <a:chOff x="-119" y="0"/>
            <a:chExt cx="4319" cy="368"/>
          </a:xfrm>
        </p:grpSpPr>
        <p:pic>
          <p:nvPicPr>
            <p:cNvPr id="22549" name="Picture 31" descr="b_md_wht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9" y="17"/>
              <a:ext cx="479" cy="3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50" name="Text Box 38"/>
            <p:cNvSpPr txBox="1">
              <a:spLocks noChangeArrowheads="1"/>
            </p:cNvSpPr>
            <p:nvPr/>
          </p:nvSpPr>
          <p:spPr bwMode="auto">
            <a:xfrm>
              <a:off x="216" y="0"/>
              <a:ext cx="398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 eaLnBrk="1" hangingPunct="1">
                <a:spcBef>
                  <a:spcPct val="50000"/>
                </a:spcBef>
              </a:pPr>
              <a:r>
                <a:rPr lang="en-US" altLang="vi-VN" sz="3200" b="1">
                  <a:solidFill>
                    <a:srgbClr val="0000CC"/>
                  </a:solidFill>
                </a:rPr>
                <a:t>   . </a:t>
              </a:r>
              <a:r>
                <a:rPr lang="en-US" altLang="vi-VN" sz="2800" b="1">
                  <a:solidFill>
                    <a:srgbClr val="0000CC"/>
                  </a:solidFill>
                  <a:latin typeface="Times New Roman" pitchFamily="18" charset="0"/>
                </a:rPr>
                <a:t>Không cần rữa tay vì nước ướt thêm bẩn</a:t>
              </a:r>
            </a:p>
          </p:txBody>
        </p:sp>
      </p:grpSp>
      <p:sp>
        <p:nvSpPr>
          <p:cNvPr id="11283" name="Text Box 46"/>
          <p:cNvSpPr txBox="1">
            <a:spLocks noChangeArrowheads="1"/>
          </p:cNvSpPr>
          <p:nvPr/>
        </p:nvSpPr>
        <p:spPr bwMode="auto">
          <a:xfrm>
            <a:off x="1295400" y="471488"/>
            <a:ext cx="6781800" cy="57943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342900" indent="-342900" algn="ctr">
              <a:defRPr/>
            </a:pPr>
            <a:r>
              <a:rPr lang="en-US" sz="2800" b="1" i="1" dirty="0">
                <a:solidFill>
                  <a:srgbClr val="FFFF00"/>
                </a:solidFill>
                <a:latin typeface="Times New Roman" pitchFamily="18" charset="0"/>
              </a:rPr>
              <a:t>  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Hãy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khoanh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vào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đáp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án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đúng</a:t>
            </a:r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Times New Roman" pitchFamily="18" charset="0"/>
              </a:rPr>
              <a:t>nhất</a:t>
            </a:r>
            <a:endParaRPr lang="en-US" sz="3200" b="1" i="1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pic>
        <p:nvPicPr>
          <p:cNvPr id="32796" name="j021217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j0214098.wav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1000" fill="hold"/>
                                        <p:tgtEl>
                                          <p:spTgt spid="32773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u h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27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327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96"/>
                  </p:tgtEl>
                </p:cond>
              </p:nextCondLst>
            </p:seq>
            <p:audio>
              <p:cMediaNode>
                <p:cTn id="90" fill="hold" display="0" nodeType="clickEffect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96"/>
                </p:tgtEl>
              </p:cMediaNode>
            </p:audio>
          </p:childTnLst>
        </p:cTn>
      </p:par>
    </p:tnLst>
    <p:bldLst>
      <p:bldP spid="32773" grpId="0" animBg="1" autoUpdateAnimBg="0"/>
      <p:bldP spid="32774" grpId="0" animBg="1" autoUpdateAnimBg="0"/>
      <p:bldP spid="32775" grpId="0" animBg="1" autoUpdateAnimBg="0"/>
      <p:bldP spid="32776" grpId="0" animBg="1" autoUpdateAnimBg="0"/>
      <p:bldP spid="32777" grpId="0" animBg="1" autoUpdateAnimBg="0"/>
      <p:bldP spid="32778" grpId="0" animBg="1" autoUpdateAnimBg="0"/>
      <p:bldP spid="32785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6148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49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0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1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AutoShape 6"/>
          <p:cNvSpPr>
            <a:spLocks noChangeArrowheads="1"/>
          </p:cNvSpPr>
          <p:nvPr/>
        </p:nvSpPr>
        <p:spPr bwMode="auto">
          <a:xfrm>
            <a:off x="381000" y="609600"/>
            <a:ext cx="8534400" cy="2971800"/>
          </a:xfrm>
          <a:prstGeom prst="cloudCallout">
            <a:avLst>
              <a:gd name="adj1" fmla="val -49134"/>
              <a:gd name="adj2" fmla="val 56852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Ở nhà chúng ta thường sử dụng nguồn nước sinh hoạt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/>
          <a:lstStyle/>
          <a:p>
            <a:r>
              <a:rPr lang="en-US" altLang="vi-VN" smtClean="0"/>
              <a:t>* Về nhà ôn lại nôi dung và vẽ tranh theo chủ đề: </a:t>
            </a:r>
            <a:r>
              <a:rPr lang="en-US" altLang="vi-VN" b="1" i="1" smtClean="0">
                <a:solidFill>
                  <a:srgbClr val="FF0000"/>
                </a:solidFill>
              </a:rPr>
              <a:t>Xã hội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6868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vi-VN" sz="4000" smtClean="0"/>
              <a:t>Chuẩn bị bài theo chủ để: </a:t>
            </a:r>
            <a:r>
              <a:rPr lang="en-US" altLang="vi-VN" sz="4000" b="1" i="1" smtClean="0">
                <a:solidFill>
                  <a:srgbClr val="FF0000"/>
                </a:solidFill>
              </a:rPr>
              <a:t>Tự nhiên</a:t>
            </a:r>
            <a:r>
              <a:rPr lang="en-US" altLang="vi-VN" sz="5000" b="1" i="1" smtClean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None/>
            </a:pPr>
            <a:r>
              <a:rPr lang="en-US" altLang="vi-VN" sz="4000" b="1" i="1" smtClean="0"/>
              <a:t>Về nhà quan sát cây ở nhà xem chúng có giống và khác nhau ở điểm nào qua bài học sau Thực vật nhé!</a:t>
            </a:r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431800" y="322263"/>
            <a:ext cx="8321675" cy="61722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vi-VN" altLang="vi-VN" sz="4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-609600"/>
            <a:ext cx="9448800" cy="7467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990600" y="914400"/>
            <a:ext cx="402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altLang="en-US" sz="2800" b="1">
              <a:solidFill>
                <a:srgbClr val="336600"/>
              </a:solidFill>
              <a:cs typeface="Arial" pitchFamily="34" charset="0"/>
            </a:endParaRP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Bodoni MT Black" pitchFamily="18" charset="0"/>
            </a:endParaRPr>
          </a:p>
        </p:txBody>
      </p:sp>
      <p:grpSp>
        <p:nvGrpSpPr>
          <p:cNvPr id="7173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7176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381000" y="457200"/>
            <a:ext cx="8382000" cy="1905000"/>
          </a:xfrm>
          <a:prstGeom prst="cloudCallout">
            <a:avLst>
              <a:gd name="adj1" fmla="val -49134"/>
              <a:gd name="adj2" fmla="val 56852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3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nước thải có gì gây hại cho sinh vật và sức khỏe con người?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9600" y="2667000"/>
            <a:ext cx="8153400" cy="1981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defRPr/>
            </a:pP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bẩn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vi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khuẩn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500" dirty="0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n>
                  <a:solidFill>
                    <a:schemeClr val="tx1"/>
                  </a:solidFill>
                </a:ln>
                <a:latin typeface="Times New Roman" pitchFamily="18" charset="0"/>
                <a:cs typeface="Times New Roman" pitchFamily="18" charset="0"/>
              </a:rPr>
              <a:t>bệnh</a:t>
            </a:r>
            <a:endParaRPr lang="en-US" sz="3500" dirty="0">
              <a:ln>
                <a:solidFill>
                  <a:schemeClr val="tx1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4"/>
          <p:cNvSpPr>
            <a:spLocks noGrp="1" noChangeArrowheads="1"/>
          </p:cNvSpPr>
          <p:nvPr>
            <p:ph type="title"/>
          </p:nvPr>
        </p:nvSpPr>
        <p:spPr>
          <a:xfrm>
            <a:off x="457200" y="746125"/>
            <a:ext cx="8229600" cy="1143000"/>
          </a:xfrm>
        </p:spPr>
        <p:txBody>
          <a:bodyPr/>
          <a:lstStyle/>
          <a:p>
            <a:pPr eaLnBrk="1" hangingPunct="1"/>
            <a:endParaRPr lang="vi-VN" altLang="vi-VN" sz="5400" smtClean="0"/>
          </a:p>
        </p:txBody>
      </p:sp>
      <p:pic>
        <p:nvPicPr>
          <p:cNvPr id="8195" name="Picture 4" descr="rgb-on-white-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8196" name="Text Box 142"/>
          <p:cNvSpPr txBox="1">
            <a:spLocks noChangeArrowheads="1"/>
          </p:cNvSpPr>
          <p:nvPr/>
        </p:nvSpPr>
        <p:spPr bwMode="auto">
          <a:xfrm>
            <a:off x="2133600" y="7467600"/>
            <a:ext cx="53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/>
          </a:p>
        </p:txBody>
      </p:sp>
      <p:sp>
        <p:nvSpPr>
          <p:cNvPr id="58534" name="Text Box 166"/>
          <p:cNvSpPr txBox="1">
            <a:spLocks noChangeArrowheads="1"/>
          </p:cNvSpPr>
          <p:nvPr/>
        </p:nvSpPr>
        <p:spPr bwMode="auto">
          <a:xfrm>
            <a:off x="0" y="2971800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Ông bà nội của em sinh ra mấy người con?... Đó là ai?..</a:t>
            </a:r>
          </a:p>
        </p:txBody>
      </p:sp>
      <p:sp>
        <p:nvSpPr>
          <p:cNvPr id="58535" name="Text Box 167"/>
          <p:cNvSpPr txBox="1">
            <a:spLocks noChangeArrowheads="1"/>
          </p:cNvSpPr>
          <p:nvPr/>
        </p:nvSpPr>
        <p:spPr bwMode="auto">
          <a:xfrm>
            <a:off x="0" y="129540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Gia đình em gồm mấy thế hệ? Thế hệ thứ nhất là ai? Thế hệ thứ hai là ai?...</a:t>
            </a:r>
          </a:p>
        </p:txBody>
      </p:sp>
      <p:sp>
        <p:nvSpPr>
          <p:cNvPr id="8" name="Text Box 166"/>
          <p:cNvSpPr txBox="1">
            <a:spLocks noChangeArrowheads="1"/>
          </p:cNvSpPr>
          <p:nvPr/>
        </p:nvSpPr>
        <p:spPr bwMode="auto">
          <a:xfrm>
            <a:off x="0" y="4840288"/>
            <a:ext cx="9372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Bố mẹ em sinh ra những ai?... Cô (chú) của em sinh những ai?...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8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8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8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8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534" grpId="0"/>
      <p:bldP spid="5853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rgb-on-white-01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Text Box 142"/>
          <p:cNvSpPr txBox="1">
            <a:spLocks noChangeArrowheads="1"/>
          </p:cNvSpPr>
          <p:nvPr/>
        </p:nvSpPr>
        <p:spPr bwMode="auto">
          <a:xfrm>
            <a:off x="2133600" y="57451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2400"/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0" y="91440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D60093"/>
                </a:solidFill>
                <a:latin typeface="Times New Roman" pitchFamily="18" charset="0"/>
              </a:rPr>
              <a:t>-   </a:t>
            </a:r>
            <a:r>
              <a:rPr lang="en-US" altLang="vi-VN" sz="4200" b="1">
                <a:solidFill>
                  <a:srgbClr val="D60093"/>
                </a:solidFill>
                <a:latin typeface="Times New Roman" pitchFamily="18" charset="0"/>
                <a:cs typeface="Times New Roman" pitchFamily="18" charset="0"/>
              </a:rPr>
              <a:t>Tại sao chúng ta phải yêu quý những người họ hàng nội, họ ngoại của mình?</a:t>
            </a:r>
          </a:p>
        </p:txBody>
      </p:sp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152400" y="3048000"/>
            <a:ext cx="8991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6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altLang="vi-VN" sz="42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Vì ông bà nội, ngoại và các cô dì, chú bác cùng các con của họ là những người họ hàng ruột thịt của chúng ta.</a:t>
            </a:r>
            <a:endParaRPr lang="en-US" altLang="en-US" sz="42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utoUpdateAnimBg="0"/>
      <p:bldP spid="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0244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5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228600" y="1600200"/>
            <a:ext cx="8534400" cy="2971800"/>
          </a:xfrm>
          <a:prstGeom prst="cloudCallout">
            <a:avLst>
              <a:gd name="adj1" fmla="val -49134"/>
              <a:gd name="adj2" fmla="val 56852"/>
            </a:avLst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altLang="vi-VN" sz="6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990600" y="914400"/>
            <a:ext cx="40274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altLang="en-US" sz="2800" b="1">
              <a:solidFill>
                <a:srgbClr val="336600"/>
              </a:solidFill>
              <a:cs typeface="Arial" pitchFamily="34" charset="0"/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-685800" y="0"/>
            <a:ext cx="7239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endParaRPr lang="en-US" altLang="en-US" b="1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533400" y="914400"/>
            <a:ext cx="8001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Bodoni MT Black" pitchFamily="18" charset="0"/>
            </a:endParaRP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04800" y="1103313"/>
            <a:ext cx="84582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1: 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Hoạt động chính ở trường là gì? Ngoài học tập chúng ta còn có hoạt động nào khác?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3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3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4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5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28600" y="29718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2: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iờ ra chơi, để thư giãn chúng ta có thể chơi nhiều trò chơi  gì? Không nên chơi các trò chơi gì? </a:t>
            </a:r>
            <a:endParaRPr lang="en-US" altLang="vi-VN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04800" y="10160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3: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solidFill>
                  <a:srgbClr val="008000"/>
                </a:solidFill>
                <a:latin typeface="Times New Roman" pitchFamily="18" charset="0"/>
              </a:rPr>
              <a:t>Khi đi xe đạp chúng ta cần đi như thế nào là đúng quy định</a:t>
            </a: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altLang="vi-VN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12291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2293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4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5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296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8600" y="3429000"/>
            <a:ext cx="8610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4: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</a:rPr>
              <a:t>Nơi bạn đang sinh sống thuộc làng quê hay đô thị</a:t>
            </a:r>
            <a:r>
              <a:rPr lang="en-US" altLang="en-US" sz="2800" b="1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en-US" sz="2800" b="1">
                <a:latin typeface="Times New Roman" pitchFamily="18" charset="0"/>
                <a:cs typeface="Times New Roman" pitchFamily="18" charset="0"/>
              </a:rPr>
              <a:t>và họ sống chủ yếu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bằng nghề gì? </a:t>
            </a:r>
            <a:endParaRPr lang="en-US" altLang="vi-VN" sz="280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228600" y="762000"/>
            <a:ext cx="8458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5: </a:t>
            </a:r>
            <a:r>
              <a:rPr lang="en-US" altLang="vi-VN" sz="2800" b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Cháy thường gây ra những thiệt hại gì? Cách tốt nhất để phòng cháy là?</a:t>
            </a:r>
            <a:endParaRPr lang="en-US" altLang="vi-VN" sz="280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28600" y="2362200"/>
            <a:ext cx="8534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imes New Roman" pitchFamily="18" charset="0"/>
              </a:rPr>
              <a:t>Nhóm 6: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Bưu điện thường diễn ra những hoạt động gì?  </a:t>
            </a:r>
            <a:endParaRPr lang="en-US" altLang="en-US" sz="2800" b="1">
              <a:solidFill>
                <a:srgbClr val="3333FF"/>
              </a:solidFill>
              <a:latin typeface="Times New Roman" pitchFamily="18" charset="0"/>
            </a:endParaRPr>
          </a:p>
        </p:txBody>
      </p:sp>
      <p:grpSp>
        <p:nvGrpSpPr>
          <p:cNvPr id="13316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672" y="0"/>
            <a:chExt cx="5760" cy="4320"/>
          </a:xfrm>
        </p:grpSpPr>
        <p:pic>
          <p:nvPicPr>
            <p:cNvPr id="13317" name="Picture 9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4176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8" name="Picture 10" descr="BD21325_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5760" cy="14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19" name="Picture 11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8" y="192"/>
              <a:ext cx="144" cy="398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0" name="Picture 12" descr="BD21325_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0"/>
              <a:ext cx="153" cy="4224"/>
            </a:xfrm>
            <a:prstGeom prst="rect">
              <a:avLst/>
            </a:prstGeom>
            <a:gradFill rotWithShape="1">
              <a:gsLst>
                <a:gs pos="0">
                  <a:srgbClr val="FF00FF"/>
                </a:gs>
                <a:gs pos="50000">
                  <a:srgbClr val="FFFFFF"/>
                </a:gs>
                <a:gs pos="100000">
                  <a:srgbClr val="FF00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251018"/>
  <p:tag name="VIOLETTITLE" val="Bài 39. Ôn tập: Xã hội"/>
  <p:tag name="VIOLETLESSON" val="35"/>
  <p:tag name="VIOLETCATID" val="2219"/>
  <p:tag name="VIOLETSUBJECT" val="Tự nhiên và Xã hội 3"/>
  <p:tag name="VIOLETAUTHORID" val="9119941"/>
  <p:tag name="VIOLETAUTHORNAME" val="trần thị thuần"/>
  <p:tag name="VIOLETAUTHORAVATAR" val="no_avatar.jpg"/>
  <p:tag name="VIOLETAUTHORADDRESS" val="trường tiểu học bù nho - bình phước"/>
  <p:tag name="VIOLETDATE" val="2018-01-15 14:19:21"/>
  <p:tag name="VIOLETHIT" val="34"/>
  <p:tag name="VIOLETLIKE" val="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</TotalTime>
  <Words>770</Words>
  <Application>Microsoft Office PowerPoint</Application>
  <PresentationFormat>On-screen Show (4:3)</PresentationFormat>
  <Paragraphs>116</Paragraphs>
  <Slides>21</Slides>
  <Notes>1</Notes>
  <HiddenSlides>0</HiddenSlides>
  <MMClips>8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Times New Roman</vt:lpstr>
      <vt:lpstr>Wingdings</vt:lpstr>
      <vt:lpstr>Bodoni MT Black</vt:lpstr>
      <vt:lpstr>.VnAvant</vt:lpstr>
      <vt:lpstr>.VnTime</vt:lpstr>
      <vt:lpstr>Default Design</vt:lpstr>
      <vt:lpstr>1_Default Design</vt:lpstr>
      <vt:lpstr>Office Theme</vt:lpstr>
      <vt:lpstr>Microsoft Photo Editor 3.0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</vt:lpstr>
      <vt:lpstr>Tìm hiểu về hoạt động nông nghiệp ở địa phương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Về nhà ôn lại nôi dung và vẽ tranh theo chủ đề: Xã hội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MyPC</cp:lastModifiedBy>
  <cp:revision>353</cp:revision>
  <dcterms:created xsi:type="dcterms:W3CDTF">2006-10-26T15:18:53Z</dcterms:created>
  <dcterms:modified xsi:type="dcterms:W3CDTF">2018-01-15T15:29:37Z</dcterms:modified>
</cp:coreProperties>
</file>