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0" r:id="rId3"/>
    <p:sldMasterId id="2147483702" r:id="rId4"/>
  </p:sldMasterIdLst>
  <p:notesMasterIdLst>
    <p:notesMasterId r:id="rId24"/>
  </p:notesMasterIdLst>
  <p:sldIdLst>
    <p:sldId id="256" r:id="rId5"/>
    <p:sldId id="336" r:id="rId6"/>
    <p:sldId id="329" r:id="rId7"/>
    <p:sldId id="337" r:id="rId8"/>
    <p:sldId id="257" r:id="rId9"/>
    <p:sldId id="325" r:id="rId10"/>
    <p:sldId id="327" r:id="rId11"/>
    <p:sldId id="326" r:id="rId12"/>
    <p:sldId id="339" r:id="rId13"/>
    <p:sldId id="338" r:id="rId14"/>
    <p:sldId id="308" r:id="rId15"/>
    <p:sldId id="321" r:id="rId16"/>
    <p:sldId id="323" r:id="rId17"/>
    <p:sldId id="328" r:id="rId18"/>
    <p:sldId id="331" r:id="rId19"/>
    <p:sldId id="332" r:id="rId20"/>
    <p:sldId id="333" r:id="rId21"/>
    <p:sldId id="334" r:id="rId22"/>
    <p:sldId id="260" r:id="rId23"/>
  </p:sldIdLst>
  <p:sldSz cx="9144000" cy="5143500" type="screen16x9"/>
  <p:notesSz cx="6858000" cy="9144000"/>
  <p:embeddedFontLst>
    <p:embeddedFont>
      <p:font typeface="Roboto Slab Regular" panose="020B0604020202020204" charset="0"/>
      <p:regular r:id="rId25"/>
    </p:embeddedFont>
    <p:embeddedFont>
      <p:font typeface="Vibur" panose="020B0604020202020204" charset="0"/>
      <p:regular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Kalam" panose="020B0604020202020204" charset="0"/>
      <p:regular r:id="rId39"/>
      <p:bold r:id="rId40"/>
    </p:embeddedFont>
    <p:embeddedFont>
      <p:font typeface="Work Sans" panose="020B060402020202020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Comfortaa" panose="020B060402020202020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tamaran" panose="020B0604020202020204" charset="0"/>
      <p:regular r:id="rId52"/>
      <p:bold r:id="rId53"/>
    </p:embeddedFont>
  </p:embeddedFontLst>
  <p:custDataLst>
    <p:tags r:id="rId5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87" d="100"/>
          <a:sy n="87" d="100"/>
        </p:scale>
        <p:origin x="6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6.xml"/><Relationship Id="rId41" Type="http://schemas.openxmlformats.org/officeDocument/2006/relationships/font" Target="fonts/font17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753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856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404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90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4124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65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58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690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48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46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12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0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9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7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181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127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5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9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4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7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4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579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21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5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4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9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8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3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39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588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2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7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9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27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0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176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21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089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929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732" r:id="rId3"/>
    <p:sldLayoutId id="2147483731" r:id="rId4"/>
    <p:sldLayoutId id="2147483730" r:id="rId5"/>
    <p:sldLayoutId id="2147483729" r:id="rId6"/>
    <p:sldLayoutId id="2147483728" r:id="rId7"/>
    <p:sldLayoutId id="2147483727" r:id="rId8"/>
    <p:sldLayoutId id="2147483726" r:id="rId9"/>
    <p:sldLayoutId id="2147483723" r:id="rId10"/>
    <p:sldLayoutId id="2147483722" r:id="rId11"/>
    <p:sldLayoutId id="2147483721" r:id="rId12"/>
    <p:sldLayoutId id="2147483720" r:id="rId13"/>
    <p:sldLayoutId id="2147483719" r:id="rId14"/>
    <p:sldLayoutId id="2147483718" r:id="rId15"/>
    <p:sldLayoutId id="2147483655" r:id="rId16"/>
    <p:sldLayoutId id="2147483658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39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717" r:id="rId7"/>
    <p:sldLayoutId id="2147483716" r:id="rId8"/>
    <p:sldLayoutId id="2147483715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33" r:id="rId2"/>
    <p:sldLayoutId id="2147483725" r:id="rId3"/>
    <p:sldLayoutId id="2147483724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10/19/2021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5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file:///C:\Program%20Files\Inknoe%20ClassPoint\Images\slide_annotate_without%20result_default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516990" y="149053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60" y="1276472"/>
            <a:ext cx="416328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105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3286" y="286459"/>
            <a:ext cx="811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Đọc các phân số thập phân và số thập phân trên các vạch của tia số: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12" r="-543" b="8239"/>
          <a:stretch/>
        </p:blipFill>
        <p:spPr>
          <a:xfrm>
            <a:off x="457599" y="1034140"/>
            <a:ext cx="7152562" cy="2542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-4208" b="82915"/>
          <a:stretch/>
        </p:blipFill>
        <p:spPr>
          <a:xfrm>
            <a:off x="673286" y="3035233"/>
            <a:ext cx="7648841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507" y="398761"/>
            <a:ext cx="8596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20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a) 7dm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0,7m</a:t>
                </a:r>
                <a:endPara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5dm =</a:t>
                </a:r>
                <a:r>
                  <a:rPr kumimoji="0" lang="en-US" altLang="en-US" sz="200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4g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=………......kg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blipFill rotWithShape="0">
                <a:blip r:embed="rId2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b) 9cm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0,09m</a:t>
                </a: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3cm =</a:t>
                </a:r>
                <a:r>
                  <a:rPr kumimoji="0" lang="en-US" altLang="en-US" sz="200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=…………....kg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blipFill>
                <a:blip r:embed="rId3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94282" y="2171800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0,5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668556" y="2952578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0,002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452781" y="372397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0,004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437045" y="217758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0,03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668530" y="295673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0,008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526219" y="3701912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803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84192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18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24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/>
                    <a:gridCol w="768102"/>
                    <a:gridCol w="768102"/>
                    <a:gridCol w="768102"/>
                    <a:gridCol w="2880324"/>
                    <a:gridCol w="2841923"/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55833" r="-99154" b="-46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158475" r="-99154" b="-3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87817"/>
              </p:ext>
            </p:extLst>
          </p:nvPr>
        </p:nvGraphicFramePr>
        <p:xfrm>
          <a:off x="194968" y="587842"/>
          <a:ext cx="8735277" cy="4435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0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phân</a:t>
                      </a:r>
                      <a:r>
                        <a:rPr lang="en-US" sz="18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  <a:blipFill rotWithShape="0">
                <a:blip r:embed="rId2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077698" y="114173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  <a:blipFill rotWithShape="0">
                <a:blip r:embed="rId3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77697" y="172722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0,09m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  <a:blipFill rotWithShape="0">
                <a:blip r:embed="rId4"/>
                <a:stretch>
                  <a:fillRect r="-3922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49031" y="2288943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77696" y="2888926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0,68m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  <a:blipFill rotWithShape="0">
                <a:blip r:embed="rId6"/>
                <a:stretch>
                  <a:fillRect r="-2899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06363" y="3414019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  <a:blipFill rotWithShape="0">
                <a:blip r:embed="rId7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06363" y="4002066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0,056m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  <a:blipFill rotWithShape="0">
                <a:blip r:embed="rId8"/>
                <a:stretch>
                  <a:fillRect r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006363" y="4537515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0,375m</a:t>
            </a:r>
          </a:p>
        </p:txBody>
      </p:sp>
    </p:spTree>
    <p:extLst>
      <p:ext uri="{BB962C8B-B14F-4D97-AF65-F5344CB8AC3E}">
        <p14:creationId xmlns:p14="http://schemas.microsoft.com/office/powerpoint/2010/main" val="1354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2377364" y="983583"/>
            <a:ext cx="42737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1984018" y="1829881"/>
            <a:ext cx="51759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0,1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0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650" kern="1200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=?</a:t>
                </a: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8</a:t>
            </a: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0.008</a:t>
            </a: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0.08</a:t>
            </a: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0.8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0,9 m = … 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200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0741" y="1805932"/>
            <a:ext cx="6174757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(TT)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476" y="655148"/>
            <a:ext cx="398695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09F90-2688-4A88-B60C-B4ED7D40D5DF}"/>
              </a:ext>
            </a:extLst>
          </p:cNvPr>
          <p:cNvSpPr txBox="1"/>
          <p:nvPr/>
        </p:nvSpPr>
        <p:spPr>
          <a:xfrm>
            <a:off x="2303585" y="2436912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5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054331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731979" y="1963648"/>
              <a:ext cx="5938887" cy="5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nl-NL" sz="1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khái niệm ban đầu về sồ thập phân</a:t>
              </a:r>
              <a:endParaRPr lang="en-US" sz="1800" b="1" dirty="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256841" y="2988235"/>
            <a:ext cx="6078415" cy="1008505"/>
            <a:chOff x="4097655" y="4422459"/>
            <a:chExt cx="8124750" cy="1433512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755174" y="4611371"/>
              <a:ext cx="7467231" cy="1244600"/>
            </a:xfrm>
            <a:custGeom>
              <a:avLst/>
              <a:gdLst>
                <a:gd name="T0" fmla="*/ 5102015 w 2345"/>
                <a:gd name="T1" fmla="*/ 1244600 h 456"/>
                <a:gd name="T2" fmla="*/ 549485 w 2345"/>
                <a:gd name="T3" fmla="*/ 1244600 h 456"/>
                <a:gd name="T4" fmla="*/ 0 w 2345"/>
                <a:gd name="T5" fmla="*/ 622300 h 456"/>
                <a:gd name="T6" fmla="*/ 0 w 2345"/>
                <a:gd name="T7" fmla="*/ 622300 h 456"/>
                <a:gd name="T8" fmla="*/ 549485 w 2345"/>
                <a:gd name="T9" fmla="*/ 0 h 456"/>
                <a:gd name="T10" fmla="*/ 5102015 w 2345"/>
                <a:gd name="T11" fmla="*/ 0 h 456"/>
                <a:gd name="T12" fmla="*/ 5651500 w 2345"/>
                <a:gd name="T13" fmla="*/ 622300 h 456"/>
                <a:gd name="T14" fmla="*/ 5651500 w 2345"/>
                <a:gd name="T15" fmla="*/ 622300 h 456"/>
                <a:gd name="T16" fmla="*/ 5102015 w 2345"/>
                <a:gd name="T17" fmla="*/ 1244600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rgbClr val="ED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775683" y="4598655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739047" y="4598655"/>
              <a:ext cx="1252537" cy="1244600"/>
            </a:xfrm>
            <a:custGeom>
              <a:avLst/>
              <a:gdLst>
                <a:gd name="T0" fmla="*/ 1252537 w 582"/>
                <a:gd name="T1" fmla="*/ 1244600 h 456"/>
                <a:gd name="T2" fmla="*/ 490685 w 582"/>
                <a:gd name="T3" fmla="*/ 1244600 h 456"/>
                <a:gd name="T4" fmla="*/ 0 w 582"/>
                <a:gd name="T5" fmla="*/ 622300 h 456"/>
                <a:gd name="T6" fmla="*/ 142040 w 582"/>
                <a:gd name="T7" fmla="*/ 182869 h 456"/>
                <a:gd name="T8" fmla="*/ 490685 w 582"/>
                <a:gd name="T9" fmla="*/ 0 h 456"/>
                <a:gd name="T10" fmla="*/ 1252537 w 582"/>
                <a:gd name="T11" fmla="*/ 124460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205605" y="4531997"/>
              <a:ext cx="1485900" cy="539750"/>
            </a:xfrm>
            <a:custGeom>
              <a:avLst/>
              <a:gdLst>
                <a:gd name="T0" fmla="*/ 1485900 w 1368"/>
                <a:gd name="T1" fmla="*/ 539750 h 357"/>
                <a:gd name="T2" fmla="*/ 333459 w 1368"/>
                <a:gd name="T3" fmla="*/ 539750 h 357"/>
                <a:gd name="T4" fmla="*/ 0 w 1368"/>
                <a:gd name="T5" fmla="*/ 0 h 3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7">
                  <a:moveTo>
                    <a:pt x="1368" y="357"/>
                  </a:moveTo>
                  <a:lnTo>
                    <a:pt x="307" y="35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097655" y="4422459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74661" y="1473803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512102" y="3248207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để đọc, viết số thập phân dạng đơn giản</a:t>
            </a:r>
            <a:endParaRPr lang="vi-VN" sz="1800" b="1" i="1" dirty="0">
              <a:solidFill>
                <a:srgbClr val="21305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969" y="1276472"/>
            <a:ext cx="3724067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76218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0,1m.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0,01m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còn được viết thành 0,001m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0,1;  0,01;  0,001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; 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0,1;    0,01;    0,001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blipFill>
                <a:blip r:embed="rId2"/>
                <a:stretch>
                  <a:fillRect l="-852" b="-271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5dm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0,5m.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7cm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0,07m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9mm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còn được viết thành 0,009m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73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0,5;  0,07;  0,009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năm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0,07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bảy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0,07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0,009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chín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0,009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0,5;   0,07;   0,009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blipFill>
                <a:blip r:embed="rId2"/>
                <a:stretch>
                  <a:fillRect l="-755" b="-29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8096" y="782726"/>
                <a:ext cx="119237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782726"/>
                <a:ext cx="119237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72922" y="1909272"/>
                <a:ext cx="98755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22" y="1909272"/>
                <a:ext cx="98755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44857" y="3041882"/>
                <a:ext cx="98755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57" y="3041882"/>
                <a:ext cx="987552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6490" y="921715"/>
            <a:ext cx="110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0,0</a:t>
            </a:r>
            <a:r>
              <a:rPr lang="en-US" sz="28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1166" y="2047348"/>
            <a:ext cx="110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0,024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06490" y="3290024"/>
            <a:ext cx="1104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0,2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10835" y="921715"/>
            <a:ext cx="283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phẩy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10835" y="2047348"/>
            <a:ext cx="283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phẩy</a:t>
            </a:r>
            <a:r>
              <a:rPr lang="en-US" sz="2000" dirty="0"/>
              <a:t> </a:t>
            </a:r>
            <a:r>
              <a:rPr lang="en-US" sz="2000" dirty="0" err="1" smtClean="0"/>
              <a:t>hai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0834" y="3290024"/>
            <a:ext cx="283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phẩy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tư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2844" y="226771"/>
            <a:ext cx="504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Nối</a:t>
            </a:r>
            <a:r>
              <a:rPr lang="en-US" sz="1800" dirty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viết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đọc</a:t>
            </a:r>
            <a:r>
              <a:rPr lang="en-US" sz="1800" dirty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phù</a:t>
            </a:r>
            <a:r>
              <a:rPr lang="en-US" sz="1800" dirty="0" smtClean="0"/>
              <a:t> </a:t>
            </a:r>
            <a:r>
              <a:rPr lang="en-US" sz="1800" dirty="0" err="1" smtClean="0"/>
              <a:t>hợp</a:t>
            </a:r>
            <a:endParaRPr lang="en-US" sz="1800" dirty="0"/>
          </a:p>
        </p:txBody>
      </p:sp>
      <p:pic>
        <p:nvPicPr>
          <p:cNvPr id="15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98" y="416842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83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280721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397</Words>
  <Application>Microsoft Office PowerPoint</Application>
  <PresentationFormat>On-screen Show (16:9)</PresentationFormat>
  <Paragraphs>187</Paragraphs>
  <Slides>19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Roboto Slab Regular</vt:lpstr>
      <vt:lpstr>Vibur</vt:lpstr>
      <vt:lpstr>Montserrat</vt:lpstr>
      <vt:lpstr>Cambria</vt:lpstr>
      <vt:lpstr>Tahoma</vt:lpstr>
      <vt:lpstr>Calibri Light</vt:lpstr>
      <vt:lpstr>Kalam</vt:lpstr>
      <vt:lpstr>Work Sans</vt:lpstr>
      <vt:lpstr>Open Sans</vt:lpstr>
      <vt:lpstr>Cambria Math</vt:lpstr>
      <vt:lpstr>Times New Roman</vt:lpstr>
      <vt:lpstr>Arial</vt:lpstr>
      <vt:lpstr>Comfortaa</vt:lpstr>
      <vt:lpstr>Calibri</vt:lpstr>
      <vt:lpstr>Catamaran</vt:lpstr>
      <vt:lpstr>Learning the Days of the Week by Slidesgo </vt:lpstr>
      <vt:lpstr>Doodle Sketchbook by Slidesgo</vt:lpstr>
      <vt:lpstr>1_Office Theme</vt:lpstr>
      <vt:lpstr>Office Theme</vt:lpstr>
      <vt:lpstr>Toán Khái niệm về số thập phân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Admin</cp:lastModifiedBy>
  <cp:revision>41</cp:revision>
  <dcterms:modified xsi:type="dcterms:W3CDTF">2021-10-19T01:17:01Z</dcterms:modified>
</cp:coreProperties>
</file>