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23"/>
  </p:notesMasterIdLst>
  <p:sldIdLst>
    <p:sldId id="277" r:id="rId2"/>
    <p:sldId id="278" r:id="rId3"/>
    <p:sldId id="274" r:id="rId4"/>
    <p:sldId id="275" r:id="rId5"/>
    <p:sldId id="276" r:id="rId6"/>
    <p:sldId id="273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</p:sldIdLst>
  <p:sldSz cx="12192000" cy="6858000"/>
  <p:notesSz cx="6858000" cy="9144000"/>
  <p:embeddedFontLst>
    <p:embeddedFont>
      <p:font typeface="Calibri Light" pitchFamily="34" charset="0"/>
      <p:regular r:id="rId24"/>
      <p:italic r:id="rId25"/>
    </p:embeddedFont>
    <p:embeddedFont>
      <p:font typeface="HP001 4 hàng" pitchFamily="34" charset="0"/>
      <p:regular r:id="rId26"/>
      <p:bold r:id="rId27"/>
    </p:embeddedFont>
    <p:embeddedFont>
      <p:font typeface="Calibri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6610"/>
    <a:srgbClr val="EBB045"/>
    <a:srgbClr val="58267E"/>
    <a:srgbClr val="EE3712"/>
    <a:srgbClr val="FF99FF"/>
    <a:srgbClr val="0998DE"/>
    <a:srgbClr val="86D5FE"/>
    <a:srgbClr val="FB9006"/>
    <a:srgbClr val="FFD383"/>
    <a:srgbClr val="FF7E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3" autoAdjust="0"/>
    <p:restoredTop sz="86355" autoAdjust="0"/>
  </p:normalViewPr>
  <p:slideViewPr>
    <p:cSldViewPr snapToGrid="0">
      <p:cViewPr varScale="1">
        <p:scale>
          <a:sx n="59" d="100"/>
          <a:sy n="59" d="100"/>
        </p:scale>
        <p:origin x="-960" y="-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1589F1-EE09-443A-BB12-E1116C5B9D59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1FA7E6-E700-4BD3-9214-B6B4A87ED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630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FA7E6-E700-4BD3-9214-B6B4A87ED1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27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FA7E6-E700-4BD3-9214-B6B4A87ED1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906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FA7E6-E700-4BD3-9214-B6B4A87ED1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22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FA7E6-E700-4BD3-9214-B6B4A87ED1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202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FA7E6-E700-4BD3-9214-B6B4A87ED1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56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FA7E6-E700-4BD3-9214-B6B4A87ED1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72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FA7E6-E700-4BD3-9214-B6B4A87ED1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855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192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974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232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859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180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135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33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844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999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468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838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84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10" Type="http://schemas.openxmlformats.org/officeDocument/2006/relationships/image" Target="../media/image32.jpg"/><Relationship Id="rId4" Type="http://schemas.openxmlformats.org/officeDocument/2006/relationships/image" Target="../media/image26.jpeg"/><Relationship Id="rId9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audio" Target="../media/audio3.wav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audio" Target="../media/audio3.wav"/><Relationship Id="rId7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52" y="0"/>
            <a:ext cx="12282152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06316" y="1684422"/>
            <a:ext cx="781154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LUYỆN TỪ VÀ CÂU </a:t>
            </a:r>
          </a:p>
          <a:p>
            <a:pPr algn="ctr"/>
            <a:r>
              <a:rPr lang="en-US" sz="7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 4</a:t>
            </a:r>
          </a:p>
        </p:txBody>
      </p:sp>
    </p:spTree>
    <p:extLst>
      <p:ext uri="{BB962C8B-B14F-4D97-AF65-F5344CB8AC3E}">
        <p14:creationId xmlns:p14="http://schemas.microsoft.com/office/powerpoint/2010/main" val="198930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87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31774" y="2697"/>
            <a:ext cx="26196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NHẬN XÉT</a:t>
            </a:r>
          </a:p>
        </p:txBody>
      </p:sp>
      <p:sp>
        <p:nvSpPr>
          <p:cNvPr id="7" name="Rectangle 6"/>
          <p:cNvSpPr/>
          <p:nvPr/>
        </p:nvSpPr>
        <p:spPr>
          <a:xfrm>
            <a:off x="1352021" y="557047"/>
            <a:ext cx="844974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0"/>
                <a:solidFill>
                  <a:srgbClr val="8051D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en-US" sz="3600" b="1" smtClean="0">
                <a:ln w="0"/>
                <a:solidFill>
                  <a:srgbClr val="8051D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Nhận xét cách viết những tên riêng sau: </a:t>
            </a:r>
            <a:endParaRPr lang="en-US" sz="3600" b="1">
              <a:ln w="0"/>
              <a:solidFill>
                <a:srgbClr val="8051D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518459" y="4405932"/>
            <a:ext cx="10263036" cy="64633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600" b="1" smtClean="0">
                <a:solidFill>
                  <a:srgbClr val="C00000"/>
                </a:solidFill>
                <a:latin typeface="HP001 4 hàng" panose="020B0603050302020204" pitchFamily="34" charset="0"/>
              </a:rPr>
              <a:t>* Mỗi tên riêng đã cho gồm mấy tiếng? </a:t>
            </a:r>
            <a:endParaRPr lang="en-US" sz="3600" b="1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518459" y="5211056"/>
            <a:ext cx="10263036" cy="107721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 smtClean="0">
                <a:solidFill>
                  <a:srgbClr val="C00000"/>
                </a:solidFill>
                <a:latin typeface="HP001 4 hàng" panose="020B0603050302020204" pitchFamily="34" charset="0"/>
              </a:rPr>
              <a:t>* Hãy chia các tên riêng trên thành các nhóm có </a:t>
            </a:r>
          </a:p>
          <a:p>
            <a:r>
              <a:rPr lang="en-US" sz="3200" b="1" smtClean="0">
                <a:solidFill>
                  <a:srgbClr val="C00000"/>
                </a:solidFill>
                <a:latin typeface="HP001 4 hàng" panose="020B0603050302020204" pitchFamily="34" charset="0"/>
              </a:rPr>
              <a:t>2 tiếng, 3 tiêng, 4 tiếng</a:t>
            </a:r>
            <a:endParaRPr lang="en-US" sz="3200" b="1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589314" y="1247462"/>
            <a:ext cx="2677886" cy="6531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Tên người</a:t>
            </a:r>
            <a:endParaRPr lang="en-US" sz="3600" b="1"/>
          </a:p>
        </p:txBody>
      </p:sp>
      <p:sp>
        <p:nvSpPr>
          <p:cNvPr id="16" name="Rounded Rectangle 15"/>
          <p:cNvSpPr/>
          <p:nvPr/>
        </p:nvSpPr>
        <p:spPr>
          <a:xfrm>
            <a:off x="7641772" y="1205727"/>
            <a:ext cx="2801974" cy="676615"/>
          </a:xfrm>
          <a:prstGeom prst="roundRect">
            <a:avLst/>
          </a:prstGeom>
          <a:solidFill>
            <a:srgbClr val="EBB0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Tên địa lý</a:t>
            </a:r>
            <a:endParaRPr lang="en-US" sz="3600" b="1"/>
          </a:p>
        </p:txBody>
      </p:sp>
      <p:sp>
        <p:nvSpPr>
          <p:cNvPr id="17" name="Rectangle 16"/>
          <p:cNvSpPr/>
          <p:nvPr/>
        </p:nvSpPr>
        <p:spPr>
          <a:xfrm>
            <a:off x="1352021" y="2130124"/>
            <a:ext cx="5148944" cy="19879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Huệ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 Văn Thụ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Minh Khai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41772" y="2505011"/>
            <a:ext cx="3766457" cy="1900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Sơn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 trăng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Vàm Cỏ Tây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77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15341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066" y="739987"/>
            <a:ext cx="2185032" cy="251495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"/>
          <a:stretch/>
        </p:blipFill>
        <p:spPr>
          <a:xfrm>
            <a:off x="4141163" y="767055"/>
            <a:ext cx="2464741" cy="251495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881" y="767055"/>
            <a:ext cx="3788142" cy="169375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144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489" y="3429001"/>
            <a:ext cx="9007022" cy="15598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45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0" r="417"/>
          <a:stretch/>
        </p:blipFill>
        <p:spPr>
          <a:xfrm>
            <a:off x="1860409" y="4833995"/>
            <a:ext cx="8498541" cy="112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8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306886" y="1142839"/>
            <a:ext cx="9665913" cy="107721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006600"/>
                </a:solidFill>
              </a:rPr>
              <a:t>Khi viết tên người tên địa lý việt Nam ta cần viết như thế nào?   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090246" y="1303739"/>
            <a:ext cx="9870830" cy="120032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en-US" sz="3600" b="1">
                <a:solidFill>
                  <a:srgbClr val="FF0000"/>
                </a:solidFill>
              </a:rPr>
              <a:t>Khi viết tên người tên địa lý việt Nam cần viết hoa chữ cái đầu của mỗi tiếng tạo thành tên đó.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" t="2009" r="50422" b="74085"/>
          <a:stretch/>
        </p:blipFill>
        <p:spPr>
          <a:xfrm>
            <a:off x="4022639" y="127255"/>
            <a:ext cx="3850647" cy="908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4" t="31279" r="1678" b="34648"/>
          <a:stretch/>
        </p:blipFill>
        <p:spPr>
          <a:xfrm>
            <a:off x="1090246" y="4151502"/>
            <a:ext cx="9483969" cy="2620590"/>
          </a:xfrm>
          <a:prstGeom prst="rect">
            <a:avLst/>
          </a:prstGeom>
        </p:spPr>
      </p:pic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731192" y="3049097"/>
            <a:ext cx="10433539" cy="95410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en-US" sz="2800" b="1" i="1">
                <a:solidFill>
                  <a:srgbClr val="007033"/>
                </a:solidFill>
              </a:rPr>
              <a:t>Họ tên người Việt Nam bao gồm ba phần: Họ, tên đệm hay còn gọi là tên lót và tên riêng hay nói gọn là tên.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90635" y="5000132"/>
            <a:ext cx="1374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HP001 4 hàng" panose="020B0603050302020204" pitchFamily="34" charset="0"/>
              </a:rPr>
              <a:t>N</a:t>
            </a:r>
            <a:r>
              <a:rPr lang="en-US" sz="2400" b="1">
                <a:solidFill>
                  <a:srgbClr val="047016"/>
                </a:solidFill>
                <a:latin typeface="HP001 4 hàng" panose="020B0603050302020204" pitchFamily="34" charset="0"/>
              </a:rPr>
              <a:t>guyễn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16650" y="5014546"/>
            <a:ext cx="1171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HP001 4 hàng" panose="020B0603050302020204" pitchFamily="34" charset="0"/>
              </a:rPr>
              <a:t>H</a:t>
            </a:r>
            <a:r>
              <a:rPr lang="en-US" sz="2400" b="1">
                <a:solidFill>
                  <a:srgbClr val="047016"/>
                </a:solidFill>
                <a:latin typeface="HP001 4 hàng" panose="020B0603050302020204" pitchFamily="34" charset="0"/>
              </a:rPr>
              <a:t>uệ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91819" y="5499850"/>
            <a:ext cx="1171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HP001 4 hàng" panose="020B0603050302020204" pitchFamily="34" charset="0"/>
              </a:rPr>
              <a:t>H</a:t>
            </a:r>
            <a:r>
              <a:rPr lang="en-US" sz="2400" b="1">
                <a:solidFill>
                  <a:srgbClr val="047016"/>
                </a:solidFill>
                <a:latin typeface="HP001 4 hàng" panose="020B0603050302020204" pitchFamily="34" charset="0"/>
              </a:rPr>
              <a:t>oàng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70325" y="5499851"/>
            <a:ext cx="1171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HP001 4 hàng" panose="020B0603050302020204" pitchFamily="34" charset="0"/>
              </a:rPr>
              <a:t>V</a:t>
            </a:r>
            <a:r>
              <a:rPr lang="en-US" sz="2400" b="1">
                <a:solidFill>
                  <a:srgbClr val="047016"/>
                </a:solidFill>
                <a:latin typeface="HP001 4 hàng" panose="020B0603050302020204" pitchFamily="34" charset="0"/>
              </a:rPr>
              <a:t>ăn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16650" y="5599626"/>
            <a:ext cx="1171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HP001 4 hàng" panose="020B0603050302020204" pitchFamily="34" charset="0"/>
              </a:rPr>
              <a:t>T</a:t>
            </a:r>
            <a:r>
              <a:rPr lang="en-US" sz="2400" b="1">
                <a:solidFill>
                  <a:srgbClr val="047016"/>
                </a:solidFill>
                <a:latin typeface="HP001 4 hàng" panose="020B0603050302020204" pitchFamily="34" charset="0"/>
              </a:rPr>
              <a:t>hụ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79136" y="6121996"/>
            <a:ext cx="1401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HP001 4 hàng" panose="020B0603050302020204" pitchFamily="34" charset="0"/>
              </a:rPr>
              <a:t>N</a:t>
            </a:r>
            <a:r>
              <a:rPr lang="en-US" sz="2400" b="1">
                <a:solidFill>
                  <a:srgbClr val="047016"/>
                </a:solidFill>
                <a:latin typeface="HP001 4 hàng" panose="020B0603050302020204" pitchFamily="34" charset="0"/>
              </a:rPr>
              <a:t>guyễn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70325" y="6086313"/>
            <a:ext cx="1171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HP001 4 hàng" panose="020B0603050302020204" pitchFamily="34" charset="0"/>
              </a:rPr>
              <a:t>T</a:t>
            </a:r>
            <a:r>
              <a:rPr lang="en-US" sz="2400" b="1">
                <a:solidFill>
                  <a:srgbClr val="047016"/>
                </a:solidFill>
                <a:latin typeface="HP001 4 hàng" panose="020B0603050302020204" pitchFamily="34" charset="0"/>
              </a:rPr>
              <a:t>hị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57265" y="6147199"/>
            <a:ext cx="207133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HP001 4 hàng" panose="020B0603050302020204" pitchFamily="34" charset="0"/>
              </a:rPr>
              <a:t>M</a:t>
            </a:r>
            <a:r>
              <a:rPr lang="en-US" sz="2400" b="1">
                <a:solidFill>
                  <a:srgbClr val="047016"/>
                </a:solidFill>
                <a:latin typeface="HP001 4 hàng" panose="020B0603050302020204" pitchFamily="34" charset="0"/>
              </a:rPr>
              <a:t>inh </a:t>
            </a:r>
            <a:r>
              <a:rPr lang="en-US" sz="2400" b="1">
                <a:solidFill>
                  <a:srgbClr val="C00000"/>
                </a:solidFill>
                <a:latin typeface="HP001 4 hàng" panose="020B0603050302020204" pitchFamily="34" charset="0"/>
              </a:rPr>
              <a:t>K</a:t>
            </a:r>
            <a:r>
              <a:rPr lang="en-US" sz="2400" b="1">
                <a:solidFill>
                  <a:srgbClr val="047016"/>
                </a:solidFill>
                <a:latin typeface="HP001 4 hàng" panose="020B0603050302020204" pitchFamily="34" charset="0"/>
              </a:rPr>
              <a:t>hai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09600" y="183049"/>
            <a:ext cx="10832123" cy="2682999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7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3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567171"/>
              </p:ext>
            </p:extLst>
          </p:nvPr>
        </p:nvGraphicFramePr>
        <p:xfrm>
          <a:off x="195943" y="901119"/>
          <a:ext cx="11800113" cy="50192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08378"/>
                <a:gridCol w="3826322"/>
                <a:gridCol w="5965413"/>
              </a:tblGrid>
              <a:tr h="991435"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rgbClr val="047016"/>
                        </a:solidFill>
                        <a:latin typeface="HP001 4 hàng" panose="020B06030503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</a:tr>
              <a:tr h="668665">
                <a:tc gridSpan="3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457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13380">
                <a:tc gridSpan="3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50730" y="1157451"/>
            <a:ext cx="2040897" cy="52322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en-US" sz="2800" b="1">
                <a:solidFill>
                  <a:srgbClr val="047016"/>
                </a:solidFill>
                <a:latin typeface="HP001 4 hàng" panose="020B0603050302020204" pitchFamily="34" charset="0"/>
              </a:rPr>
              <a:t>Tên em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2561518" y="1140967"/>
            <a:ext cx="3926065" cy="52322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 b="1">
                <a:solidFill>
                  <a:srgbClr val="047016"/>
                </a:solidFill>
                <a:latin typeface="HP001 4 hàng" panose="020B0603050302020204" pitchFamily="34" charset="0"/>
              </a:rPr>
              <a:t>Tên người Việt Nam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6261848" y="1047925"/>
            <a:ext cx="5507761" cy="95410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 b="1">
                <a:solidFill>
                  <a:srgbClr val="047016"/>
                </a:solidFill>
                <a:latin typeface="HP001 4 hàng" panose="020B0603050302020204" pitchFamily="34" charset="0"/>
              </a:rPr>
              <a:t>Viết hoa chữ cái đầu của mỗi tiếng tạo thành tên đó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822080" y="2154502"/>
            <a:ext cx="9868438" cy="52322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 b="1">
                <a:solidFill>
                  <a:srgbClr val="0070C0"/>
                </a:solidFill>
                <a:latin typeface="HP001 4 hàng" panose="020B0603050302020204" pitchFamily="34" charset="0"/>
              </a:rPr>
              <a:t>Ví dụ: </a:t>
            </a:r>
            <a:r>
              <a:rPr lang="en-US" sz="2800" b="1">
                <a:solidFill>
                  <a:srgbClr val="FF0000"/>
                </a:solidFill>
                <a:latin typeface="HP001 4 hàng" panose="020B0603050302020204" pitchFamily="34" charset="0"/>
              </a:rPr>
              <a:t>N</a:t>
            </a:r>
            <a:r>
              <a:rPr lang="en-US" sz="2800" b="1">
                <a:solidFill>
                  <a:srgbClr val="0070C0"/>
                </a:solidFill>
                <a:latin typeface="HP001 4 hàng" panose="020B0603050302020204" pitchFamily="34" charset="0"/>
              </a:rPr>
              <a:t>guyễn </a:t>
            </a:r>
            <a:r>
              <a:rPr lang="en-US" sz="2800" b="1">
                <a:solidFill>
                  <a:srgbClr val="FF0000"/>
                </a:solidFill>
                <a:latin typeface="HP001 4 hàng" panose="020B0603050302020204" pitchFamily="34" charset="0"/>
              </a:rPr>
              <a:t>T</a:t>
            </a:r>
            <a:r>
              <a:rPr lang="en-US" sz="2800" b="1">
                <a:solidFill>
                  <a:srgbClr val="0070C0"/>
                </a:solidFill>
                <a:latin typeface="HP001 4 hàng" panose="020B0603050302020204" pitchFamily="34" charset="0"/>
              </a:rPr>
              <a:t>hị </a:t>
            </a:r>
            <a:r>
              <a:rPr lang="en-US" sz="2800" b="1">
                <a:solidFill>
                  <a:srgbClr val="FF0000"/>
                </a:solidFill>
                <a:latin typeface="HP001 4 hàng" panose="020B0603050302020204" pitchFamily="34" charset="0"/>
              </a:rPr>
              <a:t>P</a:t>
            </a:r>
            <a:r>
              <a:rPr lang="en-US" sz="2800" b="1">
                <a:solidFill>
                  <a:srgbClr val="0070C0"/>
                </a:solidFill>
                <a:latin typeface="HP001 4 hàng" panose="020B0603050302020204" pitchFamily="34" charset="0"/>
              </a:rPr>
              <a:t>hương </a:t>
            </a:r>
            <a:r>
              <a:rPr lang="en-US" sz="2800" b="1">
                <a:solidFill>
                  <a:srgbClr val="FF0000"/>
                </a:solidFill>
                <a:latin typeface="HP001 4 hàng" panose="020B0603050302020204" pitchFamily="34" charset="0"/>
              </a:rPr>
              <a:t>T</a:t>
            </a:r>
            <a:r>
              <a:rPr lang="en-US" sz="2800" b="1">
                <a:solidFill>
                  <a:srgbClr val="0070C0"/>
                </a:solidFill>
                <a:latin typeface="HP001 4 hàng" panose="020B0603050302020204" pitchFamily="34" charset="0"/>
              </a:rPr>
              <a:t>hảo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475476" y="3076327"/>
            <a:ext cx="1699215" cy="138499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en-US" sz="2800" b="1">
                <a:solidFill>
                  <a:srgbClr val="047016"/>
                </a:solidFill>
                <a:latin typeface="HP001 4 hàng" panose="020B0603050302020204" pitchFamily="34" charset="0"/>
              </a:rPr>
              <a:t>Địa chỉ gia đình  em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2650166" y="3307160"/>
            <a:ext cx="3926065" cy="4616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b="1">
                <a:solidFill>
                  <a:srgbClr val="047016"/>
                </a:solidFill>
                <a:latin typeface="HP001 4 hàng" panose="020B0603050302020204" pitchFamily="34" charset="0"/>
              </a:rPr>
              <a:t>Tên địa lí Việt Nam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6261848" y="2694275"/>
            <a:ext cx="5698298" cy="224676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 b="1">
                <a:solidFill>
                  <a:srgbClr val="047016"/>
                </a:solidFill>
                <a:latin typeface="HP001 4 hàng" panose="020B0603050302020204" pitchFamily="34" charset="0"/>
              </a:rPr>
              <a:t>* Viết hoa chữ cái đầu của mỗi tiếng tạo thành tên đó</a:t>
            </a:r>
          </a:p>
          <a:p>
            <a:r>
              <a:rPr lang="en-US" sz="2800" b="1">
                <a:solidFill>
                  <a:srgbClr val="047016"/>
                </a:solidFill>
                <a:latin typeface="HP001 4 hàng" panose="020B0603050302020204" pitchFamily="34" charset="0"/>
              </a:rPr>
              <a:t>* Các từ như số nhà, phường, quận, thành phố là những danh từ chung nên không phải viết hoa 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534842" y="4939974"/>
            <a:ext cx="11196250" cy="95410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 b="1">
                <a:solidFill>
                  <a:srgbClr val="0070C0"/>
                </a:solidFill>
                <a:latin typeface="HP001 4 hàng" panose="020B0603050302020204" pitchFamily="34" charset="0"/>
              </a:rPr>
              <a:t>Ví dụ: số nhà 16, tổ 4, phường </a:t>
            </a:r>
            <a:r>
              <a:rPr lang="en-US" sz="2800" b="1">
                <a:solidFill>
                  <a:srgbClr val="FF0000"/>
                </a:solidFill>
                <a:latin typeface="HP001 4 hàng" panose="020B0603050302020204" pitchFamily="34" charset="0"/>
              </a:rPr>
              <a:t>N</a:t>
            </a:r>
            <a:r>
              <a:rPr lang="en-US" sz="2800" b="1">
                <a:solidFill>
                  <a:srgbClr val="0070C0"/>
                </a:solidFill>
                <a:latin typeface="HP001 4 hàng" panose="020B0603050302020204" pitchFamily="34" charset="0"/>
              </a:rPr>
              <a:t>gọc </a:t>
            </a:r>
            <a:r>
              <a:rPr lang="en-US" sz="2800" b="1">
                <a:solidFill>
                  <a:srgbClr val="FF0000"/>
                </a:solidFill>
                <a:latin typeface="HP001 4 hàng" panose="020B0603050302020204" pitchFamily="34" charset="0"/>
              </a:rPr>
              <a:t>T</a:t>
            </a:r>
            <a:r>
              <a:rPr lang="en-US" sz="2800" b="1">
                <a:solidFill>
                  <a:srgbClr val="0070C0"/>
                </a:solidFill>
                <a:latin typeface="HP001 4 hàng" panose="020B0603050302020204" pitchFamily="34" charset="0"/>
              </a:rPr>
              <a:t>hụy, quận </a:t>
            </a:r>
            <a:r>
              <a:rPr lang="en-US" sz="2800" b="1">
                <a:solidFill>
                  <a:srgbClr val="FF0000"/>
                </a:solidFill>
                <a:latin typeface="HP001 4 hàng" panose="020B0603050302020204" pitchFamily="34" charset="0"/>
              </a:rPr>
              <a:t>L</a:t>
            </a:r>
            <a:r>
              <a:rPr lang="en-US" sz="2800" b="1">
                <a:solidFill>
                  <a:srgbClr val="0070C0"/>
                </a:solidFill>
                <a:latin typeface="HP001 4 hàng" panose="020B0603050302020204" pitchFamily="34" charset="0"/>
              </a:rPr>
              <a:t>ong</a:t>
            </a:r>
            <a:r>
              <a:rPr lang="en-US" sz="2800" b="1">
                <a:solidFill>
                  <a:srgbClr val="FF0000"/>
                </a:solidFill>
                <a:latin typeface="HP001 4 hàng" panose="020B0603050302020204" pitchFamily="34" charset="0"/>
              </a:rPr>
              <a:t> B</a:t>
            </a:r>
            <a:r>
              <a:rPr lang="en-US" sz="2800" b="1">
                <a:solidFill>
                  <a:srgbClr val="0070C0"/>
                </a:solidFill>
                <a:latin typeface="HP001 4 hàng" panose="020B0603050302020204" pitchFamily="34" charset="0"/>
              </a:rPr>
              <a:t>iên, thành phố </a:t>
            </a:r>
            <a:r>
              <a:rPr lang="en-US" sz="2800" b="1">
                <a:solidFill>
                  <a:srgbClr val="FF0000"/>
                </a:solidFill>
                <a:latin typeface="HP001 4 hàng" panose="020B0603050302020204" pitchFamily="34" charset="0"/>
              </a:rPr>
              <a:t>H</a:t>
            </a:r>
            <a:r>
              <a:rPr lang="en-US" sz="2800" b="1">
                <a:solidFill>
                  <a:srgbClr val="0070C0"/>
                </a:solidFill>
                <a:latin typeface="HP001 4 hàng" panose="020B0603050302020204" pitchFamily="34" charset="0"/>
              </a:rPr>
              <a:t>à </a:t>
            </a:r>
            <a:r>
              <a:rPr lang="en-US" sz="2800" b="1">
                <a:solidFill>
                  <a:srgbClr val="FF0000"/>
                </a:solidFill>
                <a:latin typeface="HP001 4 hàng" panose="020B0603050302020204" pitchFamily="34" charset="0"/>
              </a:rPr>
              <a:t>N</a:t>
            </a:r>
            <a:r>
              <a:rPr lang="en-US" sz="2800" b="1">
                <a:solidFill>
                  <a:srgbClr val="0070C0"/>
                </a:solidFill>
                <a:latin typeface="HP001 4 hàng" panose="020B0603050302020204" pitchFamily="34" charset="0"/>
              </a:rPr>
              <a:t>ội.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0730" y="6057073"/>
            <a:ext cx="10508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</a:rPr>
              <a:t>Khi viết tên </a:t>
            </a:r>
            <a:r>
              <a:rPr lang="en-US" sz="3200" b="1" smtClean="0">
                <a:solidFill>
                  <a:srgbClr val="002060"/>
                </a:solidFill>
              </a:rPr>
              <a:t>người Việt </a:t>
            </a:r>
            <a:r>
              <a:rPr lang="en-US" sz="3200" b="1">
                <a:solidFill>
                  <a:srgbClr val="002060"/>
                </a:solidFill>
              </a:rPr>
              <a:t>Nam ta cần viết như thế nào? </a:t>
            </a:r>
          </a:p>
        </p:txBody>
      </p:sp>
    </p:spTree>
    <p:extLst>
      <p:ext uri="{BB962C8B-B14F-4D97-AF65-F5344CB8AC3E}">
        <p14:creationId xmlns:p14="http://schemas.microsoft.com/office/powerpoint/2010/main" val="108906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014335" y="1292663"/>
            <a:ext cx="10792917" cy="25484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Ví</a:t>
            </a:r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dụ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: </a:t>
            </a:r>
          </a:p>
          <a:p>
            <a:pPr marL="342900" indent="-342900">
              <a:lnSpc>
                <a:spcPct val="114000"/>
              </a:lnSpc>
              <a:buFontTx/>
              <a:buChar char="-"/>
            </a:pP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phường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Gi</a:t>
            </a:r>
            <a:r>
              <a:rPr lang="en-US" sz="28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a</a:t>
            </a:r>
            <a:r>
              <a:rPr lang="en-US" sz="28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hụy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quận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L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ong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iên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phố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à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ội</a:t>
            </a:r>
            <a:endParaRPr lang="en-US" sz="2800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  <a:p>
            <a:pPr marL="342900" indent="-342900">
              <a:lnSpc>
                <a:spcPct val="114000"/>
              </a:lnSpc>
              <a:buFontTx/>
              <a:buChar char="-"/>
            </a:pP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Phường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Quán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Thánh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quận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Ba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Đình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phố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Hà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Nội</a:t>
            </a:r>
            <a:endParaRPr lang="en-US" sz="2800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  <a:p>
            <a:pPr marL="342900" indent="-342900">
              <a:lnSpc>
                <a:spcPct val="114000"/>
              </a:lnSpc>
              <a:buFontTx/>
              <a:buChar char="-"/>
            </a:pP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Phường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Bạch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Mai,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quận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Hai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Bà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Trung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phố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Hà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Nội</a:t>
            </a:r>
            <a:endParaRPr lang="en-US" sz="2800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  <a:p>
            <a:pPr marL="342900" indent="-342900">
              <a:lnSpc>
                <a:spcPct val="114000"/>
              </a:lnSpc>
              <a:buFontTx/>
              <a:buChar char="-"/>
            </a:pP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Phường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Hàng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Trống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quận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Hoàn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Kiếm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phố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Hà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Nội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528998" y="215445"/>
            <a:ext cx="9773586" cy="107721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>
                <a:solidFill>
                  <a:srgbClr val="3333CC"/>
                </a:solidFill>
                <a:latin typeface="HP001 4 hàng" panose="020B0603050302020204" pitchFamily="34" charset="0"/>
              </a:rPr>
              <a:t>Bài 2: Viết tên một số xã ( phường, thị trấn) ở huyện ( quận , thị xã, thành phố ) của em.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56741" y="3841118"/>
            <a:ext cx="105081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</a:rPr>
              <a:t>Khi viết </a:t>
            </a:r>
            <a:r>
              <a:rPr lang="en-US" sz="3200" b="1" smtClean="0">
                <a:solidFill>
                  <a:srgbClr val="002060"/>
                </a:solidFill>
              </a:rPr>
              <a:t>tên người, tên </a:t>
            </a:r>
            <a:r>
              <a:rPr lang="en-US" sz="3200" b="1">
                <a:solidFill>
                  <a:srgbClr val="002060"/>
                </a:solidFill>
              </a:rPr>
              <a:t>địa lí Việt Nam ta cần viết như thế nào? 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119266" y="4918336"/>
            <a:ext cx="10163330" cy="107721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</a:rPr>
              <a:t>Khi viết tên người tên địa lý việt Nam cần viết hoa chữ cái đầu của mỗi tiếng tạo thành tên đó.</a:t>
            </a:r>
          </a:p>
        </p:txBody>
      </p:sp>
    </p:spTree>
    <p:extLst>
      <p:ext uri="{BB962C8B-B14F-4D97-AF65-F5344CB8AC3E}">
        <p14:creationId xmlns:p14="http://schemas.microsoft.com/office/powerpoint/2010/main" val="373300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2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7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618" y="124015"/>
            <a:ext cx="2802952" cy="18883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825" y="2327480"/>
            <a:ext cx="2928689" cy="19512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074" y="2327480"/>
            <a:ext cx="2653366" cy="19512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81" y="170426"/>
            <a:ext cx="2802952" cy="18419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002" y="2327480"/>
            <a:ext cx="2980547" cy="19512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074" y="4730340"/>
            <a:ext cx="2728159" cy="18419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753" y="170425"/>
            <a:ext cx="2879797" cy="18419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281" y="4730338"/>
            <a:ext cx="2801986" cy="18419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827" y="4730339"/>
            <a:ext cx="2933700" cy="18419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65533" y="2012335"/>
            <a:ext cx="1502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</a:rPr>
              <a:t>Chùa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Một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Cột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18940" y="1970294"/>
            <a:ext cx="1502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Lăng Bác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53122" y="1958147"/>
            <a:ext cx="1502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cầu Thê Húc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65533" y="4295700"/>
            <a:ext cx="1502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cột cờ Hà Nội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68619" y="4285190"/>
            <a:ext cx="2655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hoàng thành Thăng Long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424595" y="4295700"/>
            <a:ext cx="1502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Hồ Gươm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99584" y="6539658"/>
            <a:ext cx="1502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Văn Miếu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20358" y="6558044"/>
            <a:ext cx="2733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công viên nước Thanh Hà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132196" y="6539658"/>
            <a:ext cx="2087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nhà hát Lớn Hà Nội</a:t>
            </a:r>
          </a:p>
        </p:txBody>
      </p:sp>
    </p:spTree>
    <p:extLst>
      <p:ext uri="{BB962C8B-B14F-4D97-AF65-F5344CB8AC3E}">
        <p14:creationId xmlns:p14="http://schemas.microsoft.com/office/powerpoint/2010/main" val="60504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88703" y="1178355"/>
            <a:ext cx="363112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KẾT NỐI</a:t>
            </a:r>
          </a:p>
        </p:txBody>
      </p:sp>
    </p:spTree>
    <p:extLst>
      <p:ext uri="{BB962C8B-B14F-4D97-AF65-F5344CB8AC3E}">
        <p14:creationId xmlns:p14="http://schemas.microsoft.com/office/powerpoint/2010/main" val="134193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87292" y="2309861"/>
            <a:ext cx="4782078" cy="120032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n-US" sz="7200" b="1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7207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145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"/>
          <a:stretch/>
        </p:blipFill>
        <p:spPr>
          <a:xfrm>
            <a:off x="0" y="1194476"/>
            <a:ext cx="12192000" cy="56635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814" y="3844315"/>
            <a:ext cx="5150645" cy="27437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25" y="3936679"/>
            <a:ext cx="4789864" cy="26513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9541" y="117257"/>
            <a:ext cx="107929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Chia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danh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từ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riêng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sau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thành</a:t>
            </a:r>
            <a:r>
              <a:rPr lang="en-US" sz="3200" b="1" dirty="0">
                <a:solidFill>
                  <a:srgbClr val="FF0000"/>
                </a:solidFill>
              </a:rPr>
              <a:t> 2 </a:t>
            </a:r>
            <a:r>
              <a:rPr lang="en-US" sz="3200" b="1" dirty="0" err="1">
                <a:solidFill>
                  <a:srgbClr val="FF0000"/>
                </a:solidFill>
              </a:rPr>
              <a:t>nhóm</a:t>
            </a:r>
            <a:r>
              <a:rPr lang="en-US" sz="3200" b="1" dirty="0">
                <a:solidFill>
                  <a:srgbClr val="FF0000"/>
                </a:solidFill>
              </a:rPr>
              <a:t> ( </a:t>
            </a:r>
            <a:r>
              <a:rPr lang="en-US" sz="3200" b="1" dirty="0" err="1">
                <a:solidFill>
                  <a:srgbClr val="FF0000"/>
                </a:solidFill>
              </a:rPr>
              <a:t>tên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quận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huyện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thị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xã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tên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danh</a:t>
            </a:r>
            <a:r>
              <a:rPr lang="en-US" sz="3200" b="1" dirty="0">
                <a:solidFill>
                  <a:srgbClr val="FF0000"/>
                </a:solidFill>
              </a:rPr>
              <a:t> lam </a:t>
            </a:r>
            <a:r>
              <a:rPr lang="en-US" sz="3200" b="1" dirty="0" err="1">
                <a:solidFill>
                  <a:srgbClr val="FF0000"/>
                </a:solidFill>
              </a:rPr>
              <a:t>thắng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cảnh</a:t>
            </a:r>
            <a:r>
              <a:rPr lang="en-US" sz="3200" b="1" dirty="0">
                <a:solidFill>
                  <a:srgbClr val="FF0000"/>
                </a:solidFill>
              </a:rPr>
              <a:t>, di </a:t>
            </a:r>
            <a:r>
              <a:rPr lang="en-US" sz="3200" b="1" dirty="0" err="1">
                <a:solidFill>
                  <a:srgbClr val="FF0000"/>
                </a:solidFill>
              </a:rPr>
              <a:t>tích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lịch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sử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45995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65779" y="839756"/>
            <a:ext cx="4870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>
                <a:ln w="0"/>
                <a:solidFill>
                  <a:srgbClr val="99CC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Giờ học kết thúc </a:t>
            </a:r>
          </a:p>
        </p:txBody>
      </p:sp>
    </p:spTree>
    <p:extLst>
      <p:ext uri="{BB962C8B-B14F-4D97-AF65-F5344CB8AC3E}">
        <p14:creationId xmlns:p14="http://schemas.microsoft.com/office/powerpoint/2010/main" val="144793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4000" b="1" i="0" u="sng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1:</a:t>
            </a:r>
            <a:r>
              <a:rPr kumimoji="0" lang="en-US" sz="4000" b="1" i="0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Thế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danh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riêng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37" y="1949345"/>
            <a:ext cx="5183196" cy="12728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Danh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từ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riêng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là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tên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một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loại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sự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vật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4" y="1953535"/>
            <a:ext cx="5228749" cy="126863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Danh từ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riêng là tên riêng của một loại sự vật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36" y="3794703"/>
            <a:ext cx="5184382" cy="13433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Danh từ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riêng là từ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chỉ  sự vật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798891"/>
            <a:ext cx="5228748" cy="13391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Danh từ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riêng là tên chung của một loại sự vật.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1296" y="3861431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485" y="3897097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217" y="2026493"/>
            <a:ext cx="804742" cy="64379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xmlns="" id="{9C7DBEE8-26A1-4F05-AA2B-AE4A4318B8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72" y="4702499"/>
            <a:ext cx="2123661" cy="201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Câu</a:t>
            </a:r>
            <a:r>
              <a:rPr lang="en-US" sz="3600" b="1" u="sng" dirty="0" smtClean="0">
                <a:solidFill>
                  <a:srgbClr val="FF0000"/>
                </a:solidFill>
                <a:latin typeface="Arial" panose="020B0604020202020204" pitchFamily="34" charset="0"/>
              </a:rPr>
              <a:t> 2: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Trong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danh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từ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sau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danh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từ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nào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là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danh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từ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riêng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218607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phố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219026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thủ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đô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354155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Hà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Nội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54574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đất nước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2211547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364630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280" y="3582733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263219"/>
            <a:ext cx="732592" cy="643793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xmlns="" id="{C85E8988-359A-4EDF-BCF0-69913E4A6F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72" y="4702499"/>
            <a:ext cx="2123661" cy="201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600" b="1" i="0" u="sng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3: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danh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riêng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danh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không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phải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tên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riêng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con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sông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238476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Kinh Thầy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238895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Sài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Gòn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386177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Cửu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Long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86596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Thái Sơn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241024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14" y="3925365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938434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461913"/>
            <a:ext cx="732592" cy="643793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xmlns="" id="{7F081C38-2E74-462B-B16D-40542823C9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72" y="4702499"/>
            <a:ext cx="2123661" cy="201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64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Câu</a:t>
            </a:r>
            <a:r>
              <a:rPr lang="en-US" sz="3600" b="1" u="sng" dirty="0" smtClean="0">
                <a:solidFill>
                  <a:srgbClr val="FF0000"/>
                </a:solidFill>
                <a:latin typeface="Arial" panose="020B0604020202020204" pitchFamily="34" charset="0"/>
              </a:rPr>
              <a:t> 4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Danh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từ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riêng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được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viết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như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thế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5"/>
            <a:ext cx="4906798" cy="12510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Danh từ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riêng luôn luôn được viết hoa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4"/>
            <a:ext cx="4906798" cy="12468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Danh từ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riêng không cần viết hoa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3682537"/>
            <a:ext cx="4906798" cy="136843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Danh từ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riêng chỉ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cần viết hoa tiếng đầu tiên tạo thành danh từ.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686725"/>
            <a:ext cx="4906798" cy="13642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Danh từ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riêng thích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tiếng nào thì viết hoa tiếng đó.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31881" y="3796878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804977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xmlns="" id="{B19B1F08-E992-43DA-8993-50F2CF46D23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639" y="5050970"/>
            <a:ext cx="1753547" cy="166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911" y="0"/>
            <a:ext cx="12307911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92197" y="587232"/>
            <a:ext cx="600760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LUYÊN TỪ VÀ CÂU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4786" y="1873641"/>
            <a:ext cx="102392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Cách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viết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tên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người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tên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địa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lí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Việt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276944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00" y="1857574"/>
            <a:ext cx="10534918" cy="1152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918" y="3261237"/>
            <a:ext cx="10174309" cy="191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03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9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444</TotalTime>
  <Words>654</Words>
  <Application>Microsoft Office PowerPoint</Application>
  <PresentationFormat>Custom</PresentationFormat>
  <Paragraphs>90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 Light</vt:lpstr>
      <vt:lpstr>HP001 4 hàng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Windows User</cp:lastModifiedBy>
  <cp:revision>57</cp:revision>
  <dcterms:created xsi:type="dcterms:W3CDTF">2018-12-26T02:13:50Z</dcterms:created>
  <dcterms:modified xsi:type="dcterms:W3CDTF">2021-10-17T10:01:41Z</dcterms:modified>
</cp:coreProperties>
</file>