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71" r:id="rId1"/>
  </p:sldMasterIdLst>
  <p:notesMasterIdLst>
    <p:notesMasterId r:id="rId26"/>
  </p:notesMasterIdLst>
  <p:sldIdLst>
    <p:sldId id="283" r:id="rId2"/>
    <p:sldId id="284" r:id="rId3"/>
    <p:sldId id="28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318" r:id="rId23"/>
    <p:sldId id="320" r:id="rId24"/>
    <p:sldId id="319" r:id="rId25"/>
  </p:sldIdLst>
  <p:sldSz cx="9144000" cy="6858000" type="screen4x3"/>
  <p:notesSz cx="6858000" cy="91440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000000"/>
    <a:srgbClr val="800000"/>
    <a:srgbClr val="996633"/>
    <a:srgbClr val="009900"/>
    <a:srgbClr val="CC6600"/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17" autoAdjust="0"/>
    <p:restoredTop sz="92769" autoAdjust="0"/>
  </p:normalViewPr>
  <p:slideViewPr>
    <p:cSldViewPr>
      <p:cViewPr>
        <p:scale>
          <a:sx n="66" d="100"/>
          <a:sy n="66" d="100"/>
        </p:scale>
        <p:origin x="-58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BAE83A-DECF-4C74-8D1E-371022816625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A17D00-357D-4A11-9545-23F2A7DCE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EBBD3-6DC8-4277-B33A-38508D8A72DE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59C8-7957-4E26-BA34-D65F36D99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E894-1283-4020-B8F0-BFABEC12C5BB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59157-0EA5-4570-B92B-92C2230D0F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56DF8-43A6-4B36-BED7-360580DAD887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F694C-7EF8-41C9-8661-0F050346D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9A2F7-5BAC-4694-9A9D-74BDC538F47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022DE-D965-4207-827C-A32E734A7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EE175-DB82-45DF-8103-07A6DD40860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C5B18-07C3-4AD7-B960-D99048EFBB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27846-3A8F-46AB-B86F-937977FA5E1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01BBF-15E1-4809-9932-4C6C8A24D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02222-8B0D-4CA2-B642-36431FCAC78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328EE-C7D8-4291-92C4-5E6B550DE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E56F4-34CA-4CB2-BC0D-095C5BAEDAC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F90B5-EA13-4D21-808F-A96B5BDF4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0E83E-4E6E-4D82-A0F0-BE36CF64451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1B5F6-BDB1-4EAF-AEE1-8941D67EEC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B208C-0C8C-4E2F-9AA6-33CAB91E3136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19DEB-9AEC-46C2-91B1-CA05F78A6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20BD2-1276-4C92-82F5-A3C0AD5B3D7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E8C11-2D99-4CE5-9F03-F203FABBE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7EF021AB-FD5C-4843-BE32-29E59ECB290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1453C23-0132-414A-AFE4-FCE3AD11A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09600" y="228600"/>
            <a:ext cx="7848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8000" b="1">
              <a:solidFill>
                <a:srgbClr val="660066"/>
              </a:solidFill>
            </a:endParaRPr>
          </a:p>
        </p:txBody>
      </p:sp>
      <p:sp>
        <p:nvSpPr>
          <p:cNvPr id="65539" name="WordArt 3"/>
          <p:cNvSpPr>
            <a:spLocks noChangeArrowheads="1" noChangeShapeType="1" noTextEdit="1"/>
          </p:cNvSpPr>
          <p:nvPr/>
        </p:nvSpPr>
        <p:spPr bwMode="auto">
          <a:xfrm>
            <a:off x="2743200" y="1676400"/>
            <a:ext cx="3524250" cy="809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914400" y="2819400"/>
            <a:ext cx="67802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/>
              <a:t>Em hãy đọc ghi nhớ bài tình bạn?</a:t>
            </a:r>
          </a:p>
        </p:txBody>
      </p:sp>
      <p:grpSp>
        <p:nvGrpSpPr>
          <p:cNvPr id="2053" name="Group 93"/>
          <p:cNvGrpSpPr>
            <a:grpSpLocks/>
          </p:cNvGrpSpPr>
          <p:nvPr/>
        </p:nvGrpSpPr>
        <p:grpSpPr bwMode="auto">
          <a:xfrm>
            <a:off x="1116013" y="4149725"/>
            <a:ext cx="7375525" cy="2708275"/>
            <a:chOff x="1156" y="2069"/>
            <a:chExt cx="4010" cy="1702"/>
          </a:xfrm>
        </p:grpSpPr>
        <p:grpSp>
          <p:nvGrpSpPr>
            <p:cNvPr id="2055" name="Group 24"/>
            <p:cNvGrpSpPr>
              <a:grpSpLocks/>
            </p:cNvGrpSpPr>
            <p:nvPr/>
          </p:nvGrpSpPr>
          <p:grpSpPr bwMode="auto">
            <a:xfrm rot="896949">
              <a:off x="2517" y="2160"/>
              <a:ext cx="1152" cy="1248"/>
              <a:chOff x="1968" y="1152"/>
              <a:chExt cx="1829" cy="2688"/>
            </a:xfrm>
          </p:grpSpPr>
          <p:pic>
            <p:nvPicPr>
              <p:cNvPr id="209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9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9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056" name="Group 24"/>
            <p:cNvGrpSpPr>
              <a:grpSpLocks/>
            </p:cNvGrpSpPr>
            <p:nvPr/>
          </p:nvGrpSpPr>
          <p:grpSpPr bwMode="auto">
            <a:xfrm rot="896949">
              <a:off x="1156" y="2069"/>
              <a:ext cx="1152" cy="1248"/>
              <a:chOff x="1968" y="1152"/>
              <a:chExt cx="1829" cy="2688"/>
            </a:xfrm>
          </p:grpSpPr>
          <p:pic>
            <p:nvPicPr>
              <p:cNvPr id="208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8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8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9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057" name="Group 24"/>
            <p:cNvGrpSpPr>
              <a:grpSpLocks/>
            </p:cNvGrpSpPr>
            <p:nvPr/>
          </p:nvGrpSpPr>
          <p:grpSpPr bwMode="auto">
            <a:xfrm rot="896949">
              <a:off x="4014" y="2115"/>
              <a:ext cx="1152" cy="1248"/>
              <a:chOff x="1968" y="1152"/>
              <a:chExt cx="1829" cy="2688"/>
            </a:xfrm>
          </p:grpSpPr>
          <p:pic>
            <p:nvPicPr>
              <p:cNvPr id="2079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80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81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2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3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84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058" name="Group 24"/>
            <p:cNvGrpSpPr>
              <a:grpSpLocks/>
            </p:cNvGrpSpPr>
            <p:nvPr/>
          </p:nvGrpSpPr>
          <p:grpSpPr bwMode="auto">
            <a:xfrm rot="896949">
              <a:off x="1565" y="2523"/>
              <a:ext cx="1152" cy="1248"/>
              <a:chOff x="1968" y="1152"/>
              <a:chExt cx="1829" cy="2688"/>
            </a:xfrm>
          </p:grpSpPr>
          <p:pic>
            <p:nvPicPr>
              <p:cNvPr id="207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7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7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059" name="Group 24"/>
            <p:cNvGrpSpPr>
              <a:grpSpLocks/>
            </p:cNvGrpSpPr>
            <p:nvPr/>
          </p:nvGrpSpPr>
          <p:grpSpPr bwMode="auto">
            <a:xfrm rot="896949">
              <a:off x="2562" y="2432"/>
              <a:ext cx="1152" cy="1248"/>
              <a:chOff x="1968" y="1152"/>
              <a:chExt cx="1829" cy="2688"/>
            </a:xfrm>
          </p:grpSpPr>
          <p:pic>
            <p:nvPicPr>
              <p:cNvPr id="2067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68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69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0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1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72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2060" name="Group 24"/>
            <p:cNvGrpSpPr>
              <a:grpSpLocks/>
            </p:cNvGrpSpPr>
            <p:nvPr/>
          </p:nvGrpSpPr>
          <p:grpSpPr bwMode="auto">
            <a:xfrm rot="896949">
              <a:off x="3424" y="2387"/>
              <a:ext cx="1152" cy="1248"/>
              <a:chOff x="1968" y="1152"/>
              <a:chExt cx="1829" cy="2688"/>
            </a:xfrm>
          </p:grpSpPr>
          <p:pic>
            <p:nvPicPr>
              <p:cNvPr id="206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06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206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6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6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06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sp>
        <p:nvSpPr>
          <p:cNvPr id="2054" name="WordArt 137"/>
          <p:cNvSpPr>
            <a:spLocks noChangeArrowheads="1" noChangeShapeType="1" noTextEdit="1"/>
          </p:cNvSpPr>
          <p:nvPr/>
        </p:nvSpPr>
        <p:spPr bwMode="auto">
          <a:xfrm>
            <a:off x="3581400" y="914400"/>
            <a:ext cx="211455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</a:t>
            </a:r>
            <a:endParaRPr lang="en-US" sz="3600" b="1" kern="1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55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m thanh 7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500"/>
                                        <p:tgtEl>
                                          <p:spTgt spid="65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animBg="1"/>
      <p:bldP spid="6558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1267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7287" name="Group 7"/>
          <p:cNvGraphicFramePr>
            <a:graphicFrameLocks noGrp="1"/>
          </p:cNvGraphicFramePr>
          <p:nvPr/>
        </p:nvGraphicFramePr>
        <p:xfrm>
          <a:off x="228600" y="2209800"/>
          <a:ext cx="8686800" cy="3810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3. Khi bạn em bị bắt nạt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2743200" y="15240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11282" name="Text Box 19"/>
          <p:cNvSpPr txBox="1">
            <a:spLocks noChangeArrowheads="1"/>
          </p:cNvSpPr>
          <p:nvPr/>
        </p:nvSpPr>
        <p:spPr bwMode="auto">
          <a:xfrm>
            <a:off x="5546725" y="1331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4708525" y="3878263"/>
            <a:ext cx="4206875" cy="14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Em bênh vực bạn hoặc </a:t>
            </a:r>
          </a:p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nhơ người lớn bênh vực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3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2291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2292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9335" name="Group 7"/>
          <p:cNvGraphicFramePr>
            <a:graphicFrameLocks noGrp="1"/>
          </p:cNvGraphicFramePr>
          <p:nvPr/>
        </p:nvGraphicFramePr>
        <p:xfrm>
          <a:off x="228600" y="2209800"/>
          <a:ext cx="8686800" cy="3810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4. Khi bạn em bị ốm phải nghỉ học.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5" name="Text Box 18"/>
          <p:cNvSpPr txBox="1">
            <a:spLocks noChangeArrowheads="1"/>
          </p:cNvSpPr>
          <p:nvPr/>
        </p:nvSpPr>
        <p:spPr bwMode="auto">
          <a:xfrm>
            <a:off x="2743200" y="15240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4572000" y="3733800"/>
            <a:ext cx="43434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Đến thăm hỏi bạn, chép </a:t>
            </a:r>
          </a:p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bài giúp bạn, giảng bài cho bạn nếu bạn chưa hiểu.</a:t>
            </a:r>
          </a:p>
          <a:p>
            <a:endParaRPr lang="en-US" sz="28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3315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100374" name="Group 22"/>
          <p:cNvGraphicFramePr>
            <a:graphicFrameLocks noGrp="1"/>
          </p:cNvGraphicFramePr>
          <p:nvPr/>
        </p:nvGraphicFramePr>
        <p:xfrm>
          <a:off x="228600" y="1922463"/>
          <a:ext cx="8686800" cy="4521200"/>
        </p:xfrm>
        <a:graphic>
          <a:graphicData uri="http://schemas.openxmlformats.org/drawingml/2006/table">
            <a:tbl>
              <a:tblPr/>
              <a:tblGrid>
                <a:gridCol w="4038600"/>
                <a:gridCol w="4648200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5. Khi bạn bị kẻ xấu rủ rê, lôi kéo vào những hành vi không tốt.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9" name="Text Box 18"/>
          <p:cNvSpPr txBox="1">
            <a:spLocks noChangeArrowheads="1"/>
          </p:cNvSpPr>
          <p:nvPr/>
        </p:nvSpPr>
        <p:spPr bwMode="auto">
          <a:xfrm>
            <a:off x="2743200" y="13716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100372" name="Text Box 20"/>
          <p:cNvSpPr txBox="1">
            <a:spLocks noChangeArrowheads="1"/>
          </p:cNvSpPr>
          <p:nvPr/>
        </p:nvSpPr>
        <p:spPr bwMode="auto">
          <a:xfrm>
            <a:off x="4270375" y="3048000"/>
            <a:ext cx="5178425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Khuyên ngăn bạn, chỉ cho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bạn thấy là chơi với những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người đó là không tốt khuyên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bạn không sa vào những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hành vi sai trai sẽ làm bố </a:t>
            </a:r>
          </a:p>
          <a:p>
            <a:pPr>
              <a:spcBef>
                <a:spcPct val="20000"/>
              </a:spcBef>
            </a:pPr>
            <a:r>
              <a:rPr lang="en-US" sz="2400" b="1">
                <a:solidFill>
                  <a:srgbClr val="FF0000"/>
                </a:solidFill>
              </a:rPr>
              <a:t>mẹ, thầy cô giáo phiền lòng</a:t>
            </a:r>
            <a:r>
              <a:rPr lang="en-US" sz="2800" b="1">
                <a:solidFill>
                  <a:srgbClr val="FF0000"/>
                </a:solidFill>
              </a:rPr>
              <a:t>.</a:t>
            </a:r>
            <a:r>
              <a:rPr lang="en-US" b="1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0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7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4339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101395" name="Group 19"/>
          <p:cNvGraphicFramePr>
            <a:graphicFrameLocks noGrp="1"/>
          </p:cNvGraphicFramePr>
          <p:nvPr/>
        </p:nvGraphicFramePr>
        <p:xfrm>
          <a:off x="228600" y="1922463"/>
          <a:ext cx="8686800" cy="45212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6. Bạn bè phê bình em khi em mắc khuyết điểm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3" name="Text Box 18"/>
          <p:cNvSpPr txBox="1">
            <a:spLocks noChangeArrowheads="1"/>
          </p:cNvSpPr>
          <p:nvPr/>
        </p:nvSpPr>
        <p:spPr bwMode="auto">
          <a:xfrm>
            <a:off x="2743200" y="13716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4708525" y="3878263"/>
            <a:ext cx="4206875" cy="198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Không tự ái, cảm ơn bạn</a:t>
            </a:r>
          </a:p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đã giúp đỡ mình nhận </a:t>
            </a:r>
          </a:p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ra lỗi.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1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9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5363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102419" name="Group 19"/>
          <p:cNvGraphicFramePr>
            <a:graphicFrameLocks noGrp="1"/>
          </p:cNvGraphicFramePr>
          <p:nvPr/>
        </p:nvGraphicFramePr>
        <p:xfrm>
          <a:off x="228600" y="1922463"/>
          <a:ext cx="8686800" cy="45212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092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7. Khi bạn gặp phải chuyện buồn.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7" name="Text Box 18"/>
          <p:cNvSpPr txBox="1">
            <a:spLocks noChangeArrowheads="1"/>
          </p:cNvSpPr>
          <p:nvPr/>
        </p:nvSpPr>
        <p:spPr bwMode="auto">
          <a:xfrm>
            <a:off x="2743200" y="13716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4800600" y="3581400"/>
            <a:ext cx="4035425" cy="103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An ủi, động viên, giúp </a:t>
            </a:r>
          </a:p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đỡ bạn.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2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6387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03442" name="Text Box 18"/>
          <p:cNvSpPr txBox="1">
            <a:spLocks noChangeArrowheads="1"/>
          </p:cNvSpPr>
          <p:nvPr/>
        </p:nvSpPr>
        <p:spPr bwMode="auto">
          <a:xfrm>
            <a:off x="1752600" y="2133600"/>
            <a:ext cx="5653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Cùng nhau học tập gương sáng</a:t>
            </a:r>
          </a:p>
        </p:txBody>
      </p:sp>
      <p:sp>
        <p:nvSpPr>
          <p:cNvPr id="103444" name="Text Box 20"/>
          <p:cNvSpPr txBox="1">
            <a:spLocks noChangeArrowheads="1"/>
          </p:cNvSpPr>
          <p:nvPr/>
        </p:nvSpPr>
        <p:spPr bwMode="auto">
          <a:xfrm>
            <a:off x="762000" y="2819400"/>
            <a:ext cx="8050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Kể 1 câu chuyện về tấm gương trong tình bạn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3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03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42" grpId="0"/>
      <p:bldP spid="1034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7411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2743200" y="2133600"/>
            <a:ext cx="3041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Liên hệ bản thân</a:t>
            </a:r>
          </a:p>
        </p:txBody>
      </p:sp>
      <p:sp>
        <p:nvSpPr>
          <p:cNvPr id="104456" name="Text Box 8"/>
          <p:cNvSpPr txBox="1">
            <a:spLocks noChangeArrowheads="1"/>
          </p:cNvSpPr>
          <p:nvPr/>
        </p:nvSpPr>
        <p:spPr bwMode="auto">
          <a:xfrm>
            <a:off x="762000" y="2819400"/>
            <a:ext cx="83756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Kể 1 câu chuyện về tấm gương trong tình bạn </a:t>
            </a:r>
          </a:p>
          <a:p>
            <a:r>
              <a:rPr lang="en-US" sz="2800" b="1"/>
              <a:t>mà em biết qua thực tế hoặc sách, báo, chuyện.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8435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8436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8437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8438" name="Text Box 7"/>
          <p:cNvSpPr txBox="1">
            <a:spLocks noChangeArrowheads="1"/>
          </p:cNvSpPr>
          <p:nvPr/>
        </p:nvSpPr>
        <p:spPr bwMode="auto">
          <a:xfrm>
            <a:off x="2895600" y="1600200"/>
            <a:ext cx="163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Kết luận</a:t>
            </a:r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304800" y="2209800"/>
            <a:ext cx="8947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Để có được tình bạn đẹp chúng ta cần phải làm gì?</a:t>
            </a:r>
          </a:p>
        </p:txBody>
      </p:sp>
      <p:sp>
        <p:nvSpPr>
          <p:cNvPr id="105481" name="Text Box 9"/>
          <p:cNvSpPr txBox="1">
            <a:spLocks noChangeArrowheads="1"/>
          </p:cNvSpPr>
          <p:nvPr/>
        </p:nvSpPr>
        <p:spPr bwMode="auto">
          <a:xfrm>
            <a:off x="0" y="3124200"/>
            <a:ext cx="91090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đẹp không phải tự nhiên mà có. Mỗi chúng</a:t>
            </a:r>
          </a:p>
          <a:p>
            <a:r>
              <a:rPr lang="en-US" sz="2800" b="1"/>
              <a:t> ta cần phải vun đắp, giữ gìn mới có được tình bạn</a:t>
            </a:r>
          </a:p>
        </p:txBody>
      </p:sp>
      <p:sp>
        <p:nvSpPr>
          <p:cNvPr id="105482" name="Text Box 10"/>
          <p:cNvSpPr txBox="1">
            <a:spLocks noChangeArrowheads="1"/>
          </p:cNvSpPr>
          <p:nvPr/>
        </p:nvSpPr>
        <p:spPr bwMode="auto">
          <a:xfrm>
            <a:off x="228600" y="4495800"/>
            <a:ext cx="64912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Tục ngữ có câu:</a:t>
            </a:r>
          </a:p>
          <a:p>
            <a:r>
              <a:rPr lang="en-US" sz="2800" b="1"/>
              <a:t>     Tình bạn là nghĩa tương thân</a:t>
            </a:r>
          </a:p>
          <a:p>
            <a:r>
              <a:rPr lang="en-US" sz="2800" b="1"/>
              <a:t>Khó khăn, thuận lợi ân cần bên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0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05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80" grpId="0"/>
      <p:bldP spid="105481" grpId="0"/>
      <p:bldP spid="10548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9459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9461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8839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 Thi đọc những câu ca dao, tục ngữ, những vần thơ hoặckể chuyện nói về tình cảm bạn bè</a:t>
            </a:r>
          </a:p>
        </p:txBody>
      </p:sp>
      <p:sp>
        <p:nvSpPr>
          <p:cNvPr id="106504" name="Text Box 8"/>
          <p:cNvSpPr txBox="1">
            <a:spLocks noChangeArrowheads="1"/>
          </p:cNvSpPr>
          <p:nvPr/>
        </p:nvSpPr>
        <p:spPr bwMode="auto">
          <a:xfrm>
            <a:off x="304800" y="3240088"/>
            <a:ext cx="8661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Các câu ca dao, tục ngữ, những vần thơ nói về tình cảm bạn bè</a:t>
            </a:r>
          </a:p>
          <a:p>
            <a:pPr algn="ctr"/>
            <a:r>
              <a:rPr lang="en-US" sz="2800" b="1"/>
              <a:t>1. Tình bạn là nghĩa tương thân</a:t>
            </a:r>
          </a:p>
          <a:p>
            <a:pPr algn="ctr"/>
            <a:r>
              <a:rPr lang="en-US" sz="2800" b="1"/>
              <a:t>Khó khăn, thuận lợi ân cần bên nhau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6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20483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55563" y="1295400"/>
            <a:ext cx="8986837" cy="495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Các câu ca dao, tục ngữ, những vần thơ nói về tình</a:t>
            </a:r>
          </a:p>
          <a:p>
            <a:pPr algn="ctr"/>
            <a:r>
              <a:rPr lang="en-US" sz="2800" b="1"/>
              <a:t> cảm bạn bè</a:t>
            </a:r>
          </a:p>
          <a:p>
            <a:pPr algn="ctr"/>
            <a:r>
              <a:rPr lang="en-US" sz="2800" b="1"/>
              <a:t>1. Tình bạn là nghĩa tương thân</a:t>
            </a:r>
          </a:p>
          <a:p>
            <a:pPr algn="ctr"/>
            <a:r>
              <a:rPr lang="en-US" sz="2800" b="1"/>
              <a:t>Khó khăn, thuận lợi ân cần bên nhau</a:t>
            </a:r>
          </a:p>
          <a:p>
            <a:pPr algn="ctr"/>
            <a:r>
              <a:rPr lang="en-US" sz="2800" b="1"/>
              <a:t>               2. bạn bè là nghĩa tương tri               </a:t>
            </a:r>
          </a:p>
          <a:p>
            <a:pPr algn="ctr"/>
            <a:r>
              <a:rPr lang="en-US" sz="2800" b="1"/>
              <a:t>sao cho sau trước một bờ mới nên</a:t>
            </a:r>
            <a:br>
              <a:rPr lang="en-US" sz="2800" b="1"/>
            </a:br>
            <a:r>
              <a:rPr lang="en-US" sz="2800" b="1"/>
              <a:t>3. ra đi vừa gặp bạn hiền</a:t>
            </a:r>
            <a:br>
              <a:rPr lang="en-US" sz="2800" b="1"/>
            </a:br>
            <a:r>
              <a:rPr lang="en-US" sz="2800" b="1"/>
              <a:t>cũng bằng ăn quả đào tiên trên trời</a:t>
            </a:r>
            <a:br>
              <a:rPr lang="en-US" sz="2800" b="1"/>
            </a:br>
            <a:r>
              <a:rPr lang="en-US" sz="2800" b="1"/>
              <a:t>4. ai ơi nhớ lấy câu này</a:t>
            </a:r>
            <a:br>
              <a:rPr lang="en-US" sz="2800" b="1"/>
            </a:br>
            <a:r>
              <a:rPr lang="en-US" sz="2800" b="1"/>
              <a:t>tình bạn là mối duyên thừa trời cho</a:t>
            </a:r>
            <a:br>
              <a:rPr lang="en-US" sz="2800" b="1"/>
            </a:br>
            <a:r>
              <a:rPr lang="en-US" b="1"/>
              <a:t/>
            </a:r>
            <a:br>
              <a:rPr lang="en-US" b="1"/>
            </a:b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7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/>
      <p:bldP spid="10752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WordArt 4"/>
          <p:cNvSpPr>
            <a:spLocks noChangeArrowheads="1" noChangeShapeType="1" noTextEdit="1"/>
          </p:cNvSpPr>
          <p:nvPr/>
        </p:nvSpPr>
        <p:spPr bwMode="auto">
          <a:xfrm>
            <a:off x="914400" y="1752600"/>
            <a:ext cx="6781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b="1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Tiết 10: Tình bạn (tiết 2)</a:t>
            </a:r>
          </a:p>
        </p:txBody>
      </p:sp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1116013" y="4149725"/>
            <a:ext cx="7375525" cy="2708275"/>
            <a:chOff x="1156" y="2069"/>
            <a:chExt cx="4010" cy="1702"/>
          </a:xfrm>
        </p:grpSpPr>
        <p:grpSp>
          <p:nvGrpSpPr>
            <p:cNvPr id="3077" name="Group 24"/>
            <p:cNvGrpSpPr>
              <a:grpSpLocks/>
            </p:cNvGrpSpPr>
            <p:nvPr/>
          </p:nvGrpSpPr>
          <p:grpSpPr bwMode="auto">
            <a:xfrm rot="896949">
              <a:off x="2517" y="2160"/>
              <a:ext cx="1152" cy="1248"/>
              <a:chOff x="1968" y="1152"/>
              <a:chExt cx="1829" cy="2688"/>
            </a:xfrm>
          </p:grpSpPr>
          <p:pic>
            <p:nvPicPr>
              <p:cNvPr id="311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11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11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078" name="Group 24"/>
            <p:cNvGrpSpPr>
              <a:grpSpLocks/>
            </p:cNvGrpSpPr>
            <p:nvPr/>
          </p:nvGrpSpPr>
          <p:grpSpPr bwMode="auto">
            <a:xfrm rot="896949">
              <a:off x="1156" y="2069"/>
              <a:ext cx="1152" cy="1248"/>
              <a:chOff x="1968" y="1152"/>
              <a:chExt cx="1829" cy="2688"/>
            </a:xfrm>
          </p:grpSpPr>
          <p:pic>
            <p:nvPicPr>
              <p:cNvPr id="3107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108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109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0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1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12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079" name="Group 24"/>
            <p:cNvGrpSpPr>
              <a:grpSpLocks/>
            </p:cNvGrpSpPr>
            <p:nvPr/>
          </p:nvGrpSpPr>
          <p:grpSpPr bwMode="auto">
            <a:xfrm rot="896949">
              <a:off x="4014" y="2115"/>
              <a:ext cx="1152" cy="1248"/>
              <a:chOff x="1968" y="1152"/>
              <a:chExt cx="1829" cy="2688"/>
            </a:xfrm>
          </p:grpSpPr>
          <p:pic>
            <p:nvPicPr>
              <p:cNvPr id="3101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102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103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4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5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6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080" name="Group 24"/>
            <p:cNvGrpSpPr>
              <a:grpSpLocks/>
            </p:cNvGrpSpPr>
            <p:nvPr/>
          </p:nvGrpSpPr>
          <p:grpSpPr bwMode="auto">
            <a:xfrm rot="896949">
              <a:off x="1565" y="2523"/>
              <a:ext cx="1152" cy="1248"/>
              <a:chOff x="1968" y="1152"/>
              <a:chExt cx="1829" cy="2688"/>
            </a:xfrm>
          </p:grpSpPr>
          <p:pic>
            <p:nvPicPr>
              <p:cNvPr id="3095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096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097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8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9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00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081" name="Group 24"/>
            <p:cNvGrpSpPr>
              <a:grpSpLocks/>
            </p:cNvGrpSpPr>
            <p:nvPr/>
          </p:nvGrpSpPr>
          <p:grpSpPr bwMode="auto">
            <a:xfrm rot="896949">
              <a:off x="2562" y="2432"/>
              <a:ext cx="1152" cy="1248"/>
              <a:chOff x="1968" y="1152"/>
              <a:chExt cx="1829" cy="2688"/>
            </a:xfrm>
          </p:grpSpPr>
          <p:pic>
            <p:nvPicPr>
              <p:cNvPr id="3089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090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091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2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3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94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grpSp>
          <p:nvGrpSpPr>
            <p:cNvPr id="3082" name="Group 24"/>
            <p:cNvGrpSpPr>
              <a:grpSpLocks/>
            </p:cNvGrpSpPr>
            <p:nvPr/>
          </p:nvGrpSpPr>
          <p:grpSpPr bwMode="auto">
            <a:xfrm rot="896949">
              <a:off x="3424" y="2387"/>
              <a:ext cx="1152" cy="1248"/>
              <a:chOff x="1968" y="1152"/>
              <a:chExt cx="1829" cy="2688"/>
            </a:xfrm>
          </p:grpSpPr>
          <p:pic>
            <p:nvPicPr>
              <p:cNvPr id="3083" name="Picture 25" descr="hoahong"/>
              <p:cNvPicPr>
                <a:picLocks noChangeAspect="1" noChangeArrowheads="1" noCrop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2112" y="1152"/>
                <a:ext cx="1301" cy="26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084" name="Group 26"/>
              <p:cNvGrpSpPr>
                <a:grpSpLocks/>
              </p:cNvGrpSpPr>
              <p:nvPr/>
            </p:nvGrpSpPr>
            <p:grpSpPr bwMode="auto">
              <a:xfrm>
                <a:off x="1968" y="1296"/>
                <a:ext cx="1829" cy="2256"/>
                <a:chOff x="1968" y="1296"/>
                <a:chExt cx="1829" cy="2256"/>
              </a:xfrm>
            </p:grpSpPr>
            <p:pic>
              <p:nvPicPr>
                <p:cNvPr id="3085" name="Picture 27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2112" y="1776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86" name="Picture 28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724743">
                  <a:off x="2304" y="1296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87" name="Picture 29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-1466575">
                  <a:off x="1968" y="2304"/>
                  <a:ext cx="800" cy="115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88" name="Picture 30" descr="hoahong"/>
                <p:cNvPicPr>
                  <a:picLocks noChangeAspect="1" noChangeArrowheads="1" noCrop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 rot="1078134">
                  <a:off x="2496" y="1680"/>
                  <a:ext cx="1301" cy="18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</p:grpSp>
      <p:sp>
        <p:nvSpPr>
          <p:cNvPr id="3076" name="WordArt 51"/>
          <p:cNvSpPr>
            <a:spLocks noChangeArrowheads="1" noChangeShapeType="1" noTextEdit="1"/>
          </p:cNvSpPr>
          <p:nvPr/>
        </p:nvSpPr>
        <p:spPr bwMode="auto">
          <a:xfrm>
            <a:off x="3733800" y="914400"/>
            <a:ext cx="211455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noFill/>
                  <a:round/>
                  <a:headEnd/>
                  <a:tailEnd/>
                </a:ln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Đạo đức</a:t>
            </a:r>
            <a:endParaRPr lang="en-US" sz="3600" b="1" kern="10">
              <a:ln w="9525">
                <a:noFill/>
                <a:round/>
                <a:headEnd/>
                <a:tailEnd/>
              </a:ln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newsflash/>
    <p:sndAc>
      <p:stSnd>
        <p:snd r:embed="rId2" name="laser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21507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08551" name="Text Box 7"/>
          <p:cNvSpPr txBox="1">
            <a:spLocks noChangeArrowheads="1"/>
          </p:cNvSpPr>
          <p:nvPr/>
        </p:nvSpPr>
        <p:spPr bwMode="auto">
          <a:xfrm>
            <a:off x="515938" y="1506538"/>
            <a:ext cx="77136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Các câu ca dao, tục ngữ, những vần thơ nói về tình</a:t>
            </a:r>
          </a:p>
          <a:p>
            <a:pPr algn="ctr"/>
            <a:r>
              <a:rPr lang="en-US" sz="2400" b="1"/>
              <a:t> cảm bạn bè</a:t>
            </a:r>
          </a:p>
          <a:p>
            <a:pPr algn="ctr"/>
            <a:r>
              <a:rPr lang="en-US" sz="2400" b="1"/>
              <a:t>5. tình bạn là vạn bông hoa</a:t>
            </a:r>
            <a:br>
              <a:rPr lang="en-US" sz="2400" b="1"/>
            </a:br>
            <a:r>
              <a:rPr lang="en-US" sz="2400" b="1"/>
              <a:t>tình bạn là vạn bài ca muôn màu.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/>
              <a:t>6. Cho tôi tôi chọn hoa hồng</a:t>
            </a:r>
            <a:br>
              <a:rPr lang="en-US" sz="2400" b="1"/>
            </a:br>
            <a:r>
              <a:rPr lang="en-US" sz="2400" b="1"/>
              <a:t>Cho tôi chọn bạn tấm lòng thủy chung.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/>
              <a:t>7. Sống trong bể ngọc kim cương </a:t>
            </a:r>
            <a:br>
              <a:rPr lang="en-US" sz="2400" b="1"/>
            </a:br>
            <a:r>
              <a:rPr lang="en-US" sz="2400" b="1"/>
              <a:t>Không bằng sống giữa tình thương bạn bè.</a:t>
            </a:r>
          </a:p>
          <a:p>
            <a:pPr algn="ctr"/>
            <a:endParaRPr lang="en-US" sz="2400" b="1"/>
          </a:p>
          <a:p>
            <a:pPr algn="ctr"/>
            <a:r>
              <a:rPr lang="en-US" sz="2400" b="1"/>
              <a:t>8. Tình bạn tươi thắm như hoa</a:t>
            </a:r>
            <a:br>
              <a:rPr lang="en-US" sz="2400" b="1"/>
            </a:br>
            <a:r>
              <a:rPr lang="en-US" sz="2400" b="1"/>
              <a:t>   Tình bạn là bản tình ca tuyệt vời.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8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22531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2533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109575" name="Text Box 7"/>
          <p:cNvSpPr txBox="1">
            <a:spLocks noChangeArrowheads="1"/>
          </p:cNvSpPr>
          <p:nvPr/>
        </p:nvSpPr>
        <p:spPr bwMode="auto">
          <a:xfrm>
            <a:off x="53975" y="1295400"/>
            <a:ext cx="89884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Các câu ca dao, tục ngữ, những vần thơ nói về tình</a:t>
            </a:r>
          </a:p>
          <a:p>
            <a:pPr algn="ctr"/>
            <a:r>
              <a:rPr lang="en-US" sz="2800" b="1"/>
              <a:t> cảm bạn bè</a:t>
            </a:r>
          </a:p>
          <a:p>
            <a:pPr algn="ctr"/>
            <a:r>
              <a:rPr lang="en-US" sz="2800" b="1"/>
              <a:t>9. </a:t>
            </a:r>
            <a:r>
              <a:rPr lang="vi-VN" sz="2800" b="1"/>
              <a:t>Ai bảo rằng hoa kia đẹp nhất</a:t>
            </a:r>
            <a:br>
              <a:rPr lang="vi-VN" sz="2800" b="1"/>
            </a:br>
            <a:r>
              <a:rPr lang="vi-VN" sz="2800" b="1"/>
              <a:t>Tôi bảo rằng tình bạn đẹp hơn</a:t>
            </a:r>
            <a:endParaRPr lang="en-US" sz="2800" b="1"/>
          </a:p>
          <a:p>
            <a:pPr algn="ctr"/>
            <a:r>
              <a:rPr lang="vi-VN" sz="2800" b="1"/>
              <a:t>Vì hoa </a:t>
            </a:r>
            <a:r>
              <a:rPr lang="en-US" sz="2800" b="1"/>
              <a:t>lúc nở, lúc tàn</a:t>
            </a:r>
            <a:r>
              <a:rPr lang="vi-VN" sz="2800" b="1"/>
              <a:t/>
            </a:r>
            <a:br>
              <a:rPr lang="vi-VN" sz="2800" b="1"/>
            </a:br>
            <a:r>
              <a:rPr lang="vi-VN" sz="2800" b="1"/>
              <a:t>Nhưng tình bạn mãi không  phai</a:t>
            </a:r>
            <a:r>
              <a:rPr lang="en-US" sz="2800" b="1"/>
              <a:t> nhạt nhòa.</a:t>
            </a:r>
          </a:p>
          <a:p>
            <a:pPr algn="ctr"/>
            <a:endParaRPr lang="en-US" sz="2800" b="1"/>
          </a:p>
          <a:p>
            <a:pPr algn="ctr"/>
            <a:r>
              <a:rPr lang="en-US" sz="2800" b="1"/>
              <a:t>10. Mình nhớ ta như cà nhớ muối</a:t>
            </a:r>
            <a:br>
              <a:rPr lang="en-US" sz="2800" b="1"/>
            </a:br>
            <a:r>
              <a:rPr lang="en-US" sz="2800" b="1"/>
              <a:t>Ta nhớ mình như cuội nhớ trăng</a:t>
            </a:r>
            <a:br>
              <a:rPr lang="en-US" sz="2800" b="1"/>
            </a:br>
            <a:r>
              <a:rPr lang="en-US" sz="2800" b="1"/>
              <a:t>Trăng lên khỏi núi mặc trăng</a:t>
            </a:r>
            <a:br>
              <a:rPr lang="en-US" sz="2800" b="1"/>
            </a:br>
            <a:r>
              <a:rPr lang="en-US" sz="2800" b="1"/>
              <a:t>Tình ta với bạn như trăng với trời.</a:t>
            </a:r>
          </a:p>
          <a:p>
            <a:pPr algn="ctr"/>
            <a:r>
              <a:rPr lang="en-US" sz="2800" b="1"/>
              <a:t>...</a:t>
            </a:r>
            <a:br>
              <a:rPr lang="en-US" sz="2800" b="1"/>
            </a:b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5" grpId="0"/>
      <p:bldP spid="109575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23555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573213" y="1524000"/>
            <a:ext cx="58753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/>
              <a:t> Những bài hát nói về tình bạn bè</a:t>
            </a:r>
          </a:p>
        </p:txBody>
      </p:sp>
      <p:sp>
        <p:nvSpPr>
          <p:cNvPr id="110600" name="Text Box 8"/>
          <p:cNvSpPr txBox="1">
            <a:spLocks noChangeArrowheads="1"/>
          </p:cNvSpPr>
          <p:nvPr/>
        </p:nvSpPr>
        <p:spPr bwMode="auto">
          <a:xfrm>
            <a:off x="2441575" y="2590800"/>
            <a:ext cx="4468813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800" b="1"/>
              <a:t>Lớp chúng ta đoàn kết.</a:t>
            </a:r>
          </a:p>
          <a:p>
            <a:pPr marL="342900" indent="-342900"/>
            <a:r>
              <a:rPr lang="en-US" sz="2800" b="1"/>
              <a:t>2. Tiếng hát bạn bè mình.</a:t>
            </a:r>
          </a:p>
          <a:p>
            <a:pPr marL="342900" indent="-342900"/>
            <a:r>
              <a:rPr lang="en-US" sz="2800" b="1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10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4580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pic>
        <p:nvPicPr>
          <p:cNvPr id="24581" name="Picture 9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6102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10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4800" y="57626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1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9150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2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0" y="56102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3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57626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4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59150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5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6102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6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7626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7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9150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8" name="Text Box 18"/>
          <p:cNvSpPr txBox="1">
            <a:spLocks noChangeArrowheads="1"/>
          </p:cNvSpPr>
          <p:nvPr/>
        </p:nvSpPr>
        <p:spPr bwMode="auto">
          <a:xfrm>
            <a:off x="381000" y="1828800"/>
            <a:ext cx="8947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Để có được tình bạn đẹp chúng ta cần phải làm gì?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25603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sp>
        <p:nvSpPr>
          <p:cNvPr id="25606" name="Text Box 9"/>
          <p:cNvSpPr txBox="1">
            <a:spLocks noChangeArrowheads="1"/>
          </p:cNvSpPr>
          <p:nvPr/>
        </p:nvSpPr>
        <p:spPr bwMode="auto">
          <a:xfrm>
            <a:off x="0" y="1600200"/>
            <a:ext cx="91090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đẹp không phải tự nhiên mà có. Mỗi chúng</a:t>
            </a:r>
          </a:p>
          <a:p>
            <a:r>
              <a:rPr lang="en-US" sz="2800" b="1"/>
              <a:t> ta cần phải vun đắp, giữ gìn mới có được tình bạn</a:t>
            </a:r>
          </a:p>
        </p:txBody>
      </p:sp>
      <p:sp>
        <p:nvSpPr>
          <p:cNvPr id="25607" name="Text Box 10"/>
          <p:cNvSpPr txBox="1">
            <a:spLocks noChangeArrowheads="1"/>
          </p:cNvSpPr>
          <p:nvPr/>
        </p:nvSpPr>
        <p:spPr bwMode="auto">
          <a:xfrm>
            <a:off x="304800" y="2667000"/>
            <a:ext cx="6491288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Tục ngữ có câu:</a:t>
            </a:r>
          </a:p>
          <a:p>
            <a:r>
              <a:rPr lang="en-US" sz="2800" b="1"/>
              <a:t>     Tình bạn là nghĩa tương thân</a:t>
            </a:r>
          </a:p>
          <a:p>
            <a:r>
              <a:rPr lang="en-US" sz="2800" b="1"/>
              <a:t>Khó khăn, thuận lợi ân cần bên nhau</a:t>
            </a:r>
          </a:p>
        </p:txBody>
      </p:sp>
      <p:pic>
        <p:nvPicPr>
          <p:cNvPr id="25608" name="Picture 11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7225" y="56102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12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8674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0" name="Picture 13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59436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1" name="Picture 14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912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2" name="Picture 15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25" y="5762625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3" name="Picture 16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60960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4" name="Picture 17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57912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18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59436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6" name="Picture 19" descr="rose1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19800"/>
            <a:ext cx="86677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1636" name="Text Box 20"/>
          <p:cNvSpPr txBox="1">
            <a:spLocks noChangeArrowheads="1"/>
          </p:cNvSpPr>
          <p:nvPr/>
        </p:nvSpPr>
        <p:spPr bwMode="auto">
          <a:xfrm>
            <a:off x="0" y="4343400"/>
            <a:ext cx="8763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Tiết học đến đây là kết thúc,. Chúc thầy, cô mạnh khoẻ, chúc các em học sinh học tập tốt.</a:t>
            </a:r>
            <a:endParaRPr lang="en-US" sz="4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99583 0.04439 L -0.85417 0.0554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4099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2514600" y="6096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4101" name="Text Box 11"/>
          <p:cNvSpPr txBox="1">
            <a:spLocks noChangeArrowheads="1"/>
          </p:cNvSpPr>
          <p:nvPr/>
        </p:nvSpPr>
        <p:spPr bwMode="auto">
          <a:xfrm>
            <a:off x="2590800" y="11430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76838" name="Group 38"/>
          <p:cNvGraphicFramePr>
            <a:graphicFrameLocks noGrp="1"/>
          </p:cNvGraphicFramePr>
          <p:nvPr/>
        </p:nvGraphicFramePr>
        <p:xfrm>
          <a:off x="228600" y="1828800"/>
          <a:ext cx="8686800" cy="48006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Thảo luận, đóng vai, xử lý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Trong giờ kiểm tra em phát hiện ra bạn em đã quay cóp bài. Vậy em ứng xử như thế nào?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5123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514600" y="6096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2590800" y="11430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1143" name="Group 7"/>
          <p:cNvGraphicFramePr>
            <a:graphicFrameLocks noGrp="1"/>
          </p:cNvGraphicFramePr>
          <p:nvPr/>
        </p:nvGraphicFramePr>
        <p:xfrm>
          <a:off x="228600" y="1828800"/>
          <a:ext cx="8686800" cy="48006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Thảo luận, đóng vai, xử lý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Trong giờ ra chơi em bắt gặp bạn em vứt rác không đúng nơi quy định Vậy em ứng xử như thế nào?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6147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2514600" y="6096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2590800" y="11430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2189" name="Group 29"/>
          <p:cNvGraphicFramePr>
            <a:graphicFrameLocks noGrp="1"/>
          </p:cNvGraphicFramePr>
          <p:nvPr/>
        </p:nvGraphicFramePr>
        <p:xfrm>
          <a:off x="228600" y="1828800"/>
          <a:ext cx="8686800" cy="4605338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4570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 3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Thảo luận, đóng vai, xử lý tình huống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Trên đường đi học về bạn em có hành động hki tham gia giao thông chưa chấp hành luật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ATGT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 đường bộ như: đùa nghịch khi tham gia giao thông hoặc bạn em có hành động phóng nhanh, vượt ẩuVậy em ứng xử như thế nào?</a:t>
                      </a:r>
                    </a:p>
                  </a:txBody>
                  <a:tcPr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7171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514600" y="6096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590800" y="11430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3202" name="Group 18"/>
          <p:cNvGraphicFramePr>
            <a:graphicFrameLocks noGrp="1"/>
          </p:cNvGraphicFramePr>
          <p:nvPr/>
        </p:nvGraphicFramePr>
        <p:xfrm>
          <a:off x="228600" y="1828800"/>
          <a:ext cx="8686800" cy="4764088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6002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 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Thảo luận, đóng vai, xử lý tình huống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38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Trong giờ học em phát hiện ra bạn em làm việc riêng không chú ý đến bài giảng của thầy, cô giáo Vậy em ứng xử như thế nào?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8195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514600" y="6096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2590800" y="11430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4215" name="Group 7"/>
          <p:cNvGraphicFramePr>
            <a:graphicFrameLocks noGrp="1"/>
          </p:cNvGraphicFramePr>
          <p:nvPr/>
        </p:nvGraphicFramePr>
        <p:xfrm>
          <a:off x="228600" y="1828800"/>
          <a:ext cx="8686800" cy="48006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65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Thảo luận, đóng vai, xử lý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80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Trong giờ sinh hoạt giữa giờ (Tập thể dục giữa giờ) em bắt gặp bạn em trốn không tham gia Vậy em ứng xử như thế nào?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9219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5255" name="Group 23"/>
          <p:cNvGraphicFramePr>
            <a:graphicFrameLocks noGrp="1"/>
          </p:cNvGraphicFramePr>
          <p:nvPr/>
        </p:nvGraphicFramePr>
        <p:xfrm>
          <a:off x="228600" y="2209800"/>
          <a:ext cx="8686800" cy="37338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65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1. Khi em thấy bạn em làm việc sai trái.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33" name="Text Box 18"/>
          <p:cNvSpPr txBox="1">
            <a:spLocks noChangeArrowheads="1"/>
          </p:cNvSpPr>
          <p:nvPr/>
        </p:nvSpPr>
        <p:spPr bwMode="auto">
          <a:xfrm>
            <a:off x="2743200" y="15240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9234" name="Text Box 21"/>
          <p:cNvSpPr txBox="1">
            <a:spLocks noChangeArrowheads="1"/>
          </p:cNvSpPr>
          <p:nvPr/>
        </p:nvSpPr>
        <p:spPr bwMode="auto">
          <a:xfrm>
            <a:off x="6689725" y="1179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4876800" y="3886200"/>
            <a:ext cx="329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Khuyên ngăn bạn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58888" y="333375"/>
            <a:ext cx="57610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cs typeface="Arial" charset="0"/>
            </a:endParaRPr>
          </a:p>
        </p:txBody>
      </p:sp>
      <p:sp>
        <p:nvSpPr>
          <p:cNvPr id="10243" name="TextBox 6147"/>
          <p:cNvSpPr txBox="1">
            <a:spLocks noChangeArrowheads="1"/>
          </p:cNvSpPr>
          <p:nvPr/>
        </p:nvSpPr>
        <p:spPr bwMode="auto">
          <a:xfrm>
            <a:off x="533400" y="152400"/>
            <a:ext cx="8353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15000"/>
              </a:spcBef>
              <a:defRPr/>
            </a:pPr>
            <a:endParaRPr lang="en-US" sz="2800" b="1" u="sng">
              <a:cs typeface="Arial" charset="0"/>
            </a:endParaRP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514600" y="457200"/>
            <a:ext cx="293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/>
              <a:t>Đạo đức</a:t>
            </a:r>
            <a:r>
              <a:rPr lang="en-US" sz="2400" b="1"/>
              <a:t>:     Tiết 10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2590800" y="838200"/>
            <a:ext cx="292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Tình bạn (tiết 2)</a:t>
            </a:r>
          </a:p>
        </p:txBody>
      </p:sp>
      <p:graphicFrame>
        <p:nvGraphicFramePr>
          <p:cNvPr id="96263" name="Group 7"/>
          <p:cNvGraphicFramePr>
            <a:graphicFrameLocks noGrp="1"/>
          </p:cNvGraphicFramePr>
          <p:nvPr/>
        </p:nvGraphicFramePr>
        <p:xfrm>
          <a:off x="228600" y="2209800"/>
          <a:ext cx="8686800" cy="38100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57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Tình huống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Giải quyết tình huống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2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P001 4 hàng" pitchFamily="34" charset="0"/>
                        </a:rPr>
                        <a:t>2. Khi bạn em có chuyện vui.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P001 4 hàng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57" name="Text Box 18"/>
          <p:cNvSpPr txBox="1">
            <a:spLocks noChangeArrowheads="1"/>
          </p:cNvSpPr>
          <p:nvPr/>
        </p:nvSpPr>
        <p:spPr bwMode="auto">
          <a:xfrm>
            <a:off x="2743200" y="1524000"/>
            <a:ext cx="24209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Phiếu bài tập</a:t>
            </a:r>
          </a:p>
        </p:txBody>
      </p:sp>
      <p:sp>
        <p:nvSpPr>
          <p:cNvPr id="10258" name="Text Box 19"/>
          <p:cNvSpPr txBox="1">
            <a:spLocks noChangeArrowheads="1"/>
          </p:cNvSpPr>
          <p:nvPr/>
        </p:nvSpPr>
        <p:spPr bwMode="auto">
          <a:xfrm>
            <a:off x="5410200" y="1371600"/>
            <a:ext cx="3368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6277" name="Text Box 21"/>
          <p:cNvSpPr txBox="1">
            <a:spLocks noChangeArrowheads="1"/>
          </p:cNvSpPr>
          <p:nvPr/>
        </p:nvSpPr>
        <p:spPr bwMode="auto">
          <a:xfrm>
            <a:off x="4937125" y="4030663"/>
            <a:ext cx="2940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FF0000"/>
                </a:solidFill>
              </a:rPr>
              <a:t>Chúc mừng bạn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 &amp;quot;&quot;/&gt;&lt;property id=&quot;20307&quot; value=&quot;28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84&quot;/&gt;&lt;/object&gt;&lt;object type=&quot;3&quot; unique_id=&quot;10007&quot;&gt;&lt;property id=&quot;20148&quot; value=&quot;5&quot;/&gt;&lt;property id=&quot;20300&quot; value=&quot;Slide 4&quot;/&gt;&lt;property id=&quot;20307&quot; value=&quot;285&quot;/&gt;&lt;/object&gt;&lt;object type=&quot;3&quot; unique_id=&quot;10008&quot;&gt;&lt;property id=&quot;20148&quot; value=&quot;5&quot;/&gt;&lt;property id=&quot;20300&quot; value=&quot;Slide 5&quot;/&gt;&lt;property id=&quot;20307&quot; value=&quot;299&quot;/&gt;&lt;/object&gt;&lt;object type=&quot;3&quot; unique_id=&quot;10009&quot;&gt;&lt;property id=&quot;20148&quot; value=&quot;5&quot;/&gt;&lt;property id=&quot;20300&quot; value=&quot;Slide 6&quot;/&gt;&lt;property id=&quot;20307&quot; value=&quot;300&quot;/&gt;&lt;/object&gt;&lt;object type=&quot;3&quot; unique_id=&quot;10010&quot;&gt;&lt;property id=&quot;20148&quot; value=&quot;5&quot;/&gt;&lt;property id=&quot;20300&quot; value=&quot;Slide 7&quot;/&gt;&lt;property id=&quot;20307&quot; value=&quot;301&quot;/&gt;&lt;/object&gt;&lt;object type=&quot;3&quot; unique_id=&quot;10011&quot;&gt;&lt;property id=&quot;20148&quot; value=&quot;5&quot;/&gt;&lt;property id=&quot;20300&quot; value=&quot;Slide 8&quot;/&gt;&lt;property id=&quot;20307&quot; value=&quot;302&quot;/&gt;&lt;/object&gt;&lt;object type=&quot;3&quot; unique_id=&quot;10012&quot;&gt;&lt;property id=&quot;20148&quot; value=&quot;5&quot;/&gt;&lt;property id=&quot;20300&quot; value=&quot;Slide 9&quot;/&gt;&lt;property id=&quot;20307&quot; value=&quot;303&quot;/&gt;&lt;/object&gt;&lt;object type=&quot;3&quot; unique_id=&quot;10013&quot;&gt;&lt;property id=&quot;20148&quot; value=&quot;5&quot;/&gt;&lt;property id=&quot;20300&quot; value=&quot;Slide 10&quot;/&gt;&lt;property id=&quot;20307&quot; value=&quot;304&quot;/&gt;&lt;/object&gt;&lt;object type=&quot;3&quot; unique_id=&quot;10014&quot;&gt;&lt;property id=&quot;20148&quot; value=&quot;5&quot;/&gt;&lt;property id=&quot;20300&quot; value=&quot;Slide 11&quot;/&gt;&lt;property id=&quot;20307&quot; value=&quot;305&quot;/&gt;&lt;/object&gt;&lt;object type=&quot;3&quot; unique_id=&quot;10015&quot;&gt;&lt;property id=&quot;20148&quot; value=&quot;5&quot;/&gt;&lt;property id=&quot;20300&quot; value=&quot;Slide 12&quot;/&gt;&lt;property id=&quot;20307&quot; value=&quot;307&quot;/&gt;&lt;/object&gt;&lt;object type=&quot;3&quot; unique_id=&quot;10016&quot;&gt;&lt;property id=&quot;20148&quot; value=&quot;5&quot;/&gt;&lt;property id=&quot;20300&quot; value=&quot;Slide 13&quot;/&gt;&lt;property id=&quot;20307&quot; value=&quot;308&quot;/&gt;&lt;/object&gt;&lt;object type=&quot;3&quot; unique_id=&quot;10017&quot;&gt;&lt;property id=&quot;20148&quot; value=&quot;5&quot;/&gt;&lt;property id=&quot;20300&quot; value=&quot;Slide 14&quot;/&gt;&lt;property id=&quot;20307&quot; value=&quot;309&quot;/&gt;&lt;/object&gt;&lt;object type=&quot;3&quot; unique_id=&quot;10018&quot;&gt;&lt;property id=&quot;20148&quot; value=&quot;5&quot;/&gt;&lt;property id=&quot;20300&quot; value=&quot;Slide 15&quot;/&gt;&lt;property id=&quot;20307&quot; value=&quot;310&quot;/&gt;&lt;/object&gt;&lt;object type=&quot;3&quot; unique_id=&quot;10019&quot;&gt;&lt;property id=&quot;20148&quot; value=&quot;5&quot;/&gt;&lt;property id=&quot;20300&quot; value=&quot;Slide 16&quot;/&gt;&lt;property id=&quot;20307&quot; value=&quot;311&quot;/&gt;&lt;/object&gt;&lt;object type=&quot;3&quot; unique_id=&quot;10020&quot;&gt;&lt;property id=&quot;20148&quot; value=&quot;5&quot;/&gt;&lt;property id=&quot;20300&quot; value=&quot;Slide 17&quot;/&gt;&lt;property id=&quot;20307&quot; value=&quot;312&quot;/&gt;&lt;/object&gt;&lt;object type=&quot;3&quot; unique_id=&quot;10021&quot;&gt;&lt;property id=&quot;20148&quot; value=&quot;5&quot;/&gt;&lt;property id=&quot;20300&quot; value=&quot;Slide 18&quot;/&gt;&lt;property id=&quot;20307&quot; value=&quot;313&quot;/&gt;&lt;/object&gt;&lt;object type=&quot;3&quot; unique_id=&quot;10022&quot;&gt;&lt;property id=&quot;20148&quot; value=&quot;5&quot;/&gt;&lt;property id=&quot;20300&quot; value=&quot;Slide 19&quot;/&gt;&lt;property id=&quot;20307&quot; value=&quot;314&quot;/&gt;&lt;/object&gt;&lt;object type=&quot;3&quot; unique_id=&quot;10023&quot;&gt;&lt;property id=&quot;20148&quot; value=&quot;5&quot;/&gt;&lt;property id=&quot;20300&quot; value=&quot;Slide 20&quot;/&gt;&lt;property id=&quot;20307&quot; value=&quot;315&quot;/&gt;&lt;/object&gt;&lt;object type=&quot;3&quot; unique_id=&quot;10024&quot;&gt;&lt;property id=&quot;20148&quot; value=&quot;5&quot;/&gt;&lt;property id=&quot;20300&quot; value=&quot;Slide 21&quot;/&gt;&lt;property id=&quot;20307&quot; value=&quot;316&quot;/&gt;&lt;/object&gt;&lt;object type=&quot;3&quot; unique_id=&quot;10025&quot;&gt;&lt;property id=&quot;20148&quot; value=&quot;5&quot;/&gt;&lt;property id=&quot;20300&quot; value=&quot;Slide 22&quot;/&gt;&lt;property id=&quot;20307&quot; value=&quot;317&quot;/&gt;&lt;/object&gt;&lt;object type=&quot;3&quot; unique_id=&quot;10026&quot;&gt;&lt;property id=&quot;20148&quot; value=&quot;5&quot;/&gt;&lt;property id=&quot;20300&quot; value=&quot;Slide 23&quot;/&gt;&lt;property id=&quot;20307&quot; value=&quot;318&quot;/&gt;&lt;/object&gt;&lt;object type=&quot;3&quot; unique_id=&quot;10027&quot;&gt;&lt;property id=&quot;20148&quot; value=&quot;5&quot;/&gt;&lt;property id=&quot;20300&quot; value=&quot;Slide 24&quot;/&gt;&lt;property id=&quot;20307&quot; value=&quot;320&quot;/&gt;&lt;/object&gt;&lt;object type=&quot;3&quot; unique_id=&quot;10028&quot;&gt;&lt;property id=&quot;20148&quot; value=&quot;5&quot;/&gt;&lt;property id=&quot;20300&quot; value=&quot;Slide 25&quot;/&gt;&lt;property id=&quot;20307&quot; value=&quot;31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1885</TotalTime>
  <Words>1099</Words>
  <Application>Microsoft Office PowerPoint</Application>
  <PresentationFormat>On-screen Show (4:3)</PresentationFormat>
  <Paragraphs>193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HP001 4 hàng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Company>E65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 DA QUY</dc:creator>
  <cp:lastModifiedBy>CSTeam</cp:lastModifiedBy>
  <cp:revision>202</cp:revision>
  <dcterms:created xsi:type="dcterms:W3CDTF">2008-11-12T03:57:41Z</dcterms:created>
  <dcterms:modified xsi:type="dcterms:W3CDTF">2016-06-30T02:31:10Z</dcterms:modified>
</cp:coreProperties>
</file>