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83" r:id="rId4"/>
    <p:sldId id="257" r:id="rId5"/>
    <p:sldId id="258" r:id="rId6"/>
    <p:sldId id="259" r:id="rId7"/>
    <p:sldId id="270" r:id="rId8"/>
    <p:sldId id="260" r:id="rId9"/>
    <p:sldId id="271" r:id="rId10"/>
    <p:sldId id="261" r:id="rId11"/>
    <p:sldId id="272" r:id="rId12"/>
    <p:sldId id="279" r:id="rId13"/>
    <p:sldId id="280" r:id="rId14"/>
    <p:sldId id="281" r:id="rId15"/>
    <p:sldId id="293" r:id="rId16"/>
    <p:sldId id="285" r:id="rId17"/>
    <p:sldId id="273" r:id="rId18"/>
    <p:sldId id="274" r:id="rId19"/>
    <p:sldId id="276" r:id="rId20"/>
    <p:sldId id="291" r:id="rId21"/>
    <p:sldId id="277" r:id="rId22"/>
    <p:sldId id="275" r:id="rId23"/>
    <p:sldId id="292" r:id="rId24"/>
    <p:sldId id="288" r:id="rId25"/>
    <p:sldId id="289" r:id="rId26"/>
    <p:sldId id="290" r:id="rId27"/>
    <p:sldId id="262" r:id="rId28"/>
    <p:sldId id="284" r:id="rId2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9900FF"/>
    <a:srgbClr val="FF0066"/>
    <a:srgbClr val="000099"/>
    <a:srgbClr val="CC3300"/>
    <a:srgbClr val="FF9900"/>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4" autoAdjust="0"/>
    <p:restoredTop sz="92063" autoAdjust="0"/>
  </p:normalViewPr>
  <p:slideViewPr>
    <p:cSldViewPr>
      <p:cViewPr>
        <p:scale>
          <a:sx n="66" d="100"/>
          <a:sy n="66" d="100"/>
        </p:scale>
        <p:origin x="-58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9B29A-B3EC-4456-AB68-94A81099D2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8F196-E81D-4ACA-9748-D8422E5F28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945BC5-0AB1-407B-8BBA-83EDE21A03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8E0A3D-378D-402D-81A5-5E945BFC8F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8DDDD-50F1-496D-8664-F52B4E2BFC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FB44AB-DFBF-4391-A3A7-72B5215693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AD134-A379-4ED5-9B07-512A59B2A6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211C6A-9012-4B59-AF0F-1651B5FD62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8637D3-F09A-44D3-AE9A-B7BCE782C6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0BA593-360D-4AF6-B965-C41DF333D5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2C77F-C091-4F8B-971D-AE038E92C1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D90F16-416B-4847-890B-D863C80A5E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hue.vnn.vn/dataimages/original/images91225_nonla4.jp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14.tinmoi.vn/img.php/1/200712/original/images1463958_9.jpg"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990600" y="762000"/>
            <a:ext cx="7620000" cy="2928938"/>
          </a:xfrm>
          <a:prstGeom prst="rect">
            <a:avLst/>
          </a:prstGeom>
        </p:spPr>
        <p:txBody>
          <a:bodyPr wrap="none" fromWordArt="1">
            <a:prstTxWarp prst="textPlain">
              <a:avLst>
                <a:gd name="adj" fmla="val 50000"/>
              </a:avLst>
            </a:prstTxWarp>
          </a:bodyPr>
          <a:lstStyle/>
          <a:p>
            <a:r>
              <a:rPr lang="en-US" sz="3600" kern="10">
                <a:ln w="9525">
                  <a:solidFill>
                    <a:srgbClr val="FF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KHỞI ĐỘNG</a:t>
            </a:r>
          </a:p>
        </p:txBody>
      </p:sp>
      <p:pic>
        <p:nvPicPr>
          <p:cNvPr id="19459" name="Picture 3" descr="BALLOON3"/>
          <p:cNvPicPr>
            <a:picLocks noChangeAspect="1" noChangeArrowheads="1"/>
          </p:cNvPicPr>
          <p:nvPr/>
        </p:nvPicPr>
        <p:blipFill>
          <a:blip r:embed="rId2"/>
          <a:srcRect/>
          <a:stretch>
            <a:fillRect/>
          </a:stretch>
        </p:blipFill>
        <p:spPr bwMode="auto">
          <a:xfrm>
            <a:off x="2971800" y="3505200"/>
            <a:ext cx="3048000" cy="33528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additive="base">
                                        <p:cTn id="12" dur="500" fill="hold"/>
                                        <p:tgtEl>
                                          <p:spTgt spid="19459"/>
                                        </p:tgtEl>
                                        <p:attrNameLst>
                                          <p:attrName>ppt_x</p:attrName>
                                        </p:attrNameLst>
                                      </p:cBhvr>
                                      <p:tavLst>
                                        <p:tav tm="0">
                                          <p:val>
                                            <p:strVal val="#ppt_x"/>
                                          </p:val>
                                        </p:tav>
                                        <p:tav tm="100000">
                                          <p:val>
                                            <p:strVal val="#ppt_x"/>
                                          </p:val>
                                        </p:tav>
                                      </p:tavLst>
                                    </p:anim>
                                    <p:anim calcmode="lin" valueType="num">
                                      <p:cBhvr additive="base">
                                        <p:cTn id="13"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aodai167"/>
          <p:cNvPicPr>
            <a:picLocks noChangeAspect="1" noChangeArrowheads="1"/>
          </p:cNvPicPr>
          <p:nvPr/>
        </p:nvPicPr>
        <p:blipFill>
          <a:blip r:embed="rId2">
            <a:lum bright="12000"/>
          </a:blip>
          <a:srcRect/>
          <a:stretch>
            <a:fillRect/>
          </a:stretch>
        </p:blipFill>
        <p:spPr bwMode="auto">
          <a:xfrm>
            <a:off x="0" y="228600"/>
            <a:ext cx="4572000" cy="5562600"/>
          </a:xfrm>
          <a:prstGeom prst="rect">
            <a:avLst/>
          </a:prstGeom>
          <a:noFill/>
          <a:ln w="9525">
            <a:noFill/>
            <a:miter lim="800000"/>
            <a:headEnd/>
            <a:tailEnd/>
          </a:ln>
        </p:spPr>
      </p:pic>
      <p:pic>
        <p:nvPicPr>
          <p:cNvPr id="16387" name="Picture 3" descr="images91225_nonla4">
            <a:hlinkClick r:id="rId3"/>
          </p:cNvPr>
          <p:cNvPicPr>
            <a:picLocks noChangeAspect="1" noChangeArrowheads="1"/>
          </p:cNvPicPr>
          <p:nvPr/>
        </p:nvPicPr>
        <p:blipFill>
          <a:blip r:embed="rId4">
            <a:lum bright="12000"/>
          </a:blip>
          <a:srcRect/>
          <a:stretch>
            <a:fillRect/>
          </a:stretch>
        </p:blipFill>
        <p:spPr bwMode="auto">
          <a:xfrm>
            <a:off x="4724400" y="228600"/>
            <a:ext cx="4419600" cy="5562600"/>
          </a:xfrm>
          <a:prstGeom prst="rect">
            <a:avLst/>
          </a:prstGeom>
          <a:noFill/>
          <a:ln w="9525">
            <a:noFill/>
            <a:miter lim="800000"/>
            <a:headEnd/>
            <a:tailEnd/>
          </a:ln>
        </p:spPr>
      </p:pic>
      <p:sp>
        <p:nvSpPr>
          <p:cNvPr id="16388" name="Text Box 5"/>
          <p:cNvSpPr txBox="1">
            <a:spLocks noChangeArrowheads="1"/>
          </p:cNvSpPr>
          <p:nvPr/>
        </p:nvSpPr>
        <p:spPr bwMode="auto">
          <a:xfrm>
            <a:off x="3581400" y="6019800"/>
            <a:ext cx="2184400" cy="523875"/>
          </a:xfrm>
          <a:prstGeom prst="rect">
            <a:avLst/>
          </a:prstGeom>
          <a:noFill/>
          <a:ln w="9525">
            <a:noFill/>
            <a:miter lim="800000"/>
            <a:headEnd/>
            <a:tailEnd/>
          </a:ln>
        </p:spPr>
        <p:txBody>
          <a:bodyPr wrap="none">
            <a:spAutoFit/>
          </a:bodyPr>
          <a:lstStyle/>
          <a:p>
            <a:pPr algn="l"/>
            <a:r>
              <a:rPr lang="en-US" sz="2800">
                <a:latin typeface="Arial" charset="0"/>
              </a:rPr>
              <a:t>Dân tộc kinh</a:t>
            </a: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04800" y="1524000"/>
            <a:ext cx="10209213" cy="2862263"/>
          </a:xfrm>
          <a:prstGeom prst="rect">
            <a:avLst/>
          </a:prstGeom>
          <a:noFill/>
          <a:ln w="9525">
            <a:noFill/>
            <a:miter lim="800000"/>
            <a:headEnd/>
            <a:tailEnd/>
          </a:ln>
        </p:spPr>
        <p:txBody>
          <a:bodyPr wrap="none">
            <a:spAutoFit/>
          </a:bodyPr>
          <a:lstStyle/>
          <a:p>
            <a:pPr algn="l"/>
            <a:r>
              <a:rPr lang="en-US" sz="3600">
                <a:latin typeface="Arial" charset="0"/>
              </a:rPr>
              <a:t>Em hãy kể tên một số dân tộc ít người sống trên </a:t>
            </a:r>
          </a:p>
          <a:p>
            <a:pPr algn="l"/>
            <a:r>
              <a:rPr lang="en-US" sz="3600">
                <a:latin typeface="Arial" charset="0"/>
              </a:rPr>
              <a:t>địa bàn tỉnh Đồng Nai ?</a:t>
            </a:r>
            <a:r>
              <a:rPr lang="en-US">
                <a:latin typeface="Arial" charset="0"/>
              </a:rPr>
              <a:t> </a:t>
            </a:r>
          </a:p>
          <a:p>
            <a:pPr algn="l"/>
            <a:r>
              <a:rPr lang="en-US" sz="3600" i="1">
                <a:solidFill>
                  <a:schemeClr val="accent2"/>
                </a:solidFill>
                <a:latin typeface="Arial" charset="0"/>
              </a:rPr>
              <a:t>Dân tộc Stiêng.</a:t>
            </a:r>
          </a:p>
          <a:p>
            <a:pPr algn="l"/>
            <a:r>
              <a:rPr lang="en-US" sz="3600" i="1">
                <a:solidFill>
                  <a:schemeClr val="accent2"/>
                </a:solidFill>
                <a:latin typeface="Arial" charset="0"/>
              </a:rPr>
              <a:t>Dân tộc Chơ-ro.</a:t>
            </a:r>
          </a:p>
          <a:p>
            <a:pPr algn="l"/>
            <a:r>
              <a:rPr lang="en-US" sz="3600" i="1">
                <a:solidFill>
                  <a:schemeClr val="accent2"/>
                </a:solidFill>
                <a:latin typeface="Arial" charset="0"/>
              </a:rPr>
              <a:t>Dân tộc Mạ</a:t>
            </a:r>
          </a:p>
        </p:txBody>
      </p:sp>
      <p:sp>
        <p:nvSpPr>
          <p:cNvPr id="23558" name="Text Box 6"/>
          <p:cNvSpPr txBox="1">
            <a:spLocks noChangeArrowheads="1"/>
          </p:cNvSpPr>
          <p:nvPr/>
        </p:nvSpPr>
        <p:spPr bwMode="auto">
          <a:xfrm>
            <a:off x="304800" y="0"/>
            <a:ext cx="6542088" cy="646113"/>
          </a:xfrm>
          <a:prstGeom prst="rect">
            <a:avLst/>
          </a:prstGeom>
          <a:noFill/>
          <a:ln w="9525">
            <a:noFill/>
            <a:miter lim="800000"/>
            <a:headEnd/>
            <a:tailEnd/>
          </a:ln>
        </p:spPr>
        <p:txBody>
          <a:bodyPr wrap="none">
            <a:spAutoFit/>
          </a:bodyPr>
          <a:lstStyle/>
          <a:p>
            <a:pPr algn="l"/>
            <a:r>
              <a:rPr lang="en-US" sz="3600">
                <a:latin typeface="Arial" charset="0"/>
              </a:rPr>
              <a:t>Nước ta có bao nhiêu dân tộc?</a:t>
            </a:r>
          </a:p>
        </p:txBody>
      </p:sp>
      <p:sp>
        <p:nvSpPr>
          <p:cNvPr id="23559" name="Text Box 7"/>
          <p:cNvSpPr txBox="1">
            <a:spLocks noChangeArrowheads="1"/>
          </p:cNvSpPr>
          <p:nvPr/>
        </p:nvSpPr>
        <p:spPr bwMode="auto">
          <a:xfrm>
            <a:off x="381000" y="685800"/>
            <a:ext cx="6527800" cy="646113"/>
          </a:xfrm>
          <a:prstGeom prst="rect">
            <a:avLst/>
          </a:prstGeom>
          <a:noFill/>
          <a:ln w="9525">
            <a:noFill/>
            <a:miter lim="800000"/>
            <a:headEnd/>
            <a:tailEnd/>
          </a:ln>
        </p:spPr>
        <p:txBody>
          <a:bodyPr wrap="none">
            <a:spAutoFit/>
          </a:bodyPr>
          <a:lstStyle/>
          <a:p>
            <a:pPr algn="l"/>
            <a:r>
              <a:rPr lang="en-US" sz="3600" i="1">
                <a:solidFill>
                  <a:srgbClr val="FF0066"/>
                </a:solidFill>
                <a:latin typeface="Arial" charset="0"/>
              </a:rPr>
              <a:t>Nước ta có 54 dân tộc anh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8"/>
                                        </p:tgtEl>
                                        <p:attrNameLst>
                                          <p:attrName>style.visibility</p:attrName>
                                        </p:attrNameLst>
                                      </p:cBhvr>
                                      <p:to>
                                        <p:strVal val="visible"/>
                                      </p:to>
                                    </p:set>
                                    <p:anim calcmode="discrete" valueType="clr">
                                      <p:cBhvr override="childStyle">
                                        <p:cTn id="7" dur="80"/>
                                        <p:tgtEl>
                                          <p:spTgt spid="235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8"/>
                                        </p:tgtEl>
                                        <p:attrNameLst>
                                          <p:attrName>fillcolor</p:attrName>
                                        </p:attrNameLst>
                                      </p:cBhvr>
                                      <p:tavLst>
                                        <p:tav tm="0">
                                          <p:val>
                                            <p:clrVal>
                                              <a:schemeClr val="accent2"/>
                                            </p:clrVal>
                                          </p:val>
                                        </p:tav>
                                        <p:tav tm="50000">
                                          <p:val>
                                            <p:clrVal>
                                              <a:schemeClr val="hlink"/>
                                            </p:clrVal>
                                          </p:val>
                                        </p:tav>
                                      </p:tavLst>
                                    </p:anim>
                                    <p:set>
                                      <p:cBhvr>
                                        <p:cTn id="9" dur="80"/>
                                        <p:tgtEl>
                                          <p:spTgt spid="235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9"/>
                                        </p:tgtEl>
                                        <p:attrNameLst>
                                          <p:attrName>style.visibility</p:attrName>
                                        </p:attrNameLst>
                                      </p:cBhvr>
                                      <p:to>
                                        <p:strVal val="visible"/>
                                      </p:to>
                                    </p:set>
                                    <p:anim calcmode="discrete" valueType="clr">
                                      <p:cBhvr override="childStyle">
                                        <p:cTn id="14" dur="80"/>
                                        <p:tgtEl>
                                          <p:spTgt spid="2355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9"/>
                                        </p:tgtEl>
                                        <p:attrNameLst>
                                          <p:attrName>fillcolor</p:attrName>
                                        </p:attrNameLst>
                                      </p:cBhvr>
                                      <p:tavLst>
                                        <p:tav tm="0">
                                          <p:val>
                                            <p:clrVal>
                                              <a:schemeClr val="accent2"/>
                                            </p:clrVal>
                                          </p:val>
                                        </p:tav>
                                        <p:tav tm="50000">
                                          <p:val>
                                            <p:clrVal>
                                              <a:schemeClr val="hlink"/>
                                            </p:clrVal>
                                          </p:val>
                                        </p:tav>
                                      </p:tavLst>
                                    </p:anim>
                                    <p:set>
                                      <p:cBhvr>
                                        <p:cTn id="16" dur="80"/>
                                        <p:tgtEl>
                                          <p:spTgt spid="2355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3556">
                                            <p:txEl>
                                              <p:pRg st="0" end="0"/>
                                            </p:txEl>
                                          </p:spTgt>
                                        </p:tgtEl>
                                        <p:attrNameLst>
                                          <p:attrName>style.visibility</p:attrName>
                                        </p:attrNameLst>
                                      </p:cBhvr>
                                      <p:to>
                                        <p:strVal val="visible"/>
                                      </p:to>
                                    </p:set>
                                    <p:anim calcmode="discrete" valueType="clr">
                                      <p:cBhvr override="childStyle">
                                        <p:cTn id="21" dur="80"/>
                                        <p:tgtEl>
                                          <p:spTgt spid="235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55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3556">
                                            <p:txEl>
                                              <p:pRg st="0" end="0"/>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23556">
                                            <p:txEl>
                                              <p:pRg st="1" end="1"/>
                                            </p:txEl>
                                          </p:spTgt>
                                        </p:tgtEl>
                                        <p:attrNameLst>
                                          <p:attrName>style.visibility</p:attrName>
                                        </p:attrNameLst>
                                      </p:cBhvr>
                                      <p:to>
                                        <p:strVal val="visible"/>
                                      </p:to>
                                    </p:set>
                                    <p:anim calcmode="discrete" valueType="clr">
                                      <p:cBhvr override="childStyle">
                                        <p:cTn id="26" dur="80"/>
                                        <p:tgtEl>
                                          <p:spTgt spid="2355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3556">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3556">
                                            <p:txEl>
                                              <p:pRg st="1" end="1"/>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23556">
                                            <p:txEl>
                                              <p:pRg st="2" end="2"/>
                                            </p:txEl>
                                          </p:spTgt>
                                        </p:tgtEl>
                                        <p:attrNameLst>
                                          <p:attrName>style.visibility</p:attrName>
                                        </p:attrNameLst>
                                      </p:cBhvr>
                                      <p:to>
                                        <p:strVal val="visible"/>
                                      </p:to>
                                    </p:set>
                                    <p:anim calcmode="discrete" valueType="clr">
                                      <p:cBhvr override="childStyle">
                                        <p:cTn id="33" dur="80"/>
                                        <p:tgtEl>
                                          <p:spTgt spid="2355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3556">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23556">
                                            <p:txEl>
                                              <p:pRg st="2" end="2"/>
                                            </p:txEl>
                                          </p:spTgt>
                                        </p:tgtEl>
                                        <p:attrNameLst>
                                          <p:attrName>fill.type</p:attrName>
                                        </p:attrNameLst>
                                      </p:cBhvr>
                                      <p:to>
                                        <p:strVal val="solid"/>
                                      </p:to>
                                    </p:set>
                                  </p:childTnLst>
                                </p:cTn>
                              </p:par>
                            </p:childTnLst>
                          </p:cTn>
                        </p:par>
                        <p:par>
                          <p:cTn id="36" fill="hold" nodeType="afterGroup">
                            <p:stCondLst>
                              <p:cond delay="56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23556">
                                            <p:txEl>
                                              <p:pRg st="3" end="3"/>
                                            </p:txEl>
                                          </p:spTgt>
                                        </p:tgtEl>
                                        <p:attrNameLst>
                                          <p:attrName>style.visibility</p:attrName>
                                        </p:attrNameLst>
                                      </p:cBhvr>
                                      <p:to>
                                        <p:strVal val="visible"/>
                                      </p:to>
                                    </p:set>
                                    <p:anim calcmode="discrete" valueType="clr">
                                      <p:cBhvr override="childStyle">
                                        <p:cTn id="39" dur="80"/>
                                        <p:tgtEl>
                                          <p:spTgt spid="2355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3556">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23556">
                                            <p:txEl>
                                              <p:pRg st="3" end="3"/>
                                            </p:txEl>
                                          </p:spTgt>
                                        </p:tgtEl>
                                        <p:attrNameLst>
                                          <p:attrName>fill.type</p:attrName>
                                        </p:attrNameLst>
                                      </p:cBhvr>
                                      <p:to>
                                        <p:strVal val="solid"/>
                                      </p:to>
                                    </p:set>
                                  </p:childTnLst>
                                </p:cTn>
                              </p:par>
                            </p:childTnLst>
                          </p:cTn>
                        </p:par>
                        <p:par>
                          <p:cTn id="42" fill="hold" nodeType="afterGroup">
                            <p:stCondLst>
                              <p:cond delay="112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23556">
                                            <p:txEl>
                                              <p:pRg st="4" end="4"/>
                                            </p:txEl>
                                          </p:spTgt>
                                        </p:tgtEl>
                                        <p:attrNameLst>
                                          <p:attrName>style.visibility</p:attrName>
                                        </p:attrNameLst>
                                      </p:cBhvr>
                                      <p:to>
                                        <p:strVal val="visible"/>
                                      </p:to>
                                    </p:set>
                                    <p:anim calcmode="discrete" valueType="clr">
                                      <p:cBhvr override="childStyle">
                                        <p:cTn id="45" dur="80"/>
                                        <p:tgtEl>
                                          <p:spTgt spid="2355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3556">
                                            <p:txEl>
                                              <p:pRg st="4" end="4"/>
                                            </p:txEl>
                                          </p:spTgt>
                                        </p:tgtEl>
                                        <p:attrNameLst>
                                          <p:attrName>fillcolor</p:attrName>
                                        </p:attrNameLst>
                                      </p:cBhvr>
                                      <p:tavLst>
                                        <p:tav tm="0">
                                          <p:val>
                                            <p:clrVal>
                                              <a:schemeClr val="accent2"/>
                                            </p:clrVal>
                                          </p:val>
                                        </p:tav>
                                        <p:tav tm="50000">
                                          <p:val>
                                            <p:clrVal>
                                              <a:schemeClr val="hlink"/>
                                            </p:clrVal>
                                          </p:val>
                                        </p:tav>
                                      </p:tavLst>
                                    </p:anim>
                                    <p:set>
                                      <p:cBhvr>
                                        <p:cTn id="47" dur="80"/>
                                        <p:tgtEl>
                                          <p:spTgt spid="2355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889125" y="727075"/>
            <a:ext cx="184150" cy="457200"/>
          </a:xfrm>
          <a:prstGeom prst="rect">
            <a:avLst/>
          </a:prstGeom>
          <a:noFill/>
          <a:ln w="9525">
            <a:noFill/>
            <a:miter lim="800000"/>
            <a:headEnd/>
            <a:tailEnd/>
          </a:ln>
        </p:spPr>
        <p:txBody>
          <a:bodyPr wrap="none">
            <a:spAutoFit/>
          </a:bodyPr>
          <a:lstStyle/>
          <a:p>
            <a:pPr algn="l"/>
            <a:endParaRPr lang="en-US">
              <a:latin typeface="Arial" charset="0"/>
            </a:endParaRPr>
          </a:p>
        </p:txBody>
      </p:sp>
      <p:sp>
        <p:nvSpPr>
          <p:cNvPr id="30727" name="Rectangle 7"/>
          <p:cNvSpPr>
            <a:spLocks noChangeArrowheads="1"/>
          </p:cNvSpPr>
          <p:nvPr/>
        </p:nvSpPr>
        <p:spPr bwMode="auto">
          <a:xfrm>
            <a:off x="228600" y="381000"/>
            <a:ext cx="8610600" cy="5078413"/>
          </a:xfrm>
          <a:prstGeom prst="rect">
            <a:avLst/>
          </a:prstGeom>
          <a:noFill/>
          <a:ln w="9525">
            <a:noFill/>
            <a:miter lim="800000"/>
            <a:headEnd/>
            <a:tailEnd/>
          </a:ln>
        </p:spPr>
        <p:txBody>
          <a:bodyPr>
            <a:spAutoFit/>
          </a:bodyPr>
          <a:lstStyle/>
          <a:p>
            <a:pPr algn="l"/>
            <a:r>
              <a:rPr lang="en-US" sz="3600">
                <a:latin typeface="Arial" charset="0"/>
              </a:rPr>
              <a:t>Dân tộc nào có số dân đông nhất? Sống chủ yếu ở đâu? </a:t>
            </a:r>
          </a:p>
          <a:p>
            <a:pPr algn="l"/>
            <a:r>
              <a:rPr lang="en-US" sz="3600" i="1">
                <a:solidFill>
                  <a:srgbClr val="9900FF"/>
                </a:solidFill>
                <a:latin typeface="Arial" charset="0"/>
              </a:rPr>
              <a:t>Dân tộc kinh có số dân đông nhất, sống tập trung ở các vùng đồng bằng, các vùng ven biển. </a:t>
            </a:r>
          </a:p>
          <a:p>
            <a:pPr algn="l"/>
            <a:r>
              <a:rPr lang="en-US" sz="3600">
                <a:latin typeface="Arial" charset="0"/>
              </a:rPr>
              <a:t>Các dân tộc ít người thường sống ở đâu?</a:t>
            </a:r>
          </a:p>
          <a:p>
            <a:pPr algn="l"/>
            <a:r>
              <a:rPr lang="en-US" sz="3600" i="1">
                <a:solidFill>
                  <a:srgbClr val="9900FF"/>
                </a:solidFill>
                <a:latin typeface="Arial" charset="0"/>
              </a:rPr>
              <a:t>Các dân tộc ít người sống chủ yếu ở các vùng núi và cao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27">
                                            <p:txEl>
                                              <p:pRg st="0" end="0"/>
                                            </p:txEl>
                                          </p:spTgt>
                                        </p:tgtEl>
                                        <p:attrNameLst>
                                          <p:attrName>style.visibility</p:attrName>
                                        </p:attrNameLst>
                                      </p:cBhvr>
                                      <p:to>
                                        <p:strVal val="visible"/>
                                      </p:to>
                                    </p:set>
                                    <p:anim calcmode="discrete" valueType="clr">
                                      <p:cBhvr override="childStyle">
                                        <p:cTn id="7" dur="80"/>
                                        <p:tgtEl>
                                          <p:spTgt spid="307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2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27">
                                            <p:txEl>
                                              <p:pRg st="1" end="1"/>
                                            </p:txEl>
                                          </p:spTgt>
                                        </p:tgtEl>
                                        <p:attrNameLst>
                                          <p:attrName>style.visibility</p:attrName>
                                        </p:attrNameLst>
                                      </p:cBhvr>
                                      <p:to>
                                        <p:strVal val="visible"/>
                                      </p:to>
                                    </p:set>
                                    <p:anim calcmode="discrete" valueType="clr">
                                      <p:cBhvr override="childStyle">
                                        <p:cTn id="14" dur="80"/>
                                        <p:tgtEl>
                                          <p:spTgt spid="307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27">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27">
                                            <p:txEl>
                                              <p:pRg st="2" end="2"/>
                                            </p:txEl>
                                          </p:spTgt>
                                        </p:tgtEl>
                                        <p:attrNameLst>
                                          <p:attrName>style.visibility</p:attrName>
                                        </p:attrNameLst>
                                      </p:cBhvr>
                                      <p:to>
                                        <p:strVal val="visible"/>
                                      </p:to>
                                    </p:set>
                                    <p:anim calcmode="discrete" valueType="clr">
                                      <p:cBhvr override="childStyle">
                                        <p:cTn id="21" dur="80"/>
                                        <p:tgtEl>
                                          <p:spTgt spid="307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2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0727">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727">
                                            <p:txEl>
                                              <p:pRg st="3" end="3"/>
                                            </p:txEl>
                                          </p:spTgt>
                                        </p:tgtEl>
                                        <p:attrNameLst>
                                          <p:attrName>style.visibility</p:attrName>
                                        </p:attrNameLst>
                                      </p:cBhvr>
                                      <p:to>
                                        <p:strVal val="visible"/>
                                      </p:to>
                                    </p:set>
                                    <p:anim calcmode="discrete" valueType="clr">
                                      <p:cBhvr override="childStyle">
                                        <p:cTn id="28" dur="80"/>
                                        <p:tgtEl>
                                          <p:spTgt spid="307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72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072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304800" y="406400"/>
            <a:ext cx="9677400" cy="5078413"/>
          </a:xfrm>
          <a:prstGeom prst="rect">
            <a:avLst/>
          </a:prstGeom>
          <a:noFill/>
          <a:ln w="9525">
            <a:noFill/>
            <a:miter lim="800000"/>
            <a:headEnd/>
            <a:tailEnd/>
          </a:ln>
        </p:spPr>
        <p:txBody>
          <a:bodyPr wrap="none">
            <a:spAutoFit/>
          </a:bodyPr>
          <a:lstStyle/>
          <a:p>
            <a:pPr algn="l"/>
            <a:r>
              <a:rPr lang="en-US" sz="3600" u="sng">
                <a:solidFill>
                  <a:srgbClr val="0000FF"/>
                </a:solidFill>
                <a:latin typeface="Arial" charset="0"/>
              </a:rPr>
              <a:t>2/ MẬT ĐỘ DÂN SỐ</a:t>
            </a:r>
          </a:p>
          <a:p>
            <a:pPr algn="l"/>
            <a:r>
              <a:rPr lang="en-US" sz="3200">
                <a:latin typeface="Arial" charset="0"/>
              </a:rPr>
              <a:t>Em hiểu thế nào là  mật độ dân số ?</a:t>
            </a:r>
          </a:p>
          <a:p>
            <a:pPr algn="l"/>
            <a:r>
              <a:rPr lang="en-US" sz="3200" i="1">
                <a:solidFill>
                  <a:schemeClr val="accent2"/>
                </a:solidFill>
                <a:latin typeface="Arial" charset="0"/>
              </a:rPr>
              <a:t>Mật độ dân số là số dân trung bình sống trên 1 km2 </a:t>
            </a:r>
          </a:p>
          <a:p>
            <a:pPr algn="l"/>
            <a:r>
              <a:rPr lang="en-US" sz="3200" i="1">
                <a:solidFill>
                  <a:schemeClr val="accent2"/>
                </a:solidFill>
                <a:latin typeface="Arial" charset="0"/>
              </a:rPr>
              <a:t>diện tích đất tự nhiên</a:t>
            </a:r>
            <a:r>
              <a:rPr lang="en-US" sz="3200">
                <a:latin typeface="Arial" charset="0"/>
              </a:rPr>
              <a:t>.</a:t>
            </a:r>
          </a:p>
          <a:p>
            <a:pPr algn="l"/>
            <a:r>
              <a:rPr lang="en-US" sz="3200" u="sng">
                <a:latin typeface="Arial" charset="0"/>
              </a:rPr>
              <a:t>Ví dụ:</a:t>
            </a:r>
            <a:r>
              <a:rPr lang="en-US" sz="3200">
                <a:latin typeface="Arial" charset="0"/>
              </a:rPr>
              <a:t> </a:t>
            </a:r>
          </a:p>
          <a:p>
            <a:pPr algn="l"/>
            <a:r>
              <a:rPr lang="en-US" sz="3200">
                <a:latin typeface="Arial" charset="0"/>
              </a:rPr>
              <a:t>Số dân huyện A: 	52000 người.</a:t>
            </a:r>
          </a:p>
          <a:p>
            <a:pPr algn="l"/>
            <a:r>
              <a:rPr lang="en-US" sz="3200">
                <a:latin typeface="Arial" charset="0"/>
              </a:rPr>
              <a:t>Diện tích đất tự nhiên: 250 km2.</a:t>
            </a:r>
          </a:p>
          <a:p>
            <a:pPr algn="l"/>
            <a:endParaRPr lang="en-US" sz="3200" b="1" i="1">
              <a:latin typeface="Arial" charset="0"/>
            </a:endParaRPr>
          </a:p>
          <a:p>
            <a:pPr algn="l"/>
            <a:r>
              <a:rPr lang="en-US" sz="3200" b="1" i="1">
                <a:solidFill>
                  <a:srgbClr val="FF3300"/>
                </a:solidFill>
                <a:latin typeface="Arial" charset="0"/>
              </a:rPr>
              <a:t>MẬT ĐỘ DÂN SỐ: 52000 : 250 = 208 người/ km2</a:t>
            </a:r>
          </a:p>
          <a:p>
            <a:pPr algn="l"/>
            <a:endParaRPr lang="en-US" sz="3200" b="1" i="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72">
                                            <p:txEl>
                                              <p:pRg st="0" end="0"/>
                                            </p:txEl>
                                          </p:spTgt>
                                        </p:tgtEl>
                                        <p:attrNameLst>
                                          <p:attrName>style.visibility</p:attrName>
                                        </p:attrNameLst>
                                      </p:cBhvr>
                                      <p:to>
                                        <p:strVal val="visible"/>
                                      </p:to>
                                    </p:set>
                                    <p:anim calcmode="discrete" valueType="clr">
                                      <p:cBhvr override="childStyle">
                                        <p:cTn id="7" dur="80"/>
                                        <p:tgtEl>
                                          <p:spTgt spid="327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77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2772">
                                            <p:txEl>
                                              <p:pRg st="1" end="1"/>
                                            </p:txEl>
                                          </p:spTgt>
                                        </p:tgtEl>
                                        <p:attrNameLst>
                                          <p:attrName>style.visibility</p:attrName>
                                        </p:attrNameLst>
                                      </p:cBhvr>
                                      <p:to>
                                        <p:strVal val="visible"/>
                                      </p:to>
                                    </p:set>
                                    <p:anim calcmode="discrete" valueType="clr">
                                      <p:cBhvr override="childStyle">
                                        <p:cTn id="14" dur="80"/>
                                        <p:tgtEl>
                                          <p:spTgt spid="3277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77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277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2772">
                                            <p:txEl>
                                              <p:pRg st="2" end="2"/>
                                            </p:txEl>
                                          </p:spTgt>
                                        </p:tgtEl>
                                        <p:attrNameLst>
                                          <p:attrName>style.visibility</p:attrName>
                                        </p:attrNameLst>
                                      </p:cBhvr>
                                      <p:to>
                                        <p:strVal val="visible"/>
                                      </p:to>
                                    </p:set>
                                    <p:anim calcmode="discrete" valueType="clr">
                                      <p:cBhvr override="childStyle">
                                        <p:cTn id="21" dur="80"/>
                                        <p:tgtEl>
                                          <p:spTgt spid="3277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77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2772">
                                            <p:txEl>
                                              <p:pRg st="2" end="2"/>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32772">
                                            <p:txEl>
                                              <p:pRg st="3" end="3"/>
                                            </p:txEl>
                                          </p:spTgt>
                                        </p:tgtEl>
                                        <p:attrNameLst>
                                          <p:attrName>style.visibility</p:attrName>
                                        </p:attrNameLst>
                                      </p:cBhvr>
                                      <p:to>
                                        <p:strVal val="visible"/>
                                      </p:to>
                                    </p:set>
                                    <p:anim calcmode="discrete" valueType="clr">
                                      <p:cBhvr override="childStyle">
                                        <p:cTn id="26" dur="80"/>
                                        <p:tgtEl>
                                          <p:spTgt spid="3277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2772">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2772">
                                            <p:txEl>
                                              <p:pRg st="3" end="3"/>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2772">
                                            <p:txEl>
                                              <p:pRg st="4" end="4"/>
                                            </p:txEl>
                                          </p:spTgt>
                                        </p:tgtEl>
                                        <p:attrNameLst>
                                          <p:attrName>style.visibility</p:attrName>
                                        </p:attrNameLst>
                                      </p:cBhvr>
                                      <p:to>
                                        <p:strVal val="visible"/>
                                      </p:to>
                                    </p:set>
                                    <p:anim calcmode="discrete" valueType="clr">
                                      <p:cBhvr override="childStyle">
                                        <p:cTn id="33" dur="80"/>
                                        <p:tgtEl>
                                          <p:spTgt spid="3277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2772">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2772">
                                            <p:txEl>
                                              <p:pRg st="4" end="4"/>
                                            </p:txEl>
                                          </p:spTgt>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32772">
                                            <p:txEl>
                                              <p:pRg st="5" end="5"/>
                                            </p:txEl>
                                          </p:spTgt>
                                        </p:tgtEl>
                                        <p:attrNameLst>
                                          <p:attrName>style.visibility</p:attrName>
                                        </p:attrNameLst>
                                      </p:cBhvr>
                                      <p:to>
                                        <p:strVal val="visible"/>
                                      </p:to>
                                    </p:set>
                                    <p:anim calcmode="discrete" valueType="clr">
                                      <p:cBhvr override="childStyle">
                                        <p:cTn id="38" dur="80"/>
                                        <p:tgtEl>
                                          <p:spTgt spid="3277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2772">
                                            <p:txEl>
                                              <p:pRg st="5" end="5"/>
                                            </p:txEl>
                                          </p:spTgt>
                                        </p:tgtEl>
                                        <p:attrNameLst>
                                          <p:attrName>fillcolor</p:attrName>
                                        </p:attrNameLst>
                                      </p:cBhvr>
                                      <p:tavLst>
                                        <p:tav tm="0">
                                          <p:val>
                                            <p:clrVal>
                                              <a:schemeClr val="accent2"/>
                                            </p:clrVal>
                                          </p:val>
                                        </p:tav>
                                        <p:tav tm="50000">
                                          <p:val>
                                            <p:clrVal>
                                              <a:schemeClr val="hlink"/>
                                            </p:clrVal>
                                          </p:val>
                                        </p:tav>
                                      </p:tavLst>
                                    </p:anim>
                                    <p:set>
                                      <p:cBhvr>
                                        <p:cTn id="40" dur="80"/>
                                        <p:tgtEl>
                                          <p:spTgt spid="32772">
                                            <p:txEl>
                                              <p:pRg st="5" end="5"/>
                                            </p:txEl>
                                          </p:spTgt>
                                        </p:tgtEl>
                                        <p:attrNameLst>
                                          <p:attrName>fill.type</p:attrName>
                                        </p:attrNameLst>
                                      </p:cBhvr>
                                      <p:to>
                                        <p:strVal val="solid"/>
                                      </p:to>
                                    </p:set>
                                  </p:childTnLst>
                                </p:cTn>
                              </p:par>
                              <p:par>
                                <p:cTn id="41" presetID="27" presetClass="entr" presetSubtype="0" fill="hold" nodeType="withEffect">
                                  <p:stCondLst>
                                    <p:cond delay="0"/>
                                  </p:stCondLst>
                                  <p:iterate type="lt">
                                    <p:tmPct val="50000"/>
                                  </p:iterate>
                                  <p:childTnLst>
                                    <p:set>
                                      <p:cBhvr>
                                        <p:cTn id="42" dur="1" fill="hold">
                                          <p:stCondLst>
                                            <p:cond delay="0"/>
                                          </p:stCondLst>
                                        </p:cTn>
                                        <p:tgtEl>
                                          <p:spTgt spid="32772">
                                            <p:txEl>
                                              <p:pRg st="6" end="6"/>
                                            </p:txEl>
                                          </p:spTgt>
                                        </p:tgtEl>
                                        <p:attrNameLst>
                                          <p:attrName>style.visibility</p:attrName>
                                        </p:attrNameLst>
                                      </p:cBhvr>
                                      <p:to>
                                        <p:strVal val="visible"/>
                                      </p:to>
                                    </p:set>
                                    <p:anim calcmode="discrete" valueType="clr">
                                      <p:cBhvr override="childStyle">
                                        <p:cTn id="43" dur="80"/>
                                        <p:tgtEl>
                                          <p:spTgt spid="3277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2772">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32772">
                                            <p:txEl>
                                              <p:pRg st="6" end="6"/>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32772">
                                            <p:txEl>
                                              <p:pRg st="8" end="8"/>
                                            </p:txEl>
                                          </p:spTgt>
                                        </p:tgtEl>
                                        <p:attrNameLst>
                                          <p:attrName>style.visibility</p:attrName>
                                        </p:attrNameLst>
                                      </p:cBhvr>
                                      <p:to>
                                        <p:strVal val="visible"/>
                                      </p:to>
                                    </p:set>
                                    <p:animEffect transition="in" filter="diamond(in)">
                                      <p:cBhvr>
                                        <p:cTn id="50" dur="2000"/>
                                        <p:tgtEl>
                                          <p:spTgt spid="327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457200"/>
            <a:ext cx="8610600" cy="2062163"/>
          </a:xfrm>
          <a:prstGeom prst="rect">
            <a:avLst/>
          </a:prstGeom>
          <a:noFill/>
          <a:ln w="9525">
            <a:noFill/>
            <a:miter lim="800000"/>
            <a:headEnd/>
            <a:tailEnd/>
          </a:ln>
        </p:spPr>
        <p:txBody>
          <a:bodyPr>
            <a:spAutoFit/>
          </a:bodyPr>
          <a:lstStyle/>
          <a:p>
            <a:pPr algn="l"/>
            <a:r>
              <a:rPr lang="en-US" sz="3200">
                <a:solidFill>
                  <a:schemeClr val="accent2"/>
                </a:solidFill>
                <a:latin typeface="Arial" charset="0"/>
              </a:rPr>
              <a:t>Nêu nhận xét về mật độ dân số nước ta so với mật độ dân số thế giới và một số nước ở Châu Á có trong bảng sau:</a:t>
            </a:r>
          </a:p>
          <a:p>
            <a:pPr algn="l"/>
            <a:endParaRPr lang="en-US" sz="3200">
              <a:solidFill>
                <a:schemeClr val="accent2"/>
              </a:solidFill>
              <a:latin typeface="Arial" charset="0"/>
            </a:endParaRPr>
          </a:p>
        </p:txBody>
      </p:sp>
      <p:graphicFrame>
        <p:nvGraphicFramePr>
          <p:cNvPr id="33814" name="Group 22"/>
          <p:cNvGraphicFramePr>
            <a:graphicFrameLocks noGrp="1"/>
          </p:cNvGraphicFramePr>
          <p:nvPr/>
        </p:nvGraphicFramePr>
        <p:xfrm>
          <a:off x="304800" y="2438400"/>
          <a:ext cx="8458200" cy="3886200"/>
        </p:xfrm>
        <a:graphic>
          <a:graphicData uri="http://schemas.openxmlformats.org/drawingml/2006/table">
            <a:tbl>
              <a:tblPr/>
              <a:tblGrid>
                <a:gridCol w="3124200"/>
                <a:gridCol w="5334000"/>
              </a:tblGrid>
              <a:tr h="1306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8" name="Text Box 16"/>
          <p:cNvSpPr txBox="1">
            <a:spLocks noChangeArrowheads="1"/>
          </p:cNvSpPr>
          <p:nvPr/>
        </p:nvSpPr>
        <p:spPr bwMode="auto">
          <a:xfrm>
            <a:off x="725488" y="2743200"/>
            <a:ext cx="1944687" cy="584200"/>
          </a:xfrm>
          <a:prstGeom prst="rect">
            <a:avLst/>
          </a:prstGeom>
          <a:noFill/>
          <a:ln w="9525">
            <a:noFill/>
            <a:miter lim="800000"/>
            <a:headEnd/>
            <a:tailEnd/>
          </a:ln>
        </p:spPr>
        <p:txBody>
          <a:bodyPr wrap="none">
            <a:spAutoFit/>
          </a:bodyPr>
          <a:lstStyle/>
          <a:p>
            <a:r>
              <a:rPr lang="en-US" sz="3200" i="1">
                <a:latin typeface="Arial" charset="0"/>
              </a:rPr>
              <a:t>Tên nước</a:t>
            </a:r>
          </a:p>
        </p:txBody>
      </p:sp>
      <p:sp>
        <p:nvSpPr>
          <p:cNvPr id="33809" name="Text Box 17"/>
          <p:cNvSpPr txBox="1">
            <a:spLocks noChangeArrowheads="1"/>
          </p:cNvSpPr>
          <p:nvPr/>
        </p:nvSpPr>
        <p:spPr bwMode="auto">
          <a:xfrm>
            <a:off x="3733800" y="2492375"/>
            <a:ext cx="4713288" cy="1077913"/>
          </a:xfrm>
          <a:prstGeom prst="rect">
            <a:avLst/>
          </a:prstGeom>
          <a:noFill/>
          <a:ln w="9525">
            <a:noFill/>
            <a:miter lim="800000"/>
            <a:headEnd/>
            <a:tailEnd/>
          </a:ln>
        </p:spPr>
        <p:txBody>
          <a:bodyPr wrap="none">
            <a:spAutoFit/>
          </a:bodyPr>
          <a:lstStyle/>
          <a:p>
            <a:r>
              <a:rPr lang="en-US" sz="3200" i="1">
                <a:latin typeface="Arial" charset="0"/>
              </a:rPr>
              <a:t>Mật độ dân số năm 2004</a:t>
            </a:r>
          </a:p>
          <a:p>
            <a:r>
              <a:rPr lang="en-US" sz="3200" i="1">
                <a:latin typeface="Arial" charset="0"/>
              </a:rPr>
              <a:t>( người/ km2)</a:t>
            </a:r>
          </a:p>
        </p:txBody>
      </p:sp>
      <p:sp>
        <p:nvSpPr>
          <p:cNvPr id="33811" name="Text Box 19"/>
          <p:cNvSpPr txBox="1">
            <a:spLocks noChangeArrowheads="1"/>
          </p:cNvSpPr>
          <p:nvPr/>
        </p:nvSpPr>
        <p:spPr bwMode="auto">
          <a:xfrm>
            <a:off x="685800" y="3733800"/>
            <a:ext cx="2662238" cy="2554288"/>
          </a:xfrm>
          <a:prstGeom prst="rect">
            <a:avLst/>
          </a:prstGeom>
          <a:noFill/>
          <a:ln w="9525">
            <a:noFill/>
            <a:miter lim="800000"/>
            <a:headEnd/>
            <a:tailEnd/>
          </a:ln>
        </p:spPr>
        <p:txBody>
          <a:bodyPr wrap="none">
            <a:spAutoFit/>
          </a:bodyPr>
          <a:lstStyle/>
          <a:p>
            <a:pPr algn="l"/>
            <a:r>
              <a:rPr lang="en-US" sz="3200">
                <a:latin typeface="Arial" charset="0"/>
              </a:rPr>
              <a:t>Toàn thế giới.</a:t>
            </a:r>
          </a:p>
          <a:p>
            <a:pPr algn="l"/>
            <a:r>
              <a:rPr lang="en-US" sz="3200">
                <a:latin typeface="Arial" charset="0"/>
              </a:rPr>
              <a:t>Cam-pu-chia</a:t>
            </a:r>
          </a:p>
          <a:p>
            <a:pPr algn="l"/>
            <a:r>
              <a:rPr lang="en-US" sz="3200">
                <a:latin typeface="Arial" charset="0"/>
              </a:rPr>
              <a:t>Lào</a:t>
            </a:r>
          </a:p>
          <a:p>
            <a:pPr algn="l"/>
            <a:r>
              <a:rPr lang="en-US" sz="3200">
                <a:latin typeface="Arial" charset="0"/>
              </a:rPr>
              <a:t>Trung Quốc</a:t>
            </a:r>
          </a:p>
          <a:p>
            <a:pPr algn="l"/>
            <a:r>
              <a:rPr lang="en-US" sz="3200">
                <a:latin typeface="Arial" charset="0"/>
              </a:rPr>
              <a:t>Việt Nam</a:t>
            </a:r>
          </a:p>
        </p:txBody>
      </p:sp>
      <p:sp>
        <p:nvSpPr>
          <p:cNvPr id="33815" name="Text Box 23"/>
          <p:cNvSpPr txBox="1">
            <a:spLocks noChangeArrowheads="1"/>
          </p:cNvSpPr>
          <p:nvPr/>
        </p:nvSpPr>
        <p:spPr bwMode="auto">
          <a:xfrm>
            <a:off x="5602288" y="3657600"/>
            <a:ext cx="866775" cy="2554288"/>
          </a:xfrm>
          <a:prstGeom prst="rect">
            <a:avLst/>
          </a:prstGeom>
          <a:noFill/>
          <a:ln w="9525">
            <a:noFill/>
            <a:miter lim="800000"/>
            <a:headEnd/>
            <a:tailEnd/>
          </a:ln>
        </p:spPr>
        <p:txBody>
          <a:bodyPr wrap="none">
            <a:spAutoFit/>
          </a:bodyPr>
          <a:lstStyle/>
          <a:p>
            <a:r>
              <a:rPr lang="en-US" sz="3200">
                <a:latin typeface="Arial" charset="0"/>
              </a:rPr>
              <a:t>47 </a:t>
            </a:r>
          </a:p>
          <a:p>
            <a:r>
              <a:rPr lang="en-US" sz="3200">
                <a:latin typeface="Arial" charset="0"/>
              </a:rPr>
              <a:t>72</a:t>
            </a:r>
          </a:p>
          <a:p>
            <a:r>
              <a:rPr lang="en-US" sz="3200">
                <a:latin typeface="Arial" charset="0"/>
              </a:rPr>
              <a:t>24</a:t>
            </a:r>
          </a:p>
          <a:p>
            <a:r>
              <a:rPr lang="en-US" sz="3200">
                <a:latin typeface="Arial" charset="0"/>
              </a:rPr>
              <a:t>135</a:t>
            </a:r>
          </a:p>
          <a:p>
            <a:r>
              <a:rPr lang="en-US" sz="3200">
                <a:latin typeface="Arial" charset="0"/>
              </a:rPr>
              <a:t>249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diamond(in)">
                                      <p:cBhvr>
                                        <p:cTn id="7" dur="20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814"/>
                                        </p:tgtEl>
                                        <p:attrNameLst>
                                          <p:attrName>style.visibility</p:attrName>
                                        </p:attrNameLst>
                                      </p:cBhvr>
                                      <p:to>
                                        <p:strVal val="visible"/>
                                      </p:to>
                                    </p:set>
                                    <p:animEffect transition="in" filter="diamond(in)">
                                      <p:cBhvr>
                                        <p:cTn id="12" dur="2000"/>
                                        <p:tgtEl>
                                          <p:spTgt spid="33814"/>
                                        </p:tgtEl>
                                      </p:cBhvr>
                                    </p:animEffect>
                                  </p:childTnLst>
                                </p:cTn>
                              </p:par>
                            </p:childTnLst>
                          </p:cTn>
                        </p:par>
                        <p:par>
                          <p:cTn id="13" fill="hold" nodeType="afterGroup">
                            <p:stCondLst>
                              <p:cond delay="2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3809"/>
                                        </p:tgtEl>
                                        <p:attrNameLst>
                                          <p:attrName>style.visibility</p:attrName>
                                        </p:attrNameLst>
                                      </p:cBhvr>
                                      <p:to>
                                        <p:strVal val="visible"/>
                                      </p:to>
                                    </p:set>
                                    <p:anim calcmode="discrete" valueType="clr">
                                      <p:cBhvr override="childStyle">
                                        <p:cTn id="16" dur="80"/>
                                        <p:tgtEl>
                                          <p:spTgt spid="3380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3809"/>
                                        </p:tgtEl>
                                        <p:attrNameLst>
                                          <p:attrName>fillcolor</p:attrName>
                                        </p:attrNameLst>
                                      </p:cBhvr>
                                      <p:tavLst>
                                        <p:tav tm="0">
                                          <p:val>
                                            <p:clrVal>
                                              <a:schemeClr val="accent2"/>
                                            </p:clrVal>
                                          </p:val>
                                        </p:tav>
                                        <p:tav tm="50000">
                                          <p:val>
                                            <p:clrVal>
                                              <a:schemeClr val="hlink"/>
                                            </p:clrVal>
                                          </p:val>
                                        </p:tav>
                                      </p:tavLst>
                                    </p:anim>
                                    <p:set>
                                      <p:cBhvr>
                                        <p:cTn id="18" dur="80"/>
                                        <p:tgtEl>
                                          <p:spTgt spid="33809"/>
                                        </p:tgtEl>
                                        <p:attrNameLst>
                                          <p:attrName>fill.type</p:attrName>
                                        </p:attrNameLst>
                                      </p:cBhvr>
                                      <p:to>
                                        <p:strVal val="solid"/>
                                      </p:to>
                                    </p:set>
                                  </p:childTnLst>
                                </p:cTn>
                              </p:par>
                            </p:childTnLst>
                          </p:cTn>
                        </p:par>
                        <p:par>
                          <p:cTn id="19" fill="hold" nodeType="afterGroup">
                            <p:stCondLst>
                              <p:cond delay="316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33808"/>
                                        </p:tgtEl>
                                        <p:attrNameLst>
                                          <p:attrName>style.visibility</p:attrName>
                                        </p:attrNameLst>
                                      </p:cBhvr>
                                      <p:to>
                                        <p:strVal val="visible"/>
                                      </p:to>
                                    </p:set>
                                    <p:anim calcmode="discrete" valueType="clr">
                                      <p:cBhvr override="childStyle">
                                        <p:cTn id="22" dur="80"/>
                                        <p:tgtEl>
                                          <p:spTgt spid="3380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3808"/>
                                        </p:tgtEl>
                                        <p:attrNameLst>
                                          <p:attrName>fillcolor</p:attrName>
                                        </p:attrNameLst>
                                      </p:cBhvr>
                                      <p:tavLst>
                                        <p:tav tm="0">
                                          <p:val>
                                            <p:clrVal>
                                              <a:schemeClr val="accent2"/>
                                            </p:clrVal>
                                          </p:val>
                                        </p:tav>
                                        <p:tav tm="50000">
                                          <p:val>
                                            <p:clrVal>
                                              <a:schemeClr val="hlink"/>
                                            </p:clrVal>
                                          </p:val>
                                        </p:tav>
                                      </p:tavLst>
                                    </p:anim>
                                    <p:set>
                                      <p:cBhvr>
                                        <p:cTn id="24" dur="80"/>
                                        <p:tgtEl>
                                          <p:spTgt spid="33808"/>
                                        </p:tgtEl>
                                        <p:attrNameLst>
                                          <p:attrName>fill.type</p:attrName>
                                        </p:attrNameLst>
                                      </p:cBhvr>
                                      <p:to>
                                        <p:strVal val="solid"/>
                                      </p:to>
                                    </p:set>
                                  </p:childTnLst>
                                </p:cTn>
                              </p:par>
                            </p:childTnLst>
                          </p:cTn>
                        </p:par>
                        <p:par>
                          <p:cTn id="25" fill="hold" nodeType="afterGroup">
                            <p:stCondLst>
                              <p:cond delay="348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33811"/>
                                        </p:tgtEl>
                                        <p:attrNameLst>
                                          <p:attrName>style.visibility</p:attrName>
                                        </p:attrNameLst>
                                      </p:cBhvr>
                                      <p:to>
                                        <p:strVal val="visible"/>
                                      </p:to>
                                    </p:set>
                                    <p:anim calcmode="discrete" valueType="clr">
                                      <p:cBhvr override="childStyle">
                                        <p:cTn id="28" dur="80"/>
                                        <p:tgtEl>
                                          <p:spTgt spid="338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3811"/>
                                        </p:tgtEl>
                                        <p:attrNameLst>
                                          <p:attrName>fillcolor</p:attrName>
                                        </p:attrNameLst>
                                      </p:cBhvr>
                                      <p:tavLst>
                                        <p:tav tm="0">
                                          <p:val>
                                            <p:clrVal>
                                              <a:schemeClr val="accent2"/>
                                            </p:clrVal>
                                          </p:val>
                                        </p:tav>
                                        <p:tav tm="50000">
                                          <p:val>
                                            <p:clrVal>
                                              <a:schemeClr val="hlink"/>
                                            </p:clrVal>
                                          </p:val>
                                        </p:tav>
                                      </p:tavLst>
                                    </p:anim>
                                    <p:set>
                                      <p:cBhvr>
                                        <p:cTn id="30" dur="80"/>
                                        <p:tgtEl>
                                          <p:spTgt spid="33811"/>
                                        </p:tgtEl>
                                        <p:attrNameLst>
                                          <p:attrName>fill.type</p:attrName>
                                        </p:attrNameLst>
                                      </p:cBhvr>
                                      <p:to>
                                        <p:strVal val="solid"/>
                                      </p:to>
                                    </p:set>
                                  </p:childTnLst>
                                </p:cTn>
                              </p:par>
                            </p:childTnLst>
                          </p:cTn>
                        </p:par>
                        <p:par>
                          <p:cTn id="31" fill="hold" nodeType="afterGroup">
                            <p:stCondLst>
                              <p:cond delay="5200"/>
                            </p:stCondLst>
                            <p:childTnLst>
                              <p:par>
                                <p:cTn id="32" presetID="8" presetClass="entr" presetSubtype="16" fill="hold" grpId="0" nodeType="afterEffect">
                                  <p:stCondLst>
                                    <p:cond delay="0"/>
                                  </p:stCondLst>
                                  <p:childTnLst>
                                    <p:set>
                                      <p:cBhvr>
                                        <p:cTn id="33" dur="1" fill="hold">
                                          <p:stCondLst>
                                            <p:cond delay="0"/>
                                          </p:stCondLst>
                                        </p:cTn>
                                        <p:tgtEl>
                                          <p:spTgt spid="33815"/>
                                        </p:tgtEl>
                                        <p:attrNameLst>
                                          <p:attrName>style.visibility</p:attrName>
                                        </p:attrNameLst>
                                      </p:cBhvr>
                                      <p:to>
                                        <p:strVal val="visible"/>
                                      </p:to>
                                    </p:set>
                                    <p:animEffect transition="in" filter="diamond(in)">
                                      <p:cBhvr>
                                        <p:cTn id="34" dur="10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P spid="338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460625" y="5943600"/>
            <a:ext cx="4073525" cy="461963"/>
          </a:xfrm>
          <a:prstGeom prst="rect">
            <a:avLst/>
          </a:prstGeom>
          <a:noFill/>
          <a:ln w="9525">
            <a:noFill/>
            <a:miter lim="800000"/>
            <a:headEnd/>
            <a:tailEnd/>
          </a:ln>
        </p:spPr>
        <p:txBody>
          <a:bodyPr wrap="none">
            <a:spAutoFit/>
          </a:bodyPr>
          <a:lstStyle/>
          <a:p>
            <a:r>
              <a:rPr lang="en-US">
                <a:solidFill>
                  <a:srgbClr val="0000FF"/>
                </a:solidFill>
                <a:latin typeface="Arial" charset="0"/>
              </a:rPr>
              <a:t>BIỂU ĐỒ MẬT ĐỘ DÂN SỐ</a:t>
            </a:r>
            <a:r>
              <a:rPr lang="en-US">
                <a:solidFill>
                  <a:schemeClr val="accent2"/>
                </a:solidFill>
                <a:latin typeface="Arial" charset="0"/>
              </a:rPr>
              <a:t>.</a:t>
            </a:r>
          </a:p>
        </p:txBody>
      </p:sp>
      <p:graphicFrame>
        <p:nvGraphicFramePr>
          <p:cNvPr id="1026" name="Object 3"/>
          <p:cNvGraphicFramePr>
            <a:graphicFrameLocks noChangeAspect="1"/>
          </p:cNvGraphicFramePr>
          <p:nvPr/>
        </p:nvGraphicFramePr>
        <p:xfrm>
          <a:off x="152400" y="0"/>
          <a:ext cx="8991600" cy="6096000"/>
        </p:xfrm>
        <a:graphic>
          <a:graphicData uri="http://schemas.openxmlformats.org/presentationml/2006/ole">
            <p:oleObj spid="_x0000_s1026" name="Chart" r:id="rId3" imgW="6076800" imgH="3229138" progId="MSGraph.Chart.8">
              <p:embed/>
            </p:oleObj>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346"/>
                                        </p:tgtEl>
                                        <p:attrNameLst>
                                          <p:attrName>style.visibility</p:attrName>
                                        </p:attrNameLst>
                                      </p:cBhvr>
                                      <p:to>
                                        <p:strVal val="visible"/>
                                      </p:to>
                                    </p:set>
                                    <p:anim calcmode="discrete" valueType="clr">
                                      <p:cBhvr override="childStyle">
                                        <p:cTn id="7" dur="80"/>
                                        <p:tgtEl>
                                          <p:spTgt spid="57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6"/>
                                        </p:tgtEl>
                                        <p:attrNameLst>
                                          <p:attrName>fillcolor</p:attrName>
                                        </p:attrNameLst>
                                      </p:cBhvr>
                                      <p:tavLst>
                                        <p:tav tm="0">
                                          <p:val>
                                            <p:clrVal>
                                              <a:schemeClr val="accent2"/>
                                            </p:clrVal>
                                          </p:val>
                                        </p:tav>
                                        <p:tav tm="50000">
                                          <p:val>
                                            <p:clrVal>
                                              <a:schemeClr val="hlink"/>
                                            </p:clrVal>
                                          </p:val>
                                        </p:tav>
                                      </p:tavLst>
                                    </p:anim>
                                    <p:set>
                                      <p:cBhvr>
                                        <p:cTn id="9" dur="80"/>
                                        <p:tgtEl>
                                          <p:spTgt spid="573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2"/>
          <p:cNvPicPr>
            <a:picLocks noChangeAspect="1" noChangeArrowheads="1"/>
          </p:cNvPicPr>
          <p:nvPr/>
        </p:nvPicPr>
        <p:blipFill>
          <a:blip r:embed="rId2"/>
          <a:srcRect/>
          <a:stretch>
            <a:fillRect/>
          </a:stretch>
        </p:blipFill>
        <p:spPr bwMode="auto">
          <a:xfrm>
            <a:off x="228600" y="228600"/>
            <a:ext cx="5029200" cy="6400800"/>
          </a:xfrm>
          <a:prstGeom prst="rect">
            <a:avLst/>
          </a:prstGeom>
          <a:noFill/>
          <a:ln w="9525">
            <a:noFill/>
            <a:miter lim="800000"/>
            <a:headEnd/>
            <a:tailEnd/>
          </a:ln>
        </p:spPr>
      </p:pic>
      <p:sp>
        <p:nvSpPr>
          <p:cNvPr id="39942" name="Rectangle 6"/>
          <p:cNvSpPr>
            <a:spLocks noChangeArrowheads="1"/>
          </p:cNvSpPr>
          <p:nvPr/>
        </p:nvSpPr>
        <p:spPr bwMode="auto">
          <a:xfrm>
            <a:off x="5410200" y="304800"/>
            <a:ext cx="3733800" cy="3276600"/>
          </a:xfrm>
          <a:prstGeom prst="rect">
            <a:avLst/>
          </a:prstGeom>
          <a:solidFill>
            <a:srgbClr val="FFFFCC"/>
          </a:solidFill>
          <a:ln w="9525">
            <a:noFill/>
            <a:miter lim="800000"/>
            <a:headEnd/>
            <a:tailEnd/>
          </a:ln>
        </p:spPr>
        <p:txBody>
          <a:bodyPr anchor="ctr"/>
          <a:lstStyle/>
          <a:p>
            <a:pPr algn="just"/>
            <a:r>
              <a:rPr lang="en-US" sz="2600" b="1">
                <a:solidFill>
                  <a:schemeClr val="tx2"/>
                </a:solidFill>
                <a:latin typeface="Arial" charset="0"/>
              </a:rPr>
              <a:t>     </a:t>
            </a:r>
            <a:r>
              <a:rPr lang="en-US" sz="3200" b="1">
                <a:solidFill>
                  <a:schemeClr val="tx2"/>
                </a:solidFill>
                <a:latin typeface="Arial" charset="0"/>
              </a:rPr>
              <a:t>Quan sát lược đồ mật độ dân số Việt Nam cho biết dân cư nước ta  sống tập trung đông đúc ở những vùng nào?</a:t>
            </a:r>
          </a:p>
        </p:txBody>
      </p:sp>
      <p:sp>
        <p:nvSpPr>
          <p:cNvPr id="21508" name="Text Box 8"/>
          <p:cNvSpPr txBox="1">
            <a:spLocks noChangeArrowheads="1"/>
          </p:cNvSpPr>
          <p:nvPr/>
        </p:nvSpPr>
        <p:spPr bwMode="auto">
          <a:xfrm>
            <a:off x="5410200" y="3810000"/>
            <a:ext cx="3581400" cy="3108325"/>
          </a:xfrm>
          <a:prstGeom prst="rect">
            <a:avLst/>
          </a:prstGeom>
          <a:solidFill>
            <a:schemeClr val="hlink"/>
          </a:solidFill>
          <a:ln w="9525">
            <a:noFill/>
            <a:miter lim="800000"/>
            <a:headEnd/>
            <a:tailEnd/>
          </a:ln>
        </p:spPr>
        <p:txBody>
          <a:bodyPr>
            <a:spAutoFit/>
          </a:bodyPr>
          <a:lstStyle/>
          <a:p>
            <a:r>
              <a:rPr lang="en-US" b="1">
                <a:latin typeface="Arial" charset="0"/>
              </a:rPr>
              <a:t>CHÚ GIẢI</a:t>
            </a:r>
          </a:p>
          <a:p>
            <a:r>
              <a:rPr lang="en-US">
                <a:latin typeface="Arial" charset="0"/>
              </a:rPr>
              <a:t>Mật độ dân số(người/km2)</a:t>
            </a:r>
          </a:p>
          <a:p>
            <a:r>
              <a:rPr lang="en-US" sz="2000" b="1">
                <a:latin typeface="Arial" charset="0"/>
              </a:rPr>
              <a:t>Dưới 100</a:t>
            </a:r>
          </a:p>
          <a:p>
            <a:pPr algn="l"/>
            <a:r>
              <a:rPr lang="en-US" sz="2000" b="1">
                <a:latin typeface="Arial" charset="0"/>
              </a:rPr>
              <a:t>	  Từ 100 đến 500</a:t>
            </a:r>
          </a:p>
          <a:p>
            <a:pPr algn="l"/>
            <a:r>
              <a:rPr lang="en-US" sz="2000" b="1">
                <a:latin typeface="Arial" charset="0"/>
              </a:rPr>
              <a:t>	  Từ 501đến 1000</a:t>
            </a:r>
          </a:p>
          <a:p>
            <a:pPr algn="l"/>
            <a:r>
              <a:rPr lang="en-US" sz="2000" b="1">
                <a:latin typeface="Arial" charset="0"/>
              </a:rPr>
              <a:t>	  Trên 1000</a:t>
            </a:r>
          </a:p>
          <a:p>
            <a:r>
              <a:rPr lang="en-US" sz="2000" b="1">
                <a:latin typeface="Arial" charset="0"/>
              </a:rPr>
              <a:t>Thủ đô</a:t>
            </a:r>
          </a:p>
          <a:p>
            <a:pPr algn="l"/>
            <a:r>
              <a:rPr lang="en-US" sz="2000" b="1">
                <a:latin typeface="Arial" charset="0"/>
              </a:rPr>
              <a:t>	   Thành phố</a:t>
            </a:r>
            <a:r>
              <a:rPr lang="en-US" b="1">
                <a:latin typeface="Arial" charset="0"/>
              </a:rPr>
              <a:t> </a:t>
            </a:r>
          </a:p>
        </p:txBody>
      </p:sp>
      <p:graphicFrame>
        <p:nvGraphicFramePr>
          <p:cNvPr id="39973" name="Group 37"/>
          <p:cNvGraphicFramePr>
            <a:graphicFrameLocks noGrp="1"/>
          </p:cNvGraphicFramePr>
          <p:nvPr/>
        </p:nvGraphicFramePr>
        <p:xfrm>
          <a:off x="5638800" y="4648200"/>
          <a:ext cx="609600" cy="1168400"/>
        </p:xfrm>
        <a:graphic>
          <a:graphicData uri="http://schemas.openxmlformats.org/drawingml/2006/table">
            <a:tbl>
              <a:tblPr/>
              <a:tblGrid>
                <a:gridCol w="609600"/>
              </a:tblGrid>
              <a:tr h="304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0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74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CC3300"/>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39957" name="AutoShape 21"/>
          <p:cNvSpPr>
            <a:spLocks noChangeArrowheads="1"/>
          </p:cNvSpPr>
          <p:nvPr/>
        </p:nvSpPr>
        <p:spPr bwMode="auto">
          <a:xfrm>
            <a:off x="5715000" y="5421313"/>
            <a:ext cx="457200" cy="1196975"/>
          </a:xfrm>
          <a:prstGeom prst="star5">
            <a:avLst/>
          </a:prstGeom>
          <a:solidFill>
            <a:srgbClr val="FF3300"/>
          </a:solidFill>
          <a:ln w="9525" algn="ctr">
            <a:solidFill>
              <a:schemeClr val="tx2"/>
            </a:solidFill>
            <a:miter lim="800000"/>
            <a:headEnd/>
            <a:tailEnd/>
          </a:ln>
          <a:effectLst/>
        </p:spPr>
        <p:txBody>
          <a:bodyPr anchor="ctr">
            <a:spAutoFit/>
          </a:bodyPr>
          <a:lstStyle/>
          <a:p>
            <a:pPr>
              <a:defRPr/>
            </a:pPr>
            <a:endParaRPr lang="en-US">
              <a:latin typeface="Arial"/>
            </a:endParaRPr>
          </a:p>
        </p:txBody>
      </p:sp>
      <p:sp>
        <p:nvSpPr>
          <p:cNvPr id="21522" name="Oval 22"/>
          <p:cNvSpPr>
            <a:spLocks noChangeArrowheads="1"/>
          </p:cNvSpPr>
          <p:nvPr/>
        </p:nvSpPr>
        <p:spPr bwMode="auto">
          <a:xfrm>
            <a:off x="5867400" y="6000750"/>
            <a:ext cx="152400" cy="647700"/>
          </a:xfrm>
          <a:prstGeom prst="ellipse">
            <a:avLst/>
          </a:prstGeom>
          <a:solidFill>
            <a:schemeClr val="bg1"/>
          </a:solidFill>
          <a:ln w="9525" algn="ctr">
            <a:solidFill>
              <a:schemeClr val="tx1"/>
            </a:solidFill>
            <a:round/>
            <a:headEnd/>
            <a:tailEnd/>
          </a:ln>
        </p:spPr>
        <p:txBody>
          <a:bodyPr anchor="ctr">
            <a:spAutoFit/>
          </a:bodyPr>
          <a:lstStyle/>
          <a:p>
            <a:endParaRPr lang="en-US">
              <a:latin typeface="Arial" charset="0"/>
            </a:endParaRPr>
          </a:p>
        </p:txBody>
      </p:sp>
      <p:sp>
        <p:nvSpPr>
          <p:cNvPr id="39959" name="AutoShape 23"/>
          <p:cNvSpPr>
            <a:spLocks noChangeArrowheads="1"/>
          </p:cNvSpPr>
          <p:nvPr/>
        </p:nvSpPr>
        <p:spPr bwMode="auto">
          <a:xfrm>
            <a:off x="1828800" y="658813"/>
            <a:ext cx="228600" cy="1196975"/>
          </a:xfrm>
          <a:prstGeom prst="star5">
            <a:avLst/>
          </a:prstGeom>
          <a:solidFill>
            <a:srgbClr val="FF3300"/>
          </a:solidFill>
          <a:ln w="9525" algn="ctr">
            <a:solidFill>
              <a:schemeClr val="tx2"/>
            </a:solidFill>
            <a:miter lim="800000"/>
            <a:headEnd/>
            <a:tailEnd/>
          </a:ln>
          <a:effectLst/>
        </p:spPr>
        <p:txBody>
          <a:bodyPr anchor="ctr">
            <a:spAutoFit/>
          </a:bodyPr>
          <a:lstStyle/>
          <a:p>
            <a:pPr>
              <a:defRPr/>
            </a:pPr>
            <a:endParaRPr lang="en-US">
              <a:latin typeface="Arial"/>
            </a:endParaRPr>
          </a:p>
        </p:txBody>
      </p:sp>
      <p:sp>
        <p:nvSpPr>
          <p:cNvPr id="21524" name="Oval 24"/>
          <p:cNvSpPr>
            <a:spLocks noChangeArrowheads="1"/>
          </p:cNvSpPr>
          <p:nvPr/>
        </p:nvSpPr>
        <p:spPr bwMode="auto">
          <a:xfrm>
            <a:off x="2209800" y="5314950"/>
            <a:ext cx="152400" cy="647700"/>
          </a:xfrm>
          <a:prstGeom prst="ellipse">
            <a:avLst/>
          </a:prstGeom>
          <a:solidFill>
            <a:schemeClr val="bg1"/>
          </a:solidFill>
          <a:ln w="9525" algn="ctr">
            <a:solidFill>
              <a:schemeClr val="tx1"/>
            </a:solidFill>
            <a:round/>
            <a:headEnd/>
            <a:tailEnd/>
          </a:ln>
        </p:spPr>
        <p:txBody>
          <a:bodyPr anchor="ctr">
            <a:spAutoFit/>
          </a:bodyPr>
          <a:lstStyle/>
          <a:p>
            <a:endParaRPr lang="en-US">
              <a:latin typeface="Arial" charset="0"/>
            </a:endParaRPr>
          </a:p>
        </p:txBody>
      </p:sp>
      <p:sp>
        <p:nvSpPr>
          <p:cNvPr id="21525" name="Text Box 27"/>
          <p:cNvSpPr txBox="1">
            <a:spLocks noChangeArrowheads="1"/>
          </p:cNvSpPr>
          <p:nvPr/>
        </p:nvSpPr>
        <p:spPr bwMode="auto">
          <a:xfrm>
            <a:off x="309563" y="0"/>
            <a:ext cx="3302000" cy="461963"/>
          </a:xfrm>
          <a:prstGeom prst="rect">
            <a:avLst/>
          </a:prstGeom>
          <a:noFill/>
          <a:ln w="9525" algn="ctr">
            <a:noFill/>
            <a:miter lim="800000"/>
            <a:headEnd/>
            <a:tailEnd/>
          </a:ln>
        </p:spPr>
        <p:txBody>
          <a:bodyPr wrap="none">
            <a:spAutoFit/>
          </a:bodyPr>
          <a:lstStyle/>
          <a:p>
            <a:r>
              <a:rPr lang="en-US" u="sng">
                <a:solidFill>
                  <a:srgbClr val="0000FF"/>
                </a:solidFill>
                <a:latin typeface="Arial" charset="0"/>
              </a:rPr>
              <a:t>3/ PHÂN BỐ DÂN CƯ.</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2"/>
                                        </p:tgtEl>
                                        <p:attrNameLst>
                                          <p:attrName>style.visibility</p:attrName>
                                        </p:attrNameLst>
                                      </p:cBhvr>
                                      <p:to>
                                        <p:strVal val="visible"/>
                                      </p:to>
                                    </p:set>
                                    <p:anim calcmode="discrete" valueType="clr">
                                      <p:cBhvr override="childStyle">
                                        <p:cTn id="7" dur="80"/>
                                        <p:tgtEl>
                                          <p:spTgt spid="399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2"/>
                                        </p:tgtEl>
                                        <p:attrNameLst>
                                          <p:attrName>fillcolor</p:attrName>
                                        </p:attrNameLst>
                                      </p:cBhvr>
                                      <p:tavLst>
                                        <p:tav tm="0">
                                          <p:val>
                                            <p:clrVal>
                                              <a:schemeClr val="accent2"/>
                                            </p:clrVal>
                                          </p:val>
                                        </p:tav>
                                        <p:tav tm="50000">
                                          <p:val>
                                            <p:clrVal>
                                              <a:schemeClr val="hlink"/>
                                            </p:clrVal>
                                          </p:val>
                                        </p:tav>
                                      </p:tavLst>
                                    </p:anim>
                                    <p:set>
                                      <p:cBhvr>
                                        <p:cTn id="9" dur="80"/>
                                        <p:tgtEl>
                                          <p:spTgt spid="399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inVN06052008c"/>
          <p:cNvPicPr>
            <a:picLocks noChangeAspect="1" noChangeArrowheads="1"/>
          </p:cNvPicPr>
          <p:nvPr/>
        </p:nvPicPr>
        <p:blipFill>
          <a:blip r:embed="rId2"/>
          <a:srcRect/>
          <a:stretch>
            <a:fillRect/>
          </a:stretch>
        </p:blipFill>
        <p:spPr bwMode="auto">
          <a:xfrm>
            <a:off x="228600" y="304800"/>
            <a:ext cx="8382000" cy="5562600"/>
          </a:xfrm>
          <a:prstGeom prst="rect">
            <a:avLst/>
          </a:prstGeom>
          <a:noFill/>
          <a:ln w="9525">
            <a:noFill/>
            <a:miter lim="800000"/>
            <a:headEnd/>
            <a:tailEnd/>
          </a:ln>
        </p:spPr>
      </p:pic>
      <p:sp>
        <p:nvSpPr>
          <p:cNvPr id="24579" name="Text Box 3"/>
          <p:cNvSpPr txBox="1">
            <a:spLocks noChangeArrowheads="1"/>
          </p:cNvSpPr>
          <p:nvPr/>
        </p:nvSpPr>
        <p:spPr bwMode="auto">
          <a:xfrm>
            <a:off x="1752600" y="6019800"/>
            <a:ext cx="4876800" cy="1066800"/>
          </a:xfrm>
          <a:prstGeom prst="rect">
            <a:avLst/>
          </a:prstGeom>
          <a:noFill/>
          <a:ln w="9525">
            <a:noFill/>
            <a:miter lim="800000"/>
            <a:headEnd/>
            <a:tailEnd/>
          </a:ln>
        </p:spPr>
        <p:txBody>
          <a:bodyPr>
            <a:spAutoFit/>
          </a:bodyPr>
          <a:lstStyle/>
          <a:p>
            <a:pPr algn="l" eaLnBrk="0" hangingPunct="0"/>
            <a:r>
              <a:rPr lang="en-US" sz="3200">
                <a:latin typeface="Arial" charset="0"/>
              </a:rPr>
              <a:t>*Thủ đô Hà Nội</a:t>
            </a:r>
          </a:p>
          <a:p>
            <a:pPr algn="l" eaLnBrk="0" hangingPunct="0"/>
            <a:endParaRPr lang="en-US" sz="3200">
              <a:latin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12"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457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G_1479%20(Large)"/>
          <p:cNvPicPr>
            <a:picLocks noChangeAspect="1" noChangeArrowheads="1"/>
          </p:cNvPicPr>
          <p:nvPr/>
        </p:nvPicPr>
        <p:blipFill>
          <a:blip r:embed="rId2"/>
          <a:srcRect/>
          <a:stretch>
            <a:fillRect/>
          </a:stretch>
        </p:blipFill>
        <p:spPr bwMode="auto">
          <a:xfrm>
            <a:off x="228600" y="228600"/>
            <a:ext cx="8610600" cy="5943600"/>
          </a:xfrm>
          <a:prstGeom prst="rect">
            <a:avLst/>
          </a:prstGeom>
          <a:noFill/>
          <a:ln w="9525">
            <a:noFill/>
            <a:miter lim="800000"/>
            <a:headEnd/>
            <a:tailEnd/>
          </a:ln>
        </p:spPr>
      </p:pic>
      <p:sp>
        <p:nvSpPr>
          <p:cNvPr id="25603" name="Text Box 3"/>
          <p:cNvSpPr txBox="1">
            <a:spLocks noChangeArrowheads="1"/>
          </p:cNvSpPr>
          <p:nvPr/>
        </p:nvSpPr>
        <p:spPr bwMode="auto">
          <a:xfrm>
            <a:off x="2971800" y="6172200"/>
            <a:ext cx="3886200" cy="457200"/>
          </a:xfrm>
          <a:prstGeom prst="rect">
            <a:avLst/>
          </a:prstGeom>
          <a:noFill/>
          <a:ln w="9525">
            <a:noFill/>
            <a:miter lim="800000"/>
            <a:headEnd/>
            <a:tailEnd/>
          </a:ln>
        </p:spPr>
        <p:txBody>
          <a:bodyPr>
            <a:spAutoFit/>
          </a:bodyPr>
          <a:lstStyle/>
          <a:p>
            <a:pPr algn="l" eaLnBrk="0" hangingPunct="0">
              <a:spcBef>
                <a:spcPct val="50000"/>
              </a:spcBef>
            </a:pPr>
            <a:r>
              <a:rPr lang="en-US" b="1" i="1">
                <a:latin typeface="Arial" charset="0"/>
              </a:rPr>
              <a:t>*Thành phố Đà Lạt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1000" fill="hold"/>
                                        <p:tgtEl>
                                          <p:spTgt spid="25603"/>
                                        </p:tgtEl>
                                        <p:attrNameLst>
                                          <p:attrName>ppt_w</p:attrName>
                                        </p:attrNameLst>
                                      </p:cBhvr>
                                      <p:tavLst>
                                        <p:tav tm="0">
                                          <p:val>
                                            <p:strVal val="#ppt_w*0.70"/>
                                          </p:val>
                                        </p:tav>
                                        <p:tav tm="100000">
                                          <p:val>
                                            <p:strVal val="#ppt_w"/>
                                          </p:val>
                                        </p:tav>
                                      </p:tavLst>
                                    </p:anim>
                                    <p:anim calcmode="lin" valueType="num">
                                      <p:cBhvr>
                                        <p:cTn id="13" dur="1000" fill="hold"/>
                                        <p:tgtEl>
                                          <p:spTgt spid="25603"/>
                                        </p:tgtEl>
                                        <p:attrNameLst>
                                          <p:attrName>ppt_h</p:attrName>
                                        </p:attrNameLst>
                                      </p:cBhvr>
                                      <p:tavLst>
                                        <p:tav tm="0">
                                          <p:val>
                                            <p:strVal val="#ppt_h"/>
                                          </p:val>
                                        </p:tav>
                                        <p:tav tm="100000">
                                          <p:val>
                                            <p:strVal val="#ppt_h"/>
                                          </p:val>
                                        </p:tav>
                                      </p:tavLst>
                                    </p:anim>
                                    <p:animEffect transition="in" filter="fade">
                                      <p:cBhvr>
                                        <p:cTn id="14"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ThaiNguyen"/>
          <p:cNvPicPr>
            <a:picLocks noChangeAspect="1" noChangeArrowheads="1"/>
          </p:cNvPicPr>
          <p:nvPr/>
        </p:nvPicPr>
        <p:blipFill>
          <a:blip r:embed="rId2"/>
          <a:srcRect/>
          <a:stretch>
            <a:fillRect/>
          </a:stretch>
        </p:blipFill>
        <p:spPr bwMode="auto">
          <a:xfrm>
            <a:off x="304800" y="228600"/>
            <a:ext cx="8382000" cy="5867400"/>
          </a:xfrm>
          <a:prstGeom prst="rect">
            <a:avLst/>
          </a:prstGeom>
          <a:noFill/>
          <a:ln w="9525">
            <a:noFill/>
            <a:miter lim="800000"/>
            <a:headEnd/>
            <a:tailEnd/>
          </a:ln>
        </p:spPr>
      </p:pic>
      <p:sp>
        <p:nvSpPr>
          <p:cNvPr id="27653" name="Text Box 5"/>
          <p:cNvSpPr txBox="1">
            <a:spLocks noChangeArrowheads="1"/>
          </p:cNvSpPr>
          <p:nvPr/>
        </p:nvSpPr>
        <p:spPr bwMode="auto">
          <a:xfrm>
            <a:off x="3124200" y="6096000"/>
            <a:ext cx="3200400" cy="519113"/>
          </a:xfrm>
          <a:prstGeom prst="rect">
            <a:avLst/>
          </a:prstGeom>
          <a:noFill/>
          <a:ln w="9525">
            <a:noFill/>
            <a:miter lim="800000"/>
            <a:headEnd/>
            <a:tailEnd/>
          </a:ln>
        </p:spPr>
        <p:txBody>
          <a:bodyPr>
            <a:spAutoFit/>
          </a:bodyPr>
          <a:lstStyle/>
          <a:p>
            <a:pPr algn="l" eaLnBrk="0" hangingPunct="0">
              <a:spcBef>
                <a:spcPct val="50000"/>
              </a:spcBef>
            </a:pPr>
            <a:r>
              <a:rPr lang="en-US" sz="2800" i="1">
                <a:latin typeface="Arial" charset="0"/>
              </a:rPr>
              <a:t>TP.Thái Nguyên</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0.70"/>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p:cTn id="12" dur="1000" fill="hold"/>
                                        <p:tgtEl>
                                          <p:spTgt spid="27653"/>
                                        </p:tgtEl>
                                        <p:attrNameLst>
                                          <p:attrName>ppt_w</p:attrName>
                                        </p:attrNameLst>
                                      </p:cBhvr>
                                      <p:tavLst>
                                        <p:tav tm="0">
                                          <p:val>
                                            <p:strVal val="#ppt_w*0.70"/>
                                          </p:val>
                                        </p:tav>
                                        <p:tav tm="100000">
                                          <p:val>
                                            <p:strVal val="#ppt_w"/>
                                          </p:val>
                                        </p:tav>
                                      </p:tavLst>
                                    </p:anim>
                                    <p:anim calcmode="lin" valueType="num">
                                      <p:cBhvr>
                                        <p:cTn id="13" dur="1000" fill="hold"/>
                                        <p:tgtEl>
                                          <p:spTgt spid="27653"/>
                                        </p:tgtEl>
                                        <p:attrNameLst>
                                          <p:attrName>ppt_h</p:attrName>
                                        </p:attrNameLst>
                                      </p:cBhvr>
                                      <p:tavLst>
                                        <p:tav tm="0">
                                          <p:val>
                                            <p:strVal val="#ppt_h"/>
                                          </p:val>
                                        </p:tav>
                                        <p:tav tm="100000">
                                          <p:val>
                                            <p:strVal val="#ppt_h"/>
                                          </p:val>
                                        </p:tav>
                                      </p:tavLst>
                                    </p:anim>
                                    <p:animEffect transition="in" filter="fade">
                                      <p:cBhvr>
                                        <p:cTn id="14"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508125" y="574675"/>
            <a:ext cx="184150" cy="457200"/>
          </a:xfrm>
          <a:prstGeom prst="rect">
            <a:avLst/>
          </a:prstGeom>
          <a:noFill/>
          <a:ln w="9525">
            <a:noFill/>
            <a:miter lim="800000"/>
            <a:headEnd/>
            <a:tailEnd/>
          </a:ln>
        </p:spPr>
        <p:txBody>
          <a:bodyPr wrap="none">
            <a:spAutoFit/>
          </a:bodyPr>
          <a:lstStyle/>
          <a:p>
            <a:pPr algn="l"/>
            <a:endParaRPr lang="en-US">
              <a:latin typeface="Arial" charset="0"/>
            </a:endParaRPr>
          </a:p>
        </p:txBody>
      </p:sp>
      <p:sp>
        <p:nvSpPr>
          <p:cNvPr id="20485" name="Text Box 5"/>
          <p:cNvSpPr txBox="1">
            <a:spLocks noChangeArrowheads="1"/>
          </p:cNvSpPr>
          <p:nvPr/>
        </p:nvSpPr>
        <p:spPr bwMode="auto">
          <a:xfrm>
            <a:off x="381000" y="609600"/>
            <a:ext cx="8305800" cy="1739900"/>
          </a:xfrm>
          <a:prstGeom prst="rect">
            <a:avLst/>
          </a:prstGeom>
          <a:noFill/>
          <a:ln w="9525">
            <a:noFill/>
            <a:miter lim="800000"/>
            <a:headEnd/>
            <a:tailEnd/>
          </a:ln>
        </p:spPr>
        <p:txBody>
          <a:bodyPr>
            <a:spAutoFit/>
          </a:bodyPr>
          <a:lstStyle/>
          <a:p>
            <a:pPr algn="l"/>
            <a:r>
              <a:rPr lang="en-US" sz="3600">
                <a:latin typeface="Arial" charset="0"/>
              </a:rPr>
              <a:t>Năm 2004 nước ta có bao nhiêu dân ? Dân số nước ta đứng thứ mấy trong các nước Đông Nam Á?</a:t>
            </a:r>
          </a:p>
        </p:txBody>
      </p:sp>
      <p:sp>
        <p:nvSpPr>
          <p:cNvPr id="20486" name="Text Box 6"/>
          <p:cNvSpPr txBox="1">
            <a:spLocks noChangeArrowheads="1"/>
          </p:cNvSpPr>
          <p:nvPr/>
        </p:nvSpPr>
        <p:spPr bwMode="auto">
          <a:xfrm>
            <a:off x="304800" y="3016250"/>
            <a:ext cx="8207375" cy="1754188"/>
          </a:xfrm>
          <a:prstGeom prst="rect">
            <a:avLst/>
          </a:prstGeom>
          <a:noFill/>
          <a:ln w="9525">
            <a:noFill/>
            <a:miter lim="800000"/>
            <a:headEnd/>
            <a:tailEnd/>
          </a:ln>
        </p:spPr>
        <p:txBody>
          <a:bodyPr>
            <a:spAutoFit/>
          </a:bodyPr>
          <a:lstStyle/>
          <a:p>
            <a:pPr algn="l"/>
            <a:r>
              <a:rPr lang="en-US" sz="3600">
                <a:latin typeface="Arial" charset="0"/>
              </a:rPr>
              <a:t>Dân số tăng nhanh gây khó khăn gì trong </a:t>
            </a:r>
          </a:p>
          <a:p>
            <a:pPr algn="l"/>
            <a:r>
              <a:rPr lang="en-US" sz="3600">
                <a:latin typeface="Arial" charset="0"/>
              </a:rPr>
              <a:t>việc nâng cao đời sống nhân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5"/>
                                        </p:tgtEl>
                                        <p:attrNameLst>
                                          <p:attrName>style.visibility</p:attrName>
                                        </p:attrNameLst>
                                      </p:cBhvr>
                                      <p:to>
                                        <p:strVal val="visible"/>
                                      </p:to>
                                    </p:set>
                                    <p:anim calcmode="discrete" valueType="clr">
                                      <p:cBhvr override="childStyle">
                                        <p:cTn id="7"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5"/>
                                        </p:tgtEl>
                                        <p:attrNameLst>
                                          <p:attrName>fillcolor</p:attrName>
                                        </p:attrNameLst>
                                      </p:cBhvr>
                                      <p:tavLst>
                                        <p:tav tm="0">
                                          <p:val>
                                            <p:clrVal>
                                              <a:schemeClr val="accent2"/>
                                            </p:clrVal>
                                          </p:val>
                                        </p:tav>
                                        <p:tav tm="50000">
                                          <p:val>
                                            <p:clrVal>
                                              <a:schemeClr val="hlink"/>
                                            </p:clrVal>
                                          </p:val>
                                        </p:tav>
                                      </p:tavLst>
                                    </p:anim>
                                    <p:set>
                                      <p:cBhvr>
                                        <p:cTn id="9" dur="80"/>
                                        <p:tgtEl>
                                          <p:spTgt spid="204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486"/>
                                        </p:tgtEl>
                                        <p:attrNameLst>
                                          <p:attrName>style.visibility</p:attrName>
                                        </p:attrNameLst>
                                      </p:cBhvr>
                                      <p:to>
                                        <p:strVal val="visible"/>
                                      </p:to>
                                    </p:set>
                                    <p:anim calcmode="discrete" valueType="clr">
                                      <p:cBhvr override="childStyle">
                                        <p:cTn id="14"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486"/>
                                        </p:tgtEl>
                                        <p:attrNameLst>
                                          <p:attrName>fillcolor</p:attrName>
                                        </p:attrNameLst>
                                      </p:cBhvr>
                                      <p:tavLst>
                                        <p:tav tm="0">
                                          <p:val>
                                            <p:clrVal>
                                              <a:schemeClr val="accent2"/>
                                            </p:clrVal>
                                          </p:val>
                                        </p:tav>
                                        <p:tav tm="50000">
                                          <p:val>
                                            <p:clrVal>
                                              <a:schemeClr val="hlink"/>
                                            </p:clrVal>
                                          </p:val>
                                        </p:tav>
                                      </p:tavLst>
                                    </p:anim>
                                    <p:set>
                                      <p:cBhvr>
                                        <p:cTn id="16" dur="80"/>
                                        <p:tgtEl>
                                          <p:spTgt spid="204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2"/>
          <p:cNvPicPr>
            <a:picLocks noChangeAspect="1" noChangeArrowheads="1"/>
          </p:cNvPicPr>
          <p:nvPr/>
        </p:nvPicPr>
        <p:blipFill>
          <a:blip r:embed="rId2"/>
          <a:srcRect/>
          <a:stretch>
            <a:fillRect/>
          </a:stretch>
        </p:blipFill>
        <p:spPr bwMode="auto">
          <a:xfrm>
            <a:off x="228600" y="228600"/>
            <a:ext cx="5029200" cy="6400800"/>
          </a:xfrm>
          <a:prstGeom prst="rect">
            <a:avLst/>
          </a:prstGeom>
          <a:noFill/>
          <a:ln w="9525">
            <a:noFill/>
            <a:miter lim="800000"/>
            <a:headEnd/>
            <a:tailEnd/>
          </a:ln>
        </p:spPr>
      </p:pic>
      <p:sp>
        <p:nvSpPr>
          <p:cNvPr id="50179" name="Rectangle 3"/>
          <p:cNvSpPr>
            <a:spLocks noChangeArrowheads="1"/>
          </p:cNvSpPr>
          <p:nvPr/>
        </p:nvSpPr>
        <p:spPr bwMode="auto">
          <a:xfrm>
            <a:off x="5410200" y="304800"/>
            <a:ext cx="3733800" cy="3276600"/>
          </a:xfrm>
          <a:prstGeom prst="rect">
            <a:avLst/>
          </a:prstGeom>
          <a:solidFill>
            <a:srgbClr val="FFFFCC"/>
          </a:solidFill>
          <a:ln w="9525">
            <a:noFill/>
            <a:miter lim="800000"/>
            <a:headEnd/>
            <a:tailEnd/>
          </a:ln>
        </p:spPr>
        <p:txBody>
          <a:bodyPr anchor="ctr"/>
          <a:lstStyle/>
          <a:p>
            <a:pPr algn="just"/>
            <a:r>
              <a:rPr lang="en-US" sz="2600" b="1">
                <a:solidFill>
                  <a:schemeClr val="tx2"/>
                </a:solidFill>
                <a:latin typeface="Arial" charset="0"/>
              </a:rPr>
              <a:t>     </a:t>
            </a:r>
            <a:r>
              <a:rPr lang="en-US" sz="3200" b="1">
                <a:solidFill>
                  <a:schemeClr val="tx2"/>
                </a:solidFill>
                <a:latin typeface="Arial" charset="0"/>
              </a:rPr>
              <a:t>Quan sát lược đồ mật độ dân số Việt Nam cho biết dân cư nước ta  sống  thưa thớt ở những vùng nào?</a:t>
            </a:r>
          </a:p>
        </p:txBody>
      </p:sp>
      <p:sp>
        <p:nvSpPr>
          <p:cNvPr id="25604" name="Text Box 4"/>
          <p:cNvSpPr txBox="1">
            <a:spLocks noChangeArrowheads="1"/>
          </p:cNvSpPr>
          <p:nvPr/>
        </p:nvSpPr>
        <p:spPr bwMode="auto">
          <a:xfrm>
            <a:off x="5410200" y="3810000"/>
            <a:ext cx="3581400" cy="3108325"/>
          </a:xfrm>
          <a:prstGeom prst="rect">
            <a:avLst/>
          </a:prstGeom>
          <a:solidFill>
            <a:schemeClr val="hlink"/>
          </a:solidFill>
          <a:ln w="9525">
            <a:noFill/>
            <a:miter lim="800000"/>
            <a:headEnd/>
            <a:tailEnd/>
          </a:ln>
        </p:spPr>
        <p:txBody>
          <a:bodyPr>
            <a:spAutoFit/>
          </a:bodyPr>
          <a:lstStyle/>
          <a:p>
            <a:r>
              <a:rPr lang="en-US" b="1">
                <a:latin typeface="Arial" charset="0"/>
              </a:rPr>
              <a:t>CHÚ GIẢI</a:t>
            </a:r>
          </a:p>
          <a:p>
            <a:r>
              <a:rPr lang="en-US">
                <a:latin typeface="Arial" charset="0"/>
              </a:rPr>
              <a:t>Mật độ dân số(người/km2)</a:t>
            </a:r>
          </a:p>
          <a:p>
            <a:r>
              <a:rPr lang="en-US" sz="2000" b="1">
                <a:latin typeface="Arial" charset="0"/>
              </a:rPr>
              <a:t>Dưới 100</a:t>
            </a:r>
          </a:p>
          <a:p>
            <a:pPr algn="l"/>
            <a:r>
              <a:rPr lang="en-US" sz="2000" b="1">
                <a:latin typeface="Arial" charset="0"/>
              </a:rPr>
              <a:t>	  Từ 100 đến 500</a:t>
            </a:r>
          </a:p>
          <a:p>
            <a:pPr algn="l"/>
            <a:r>
              <a:rPr lang="en-US" sz="2000" b="1">
                <a:latin typeface="Arial" charset="0"/>
              </a:rPr>
              <a:t>	  Từ 501đến 1000</a:t>
            </a:r>
          </a:p>
          <a:p>
            <a:pPr algn="l"/>
            <a:r>
              <a:rPr lang="en-US" sz="2000" b="1">
                <a:latin typeface="Arial" charset="0"/>
              </a:rPr>
              <a:t>	  Trên 1000</a:t>
            </a:r>
          </a:p>
          <a:p>
            <a:r>
              <a:rPr lang="en-US" sz="2000" b="1">
                <a:latin typeface="Arial" charset="0"/>
              </a:rPr>
              <a:t>Thủ đô</a:t>
            </a:r>
          </a:p>
          <a:p>
            <a:pPr algn="l"/>
            <a:r>
              <a:rPr lang="en-US" sz="2000" b="1">
                <a:latin typeface="Arial" charset="0"/>
              </a:rPr>
              <a:t>	   Thành phố</a:t>
            </a:r>
            <a:r>
              <a:rPr lang="en-US" b="1">
                <a:latin typeface="Arial" charset="0"/>
              </a:rPr>
              <a:t> </a:t>
            </a:r>
          </a:p>
        </p:txBody>
      </p:sp>
      <p:graphicFrame>
        <p:nvGraphicFramePr>
          <p:cNvPr id="50181" name="Group 5"/>
          <p:cNvGraphicFramePr>
            <a:graphicFrameLocks noGrp="1"/>
          </p:cNvGraphicFramePr>
          <p:nvPr/>
        </p:nvGraphicFramePr>
        <p:xfrm>
          <a:off x="5638800" y="4648200"/>
          <a:ext cx="609600" cy="1168400"/>
        </p:xfrm>
        <a:graphic>
          <a:graphicData uri="http://schemas.openxmlformats.org/drawingml/2006/table">
            <a:tbl>
              <a:tblPr/>
              <a:tblGrid>
                <a:gridCol w="609600"/>
              </a:tblGrid>
              <a:tr h="304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0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74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87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CC3300"/>
                        </a:solidFill>
                        <a:effectLst/>
                        <a:latin typeface="Times New Roman" pitchFamily="18"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50193" name="AutoShape 17"/>
          <p:cNvSpPr>
            <a:spLocks noChangeArrowheads="1"/>
          </p:cNvSpPr>
          <p:nvPr/>
        </p:nvSpPr>
        <p:spPr bwMode="auto">
          <a:xfrm>
            <a:off x="5715000" y="5421313"/>
            <a:ext cx="457200" cy="1196975"/>
          </a:xfrm>
          <a:prstGeom prst="star5">
            <a:avLst/>
          </a:prstGeom>
          <a:solidFill>
            <a:srgbClr val="FF3300"/>
          </a:solidFill>
          <a:ln w="9525" algn="ctr">
            <a:solidFill>
              <a:schemeClr val="tx2"/>
            </a:solidFill>
            <a:miter lim="800000"/>
            <a:headEnd/>
            <a:tailEnd/>
          </a:ln>
          <a:effectLst/>
        </p:spPr>
        <p:txBody>
          <a:bodyPr anchor="ctr">
            <a:spAutoFit/>
          </a:bodyPr>
          <a:lstStyle/>
          <a:p>
            <a:pPr>
              <a:defRPr/>
            </a:pPr>
            <a:endParaRPr lang="en-US">
              <a:latin typeface="Arial"/>
            </a:endParaRPr>
          </a:p>
        </p:txBody>
      </p:sp>
      <p:sp>
        <p:nvSpPr>
          <p:cNvPr id="25618" name="Oval 18"/>
          <p:cNvSpPr>
            <a:spLocks noChangeArrowheads="1"/>
          </p:cNvSpPr>
          <p:nvPr/>
        </p:nvSpPr>
        <p:spPr bwMode="auto">
          <a:xfrm>
            <a:off x="5867400" y="6000750"/>
            <a:ext cx="152400" cy="647700"/>
          </a:xfrm>
          <a:prstGeom prst="ellipse">
            <a:avLst/>
          </a:prstGeom>
          <a:solidFill>
            <a:schemeClr val="bg1"/>
          </a:solidFill>
          <a:ln w="9525" algn="ctr">
            <a:solidFill>
              <a:schemeClr val="tx1"/>
            </a:solidFill>
            <a:round/>
            <a:headEnd/>
            <a:tailEnd/>
          </a:ln>
        </p:spPr>
        <p:txBody>
          <a:bodyPr anchor="ctr">
            <a:spAutoFit/>
          </a:bodyPr>
          <a:lstStyle/>
          <a:p>
            <a:endParaRPr lang="en-US">
              <a:latin typeface="Arial" charset="0"/>
            </a:endParaRPr>
          </a:p>
        </p:txBody>
      </p:sp>
      <p:sp>
        <p:nvSpPr>
          <p:cNvPr id="50195" name="AutoShape 19"/>
          <p:cNvSpPr>
            <a:spLocks noChangeArrowheads="1"/>
          </p:cNvSpPr>
          <p:nvPr/>
        </p:nvSpPr>
        <p:spPr bwMode="auto">
          <a:xfrm>
            <a:off x="1828800" y="658813"/>
            <a:ext cx="228600" cy="1196975"/>
          </a:xfrm>
          <a:prstGeom prst="star5">
            <a:avLst/>
          </a:prstGeom>
          <a:solidFill>
            <a:srgbClr val="FF3300"/>
          </a:solidFill>
          <a:ln w="9525" algn="ctr">
            <a:solidFill>
              <a:schemeClr val="tx2"/>
            </a:solidFill>
            <a:miter lim="800000"/>
            <a:headEnd/>
            <a:tailEnd/>
          </a:ln>
          <a:effectLst/>
        </p:spPr>
        <p:txBody>
          <a:bodyPr anchor="ctr">
            <a:spAutoFit/>
          </a:bodyPr>
          <a:lstStyle/>
          <a:p>
            <a:pPr>
              <a:defRPr/>
            </a:pPr>
            <a:endParaRPr lang="en-US">
              <a:latin typeface="Arial"/>
            </a:endParaRPr>
          </a:p>
        </p:txBody>
      </p:sp>
      <p:sp>
        <p:nvSpPr>
          <p:cNvPr id="25620" name="Oval 20"/>
          <p:cNvSpPr>
            <a:spLocks noChangeArrowheads="1"/>
          </p:cNvSpPr>
          <p:nvPr/>
        </p:nvSpPr>
        <p:spPr bwMode="auto">
          <a:xfrm>
            <a:off x="2209800" y="5314950"/>
            <a:ext cx="152400" cy="647700"/>
          </a:xfrm>
          <a:prstGeom prst="ellipse">
            <a:avLst/>
          </a:prstGeom>
          <a:solidFill>
            <a:schemeClr val="bg1"/>
          </a:solidFill>
          <a:ln w="9525" algn="ctr">
            <a:solidFill>
              <a:schemeClr val="tx1"/>
            </a:solidFill>
            <a:round/>
            <a:headEnd/>
            <a:tailEnd/>
          </a:ln>
        </p:spPr>
        <p:txBody>
          <a:bodyPr anchor="ctr">
            <a:spAutoFit/>
          </a:bodyPr>
          <a:lstStyle/>
          <a:p>
            <a:endParaRPr lang="en-US">
              <a:latin typeface="Arial" charset="0"/>
            </a:endParaRPr>
          </a:p>
        </p:txBody>
      </p:sp>
      <p:sp>
        <p:nvSpPr>
          <p:cNvPr id="25621" name="Text Box 21"/>
          <p:cNvSpPr txBox="1">
            <a:spLocks noChangeArrowheads="1"/>
          </p:cNvSpPr>
          <p:nvPr/>
        </p:nvSpPr>
        <p:spPr bwMode="auto">
          <a:xfrm>
            <a:off x="309563" y="0"/>
            <a:ext cx="3302000" cy="461963"/>
          </a:xfrm>
          <a:prstGeom prst="rect">
            <a:avLst/>
          </a:prstGeom>
          <a:noFill/>
          <a:ln w="9525" algn="ctr">
            <a:noFill/>
            <a:miter lim="800000"/>
            <a:headEnd/>
            <a:tailEnd/>
          </a:ln>
        </p:spPr>
        <p:txBody>
          <a:bodyPr wrap="none">
            <a:spAutoFit/>
          </a:bodyPr>
          <a:lstStyle/>
          <a:p>
            <a:r>
              <a:rPr lang="en-US" u="sng">
                <a:solidFill>
                  <a:srgbClr val="0000FF"/>
                </a:solidFill>
                <a:latin typeface="Arial" charset="0"/>
              </a:rPr>
              <a:t>3/ PHÂN BỐ DÂN CƯ.</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9"/>
                                        </p:tgtEl>
                                        <p:attrNameLst>
                                          <p:attrName>style.visibility</p:attrName>
                                        </p:attrNameLst>
                                      </p:cBhvr>
                                      <p:to>
                                        <p:strVal val="visible"/>
                                      </p:to>
                                    </p:set>
                                    <p:anim calcmode="discrete" valueType="clr">
                                      <p:cBhvr override="childStyle">
                                        <p:cTn id="7" dur="80"/>
                                        <p:tgtEl>
                                          <p:spTgt spid="501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9"/>
                                        </p:tgtEl>
                                        <p:attrNameLst>
                                          <p:attrName>fillcolor</p:attrName>
                                        </p:attrNameLst>
                                      </p:cBhvr>
                                      <p:tavLst>
                                        <p:tav tm="0">
                                          <p:val>
                                            <p:clrVal>
                                              <a:schemeClr val="accent2"/>
                                            </p:clrVal>
                                          </p:val>
                                        </p:tav>
                                        <p:tav tm="50000">
                                          <p:val>
                                            <p:clrVal>
                                              <a:schemeClr val="hlink"/>
                                            </p:clrVal>
                                          </p:val>
                                        </p:tav>
                                      </p:tavLst>
                                    </p:anim>
                                    <p:set>
                                      <p:cBhvr>
                                        <p:cTn id="9" dur="80"/>
                                        <p:tgtEl>
                                          <p:spTgt spid="50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anLac-MaiChau-anhto"/>
          <p:cNvPicPr>
            <a:picLocks noChangeAspect="1" noChangeArrowheads="1"/>
          </p:cNvPicPr>
          <p:nvPr/>
        </p:nvPicPr>
        <p:blipFill>
          <a:blip r:embed="rId2"/>
          <a:srcRect/>
          <a:stretch>
            <a:fillRect/>
          </a:stretch>
        </p:blipFill>
        <p:spPr bwMode="auto">
          <a:xfrm>
            <a:off x="228600" y="228600"/>
            <a:ext cx="8610600" cy="5972175"/>
          </a:xfrm>
          <a:prstGeom prst="rect">
            <a:avLst/>
          </a:prstGeom>
          <a:noFill/>
          <a:ln w="9525">
            <a:noFill/>
            <a:miter lim="800000"/>
            <a:headEnd/>
            <a:tailEnd/>
          </a:ln>
        </p:spPr>
      </p:pic>
      <p:sp>
        <p:nvSpPr>
          <p:cNvPr id="28675" name="Text Box 3"/>
          <p:cNvSpPr txBox="1">
            <a:spLocks noChangeArrowheads="1"/>
          </p:cNvSpPr>
          <p:nvPr/>
        </p:nvSpPr>
        <p:spPr bwMode="auto">
          <a:xfrm>
            <a:off x="1752600" y="6324600"/>
            <a:ext cx="6400800" cy="457200"/>
          </a:xfrm>
          <a:prstGeom prst="rect">
            <a:avLst/>
          </a:prstGeom>
          <a:noFill/>
          <a:ln w="9525">
            <a:noFill/>
            <a:miter lim="800000"/>
            <a:headEnd/>
            <a:tailEnd/>
          </a:ln>
        </p:spPr>
        <p:txBody>
          <a:bodyPr>
            <a:spAutoFit/>
          </a:bodyPr>
          <a:lstStyle/>
          <a:p>
            <a:pPr algn="l" eaLnBrk="0" hangingPunct="0">
              <a:spcBef>
                <a:spcPct val="50000"/>
              </a:spcBef>
            </a:pPr>
            <a:r>
              <a:rPr lang="en-US">
                <a:latin typeface="Arial" charset="0"/>
              </a:rPr>
              <a:t>Bản Lác –Dân tộc Thái ở Hoà bình</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GP1540"/>
          <p:cNvPicPr>
            <a:picLocks noChangeAspect="1" noChangeArrowheads="1"/>
          </p:cNvPicPr>
          <p:nvPr/>
        </p:nvPicPr>
        <p:blipFill>
          <a:blip r:embed="rId2"/>
          <a:srcRect/>
          <a:stretch>
            <a:fillRect/>
          </a:stretch>
        </p:blipFill>
        <p:spPr bwMode="auto">
          <a:xfrm>
            <a:off x="228600" y="228600"/>
            <a:ext cx="8686800" cy="5943600"/>
          </a:xfrm>
          <a:prstGeom prst="rect">
            <a:avLst/>
          </a:prstGeom>
          <a:noFill/>
          <a:ln w="9525">
            <a:noFill/>
            <a:miter lim="800000"/>
            <a:headEnd/>
            <a:tailEnd/>
          </a:ln>
        </p:spPr>
      </p:pic>
      <p:sp>
        <p:nvSpPr>
          <p:cNvPr id="26627" name="Text Box 3"/>
          <p:cNvSpPr txBox="1">
            <a:spLocks noChangeArrowheads="1"/>
          </p:cNvSpPr>
          <p:nvPr/>
        </p:nvSpPr>
        <p:spPr bwMode="auto">
          <a:xfrm>
            <a:off x="2590800" y="6248400"/>
            <a:ext cx="4419600" cy="519113"/>
          </a:xfrm>
          <a:prstGeom prst="rect">
            <a:avLst/>
          </a:prstGeom>
          <a:noFill/>
          <a:ln w="9525">
            <a:noFill/>
            <a:miter lim="800000"/>
            <a:headEnd/>
            <a:tailEnd/>
          </a:ln>
        </p:spPr>
        <p:txBody>
          <a:bodyPr>
            <a:spAutoFit/>
          </a:bodyPr>
          <a:lstStyle/>
          <a:p>
            <a:pPr algn="l" eaLnBrk="0" hangingPunct="0">
              <a:spcBef>
                <a:spcPct val="50000"/>
              </a:spcBef>
            </a:pPr>
            <a:r>
              <a:rPr lang="en-US" sz="2800">
                <a:latin typeface="Arial" charset="0"/>
              </a:rPr>
              <a:t>Núi rừng Tây Nguyên</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 to="" calcmode="lin" valueType="num">
                                      <p:cBhvr>
                                        <p:cTn id="10" dur="1" fill="hold"/>
                                        <p:tgtEl>
                                          <p:spTgt spid="266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304800" y="0"/>
          <a:ext cx="8534400" cy="6858000"/>
        </p:xfrm>
        <a:graphic>
          <a:graphicData uri="http://schemas.openxmlformats.org/presentationml/2006/ole">
            <p:oleObj spid="_x0000_s2050" name="Chart" r:id="rId3" imgW="6096000" imgH="4076692" progId="MSGraph.Chart.8">
              <p:embed followColorScheme="full"/>
            </p:oleObj>
          </a:graphicData>
        </a:graphic>
      </p:graphicFrame>
      <p:sp>
        <p:nvSpPr>
          <p:cNvPr id="2051" name="Text Box 5"/>
          <p:cNvSpPr txBox="1">
            <a:spLocks noChangeArrowheads="1"/>
          </p:cNvSpPr>
          <p:nvPr/>
        </p:nvSpPr>
        <p:spPr bwMode="auto">
          <a:xfrm>
            <a:off x="1004888" y="0"/>
            <a:ext cx="6394450" cy="523875"/>
          </a:xfrm>
          <a:prstGeom prst="rect">
            <a:avLst/>
          </a:prstGeom>
          <a:noFill/>
          <a:ln w="9525" algn="ctr">
            <a:noFill/>
            <a:miter lim="800000"/>
            <a:headEnd/>
            <a:tailEnd/>
          </a:ln>
        </p:spPr>
        <p:txBody>
          <a:bodyPr wrap="none">
            <a:spAutoFit/>
          </a:bodyPr>
          <a:lstStyle/>
          <a:p>
            <a:r>
              <a:rPr lang="en-US" sz="2800">
                <a:solidFill>
                  <a:srgbClr val="0000FF"/>
                </a:solidFill>
                <a:latin typeface="Arial" charset="0"/>
              </a:rPr>
              <a:t>Biểu đồ mật độ dân số sống trên 1 km</a:t>
            </a:r>
            <a:r>
              <a:rPr lang="en-US" sz="2800" baseline="30000">
                <a:solidFill>
                  <a:srgbClr val="0000FF"/>
                </a:solidFill>
                <a:latin typeface="Arial" charset="0"/>
              </a:rPr>
              <a:t>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3467100" y="228600"/>
            <a:ext cx="1603375"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Vùng núi</a:t>
            </a:r>
          </a:p>
        </p:txBody>
      </p:sp>
      <p:sp>
        <p:nvSpPr>
          <p:cNvPr id="45061" name="Text Box 5"/>
          <p:cNvSpPr txBox="1">
            <a:spLocks noChangeArrowheads="1"/>
          </p:cNvSpPr>
          <p:nvPr/>
        </p:nvSpPr>
        <p:spPr bwMode="auto">
          <a:xfrm>
            <a:off x="87313" y="1320800"/>
            <a:ext cx="2884487"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Nhiều tài nguyên</a:t>
            </a:r>
          </a:p>
        </p:txBody>
      </p:sp>
      <p:sp>
        <p:nvSpPr>
          <p:cNvPr id="45062" name="Text Box 6"/>
          <p:cNvSpPr txBox="1">
            <a:spLocks noChangeArrowheads="1"/>
          </p:cNvSpPr>
          <p:nvPr/>
        </p:nvSpPr>
        <p:spPr bwMode="auto">
          <a:xfrm>
            <a:off x="5845175" y="1295400"/>
            <a:ext cx="2938463"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Dân cư thưa thớt</a:t>
            </a:r>
          </a:p>
        </p:txBody>
      </p:sp>
      <p:sp>
        <p:nvSpPr>
          <p:cNvPr id="45063" name="Text Box 7"/>
          <p:cNvSpPr txBox="1">
            <a:spLocks noChangeArrowheads="1"/>
          </p:cNvSpPr>
          <p:nvPr/>
        </p:nvSpPr>
        <p:spPr bwMode="auto">
          <a:xfrm>
            <a:off x="3013075" y="2514600"/>
            <a:ext cx="2566988"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Thiếu lao động</a:t>
            </a:r>
          </a:p>
        </p:txBody>
      </p:sp>
      <p:sp>
        <p:nvSpPr>
          <p:cNvPr id="45064" name="Text Box 8"/>
          <p:cNvSpPr txBox="1">
            <a:spLocks noChangeArrowheads="1"/>
          </p:cNvSpPr>
          <p:nvPr/>
        </p:nvSpPr>
        <p:spPr bwMode="auto">
          <a:xfrm>
            <a:off x="4759325" y="3276600"/>
            <a:ext cx="1223963" cy="523875"/>
          </a:xfrm>
          <a:prstGeom prst="rect">
            <a:avLst/>
          </a:prstGeom>
          <a:noFill/>
          <a:ln w="9525" algn="ctr">
            <a:noFill/>
            <a:miter lim="800000"/>
            <a:headEnd/>
            <a:tailEnd/>
          </a:ln>
        </p:spPr>
        <p:txBody>
          <a:bodyPr wrap="none">
            <a:spAutoFit/>
          </a:bodyPr>
          <a:lstStyle/>
          <a:p>
            <a:r>
              <a:rPr lang="en-US" sz="2800">
                <a:solidFill>
                  <a:srgbClr val="FF0066"/>
                </a:solidFill>
                <a:latin typeface="Arial" charset="0"/>
              </a:rPr>
              <a:t>Di dân</a:t>
            </a:r>
          </a:p>
        </p:txBody>
      </p:sp>
      <p:sp>
        <p:nvSpPr>
          <p:cNvPr id="45065" name="Text Box 9"/>
          <p:cNvSpPr txBox="1">
            <a:spLocks noChangeArrowheads="1"/>
          </p:cNvSpPr>
          <p:nvPr/>
        </p:nvSpPr>
        <p:spPr bwMode="auto">
          <a:xfrm>
            <a:off x="3067050" y="3886200"/>
            <a:ext cx="2527300"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Thừa lao động</a:t>
            </a:r>
          </a:p>
        </p:txBody>
      </p:sp>
      <p:sp>
        <p:nvSpPr>
          <p:cNvPr id="45066" name="Text Box 10"/>
          <p:cNvSpPr txBox="1">
            <a:spLocks noChangeArrowheads="1"/>
          </p:cNvSpPr>
          <p:nvPr/>
        </p:nvSpPr>
        <p:spPr bwMode="auto">
          <a:xfrm>
            <a:off x="388938" y="5181600"/>
            <a:ext cx="1522412"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Đất chật</a:t>
            </a:r>
          </a:p>
        </p:txBody>
      </p:sp>
      <p:sp>
        <p:nvSpPr>
          <p:cNvPr id="45067" name="Text Box 11"/>
          <p:cNvSpPr txBox="1">
            <a:spLocks noChangeArrowheads="1"/>
          </p:cNvSpPr>
          <p:nvPr/>
        </p:nvSpPr>
        <p:spPr bwMode="auto">
          <a:xfrm>
            <a:off x="5935663" y="5105400"/>
            <a:ext cx="2946400" cy="523875"/>
          </a:xfrm>
          <a:prstGeom prst="rect">
            <a:avLst/>
          </a:prstGeom>
          <a:solidFill>
            <a:srgbClr val="FFFFCC"/>
          </a:solidFill>
          <a:ln w="9525" algn="ctr">
            <a:solidFill>
              <a:schemeClr val="tx1"/>
            </a:solidFill>
            <a:miter lim="800000"/>
            <a:headEnd/>
            <a:tailEnd/>
          </a:ln>
        </p:spPr>
        <p:txBody>
          <a:bodyPr wrap="none">
            <a:spAutoFit/>
          </a:bodyPr>
          <a:lstStyle/>
          <a:p>
            <a:r>
              <a:rPr lang="en-US" sz="2800">
                <a:latin typeface="Arial" charset="0"/>
              </a:rPr>
              <a:t>Dân cư đông đúc</a:t>
            </a:r>
          </a:p>
        </p:txBody>
      </p:sp>
      <p:sp>
        <p:nvSpPr>
          <p:cNvPr id="45068" name="Text Box 12"/>
          <p:cNvSpPr txBox="1">
            <a:spLocks noChangeArrowheads="1"/>
          </p:cNvSpPr>
          <p:nvPr/>
        </p:nvSpPr>
        <p:spPr bwMode="auto">
          <a:xfrm>
            <a:off x="2209800" y="6172200"/>
            <a:ext cx="3657600" cy="523875"/>
          </a:xfrm>
          <a:prstGeom prst="rect">
            <a:avLst/>
          </a:prstGeom>
          <a:solidFill>
            <a:srgbClr val="FFFFCC"/>
          </a:solidFill>
          <a:ln w="9525" algn="ctr">
            <a:solidFill>
              <a:schemeClr val="tx1"/>
            </a:solidFill>
            <a:miter lim="800000"/>
            <a:headEnd/>
            <a:tailEnd/>
          </a:ln>
        </p:spPr>
        <p:txBody>
          <a:bodyPr>
            <a:spAutoFit/>
          </a:bodyPr>
          <a:lstStyle/>
          <a:p>
            <a:r>
              <a:rPr lang="en-US" sz="2800">
                <a:latin typeface="Arial" charset="0"/>
              </a:rPr>
              <a:t>Đồng bằng, ven biển</a:t>
            </a:r>
          </a:p>
        </p:txBody>
      </p:sp>
      <p:sp>
        <p:nvSpPr>
          <p:cNvPr id="28683" name="Line 13"/>
          <p:cNvSpPr>
            <a:spLocks noChangeShapeType="1"/>
          </p:cNvSpPr>
          <p:nvPr/>
        </p:nvSpPr>
        <p:spPr bwMode="auto">
          <a:xfrm flipH="1">
            <a:off x="1447800" y="381000"/>
            <a:ext cx="2286000" cy="990600"/>
          </a:xfrm>
          <a:prstGeom prst="line">
            <a:avLst/>
          </a:prstGeom>
          <a:noFill/>
          <a:ln w="9525">
            <a:noFill/>
            <a:round/>
            <a:headEnd/>
            <a:tailEnd type="triangle" w="med" len="med"/>
          </a:ln>
        </p:spPr>
        <p:txBody>
          <a:bodyPr>
            <a:spAutoFit/>
          </a:bodyPr>
          <a:lstStyle/>
          <a:p>
            <a:endParaRPr lang="en-US"/>
          </a:p>
        </p:txBody>
      </p:sp>
      <p:sp>
        <p:nvSpPr>
          <p:cNvPr id="28684" name="Line 14"/>
          <p:cNvSpPr>
            <a:spLocks noChangeShapeType="1"/>
          </p:cNvSpPr>
          <p:nvPr/>
        </p:nvSpPr>
        <p:spPr bwMode="auto">
          <a:xfrm flipH="1">
            <a:off x="1295400" y="457200"/>
            <a:ext cx="2362200" cy="914400"/>
          </a:xfrm>
          <a:prstGeom prst="line">
            <a:avLst/>
          </a:prstGeom>
          <a:noFill/>
          <a:ln w="9525">
            <a:noFill/>
            <a:round/>
            <a:headEnd/>
            <a:tailEnd type="triangle" w="med" len="med"/>
          </a:ln>
        </p:spPr>
        <p:txBody>
          <a:bodyPr>
            <a:spAutoFit/>
          </a:bodyPr>
          <a:lstStyle/>
          <a:p>
            <a:endParaRPr lang="en-US"/>
          </a:p>
        </p:txBody>
      </p:sp>
      <p:sp>
        <p:nvSpPr>
          <p:cNvPr id="28685" name="Line 15"/>
          <p:cNvSpPr>
            <a:spLocks noChangeShapeType="1"/>
          </p:cNvSpPr>
          <p:nvPr/>
        </p:nvSpPr>
        <p:spPr bwMode="auto">
          <a:xfrm>
            <a:off x="838200" y="3886200"/>
            <a:ext cx="762000" cy="304800"/>
          </a:xfrm>
          <a:prstGeom prst="line">
            <a:avLst/>
          </a:prstGeom>
          <a:noFill/>
          <a:ln w="9525">
            <a:noFill/>
            <a:round/>
            <a:headEnd/>
            <a:tailEnd/>
          </a:ln>
        </p:spPr>
        <p:txBody>
          <a:bodyPr>
            <a:spAutoFit/>
          </a:bodyPr>
          <a:lstStyle/>
          <a:p>
            <a:endParaRPr lang="en-US"/>
          </a:p>
        </p:txBody>
      </p:sp>
      <p:sp>
        <p:nvSpPr>
          <p:cNvPr id="28686" name="Line 17"/>
          <p:cNvSpPr>
            <a:spLocks noChangeShapeType="1"/>
          </p:cNvSpPr>
          <p:nvPr/>
        </p:nvSpPr>
        <p:spPr bwMode="auto">
          <a:xfrm flipH="1">
            <a:off x="3886200" y="533400"/>
            <a:ext cx="76200" cy="76200"/>
          </a:xfrm>
          <a:prstGeom prst="line">
            <a:avLst/>
          </a:prstGeom>
          <a:noFill/>
          <a:ln w="9525">
            <a:noFill/>
            <a:round/>
            <a:headEnd/>
            <a:tailEnd type="triangle" w="med" len="med"/>
          </a:ln>
        </p:spPr>
        <p:txBody>
          <a:bodyPr>
            <a:spAutoFit/>
          </a:bodyPr>
          <a:lstStyle/>
          <a:p>
            <a:endParaRPr lang="en-US"/>
          </a:p>
        </p:txBody>
      </p:sp>
      <p:sp>
        <p:nvSpPr>
          <p:cNvPr id="45075" name="Line 19"/>
          <p:cNvSpPr>
            <a:spLocks noChangeShapeType="1"/>
          </p:cNvSpPr>
          <p:nvPr/>
        </p:nvSpPr>
        <p:spPr bwMode="auto">
          <a:xfrm flipH="1">
            <a:off x="1524000" y="762000"/>
            <a:ext cx="2743200" cy="533400"/>
          </a:xfrm>
          <a:prstGeom prst="line">
            <a:avLst/>
          </a:prstGeom>
          <a:noFill/>
          <a:ln w="9525">
            <a:solidFill>
              <a:srgbClr val="0000FF"/>
            </a:solidFill>
            <a:round/>
            <a:headEnd/>
            <a:tailEnd type="triangle" w="med" len="med"/>
          </a:ln>
        </p:spPr>
        <p:txBody>
          <a:bodyPr>
            <a:spAutoFit/>
          </a:bodyPr>
          <a:lstStyle/>
          <a:p>
            <a:endParaRPr lang="en-US"/>
          </a:p>
        </p:txBody>
      </p:sp>
      <p:sp>
        <p:nvSpPr>
          <p:cNvPr id="45076" name="Line 20"/>
          <p:cNvSpPr>
            <a:spLocks noChangeShapeType="1"/>
          </p:cNvSpPr>
          <p:nvPr/>
        </p:nvSpPr>
        <p:spPr bwMode="auto">
          <a:xfrm>
            <a:off x="4267200" y="762000"/>
            <a:ext cx="3048000" cy="533400"/>
          </a:xfrm>
          <a:prstGeom prst="line">
            <a:avLst/>
          </a:prstGeom>
          <a:noFill/>
          <a:ln w="9525">
            <a:solidFill>
              <a:srgbClr val="0000FF"/>
            </a:solidFill>
            <a:round/>
            <a:headEnd/>
            <a:tailEnd type="triangle" w="med" len="med"/>
          </a:ln>
        </p:spPr>
        <p:txBody>
          <a:bodyPr>
            <a:spAutoFit/>
          </a:bodyPr>
          <a:lstStyle/>
          <a:p>
            <a:endParaRPr lang="en-US"/>
          </a:p>
        </p:txBody>
      </p:sp>
      <p:sp>
        <p:nvSpPr>
          <p:cNvPr id="45077" name="Line 21"/>
          <p:cNvSpPr>
            <a:spLocks noChangeShapeType="1"/>
          </p:cNvSpPr>
          <p:nvPr/>
        </p:nvSpPr>
        <p:spPr bwMode="auto">
          <a:xfrm>
            <a:off x="1447800" y="1828800"/>
            <a:ext cx="2895600" cy="685800"/>
          </a:xfrm>
          <a:prstGeom prst="line">
            <a:avLst/>
          </a:prstGeom>
          <a:noFill/>
          <a:ln w="9525">
            <a:solidFill>
              <a:srgbClr val="0000FF"/>
            </a:solidFill>
            <a:round/>
            <a:headEnd/>
            <a:tailEnd type="triangle" w="med" len="med"/>
          </a:ln>
        </p:spPr>
        <p:txBody>
          <a:bodyPr>
            <a:spAutoFit/>
          </a:bodyPr>
          <a:lstStyle/>
          <a:p>
            <a:endParaRPr lang="en-US"/>
          </a:p>
        </p:txBody>
      </p:sp>
      <p:sp>
        <p:nvSpPr>
          <p:cNvPr id="45078" name="Line 22"/>
          <p:cNvSpPr>
            <a:spLocks noChangeShapeType="1"/>
          </p:cNvSpPr>
          <p:nvPr/>
        </p:nvSpPr>
        <p:spPr bwMode="auto">
          <a:xfrm flipH="1">
            <a:off x="4343400" y="1828800"/>
            <a:ext cx="2971800" cy="685800"/>
          </a:xfrm>
          <a:prstGeom prst="line">
            <a:avLst/>
          </a:prstGeom>
          <a:noFill/>
          <a:ln w="9525">
            <a:solidFill>
              <a:srgbClr val="0000FF"/>
            </a:solidFill>
            <a:round/>
            <a:headEnd/>
            <a:tailEnd type="triangle" w="med" len="med"/>
          </a:ln>
        </p:spPr>
        <p:txBody>
          <a:bodyPr>
            <a:spAutoFit/>
          </a:bodyPr>
          <a:lstStyle/>
          <a:p>
            <a:endParaRPr lang="en-US"/>
          </a:p>
        </p:txBody>
      </p:sp>
      <p:sp>
        <p:nvSpPr>
          <p:cNvPr id="45079" name="Line 23"/>
          <p:cNvSpPr>
            <a:spLocks noChangeShapeType="1"/>
          </p:cNvSpPr>
          <p:nvPr/>
        </p:nvSpPr>
        <p:spPr bwMode="auto">
          <a:xfrm flipV="1">
            <a:off x="1295400" y="4419600"/>
            <a:ext cx="2895600" cy="762000"/>
          </a:xfrm>
          <a:prstGeom prst="line">
            <a:avLst/>
          </a:prstGeom>
          <a:noFill/>
          <a:ln w="9525">
            <a:solidFill>
              <a:srgbClr val="0000FF"/>
            </a:solidFill>
            <a:round/>
            <a:headEnd/>
            <a:tailEnd type="triangle" w="med" len="med"/>
          </a:ln>
        </p:spPr>
        <p:txBody>
          <a:bodyPr>
            <a:spAutoFit/>
          </a:bodyPr>
          <a:lstStyle/>
          <a:p>
            <a:endParaRPr lang="en-US"/>
          </a:p>
        </p:txBody>
      </p:sp>
      <p:sp>
        <p:nvSpPr>
          <p:cNvPr id="45080" name="Line 24"/>
          <p:cNvSpPr>
            <a:spLocks noChangeShapeType="1"/>
          </p:cNvSpPr>
          <p:nvPr/>
        </p:nvSpPr>
        <p:spPr bwMode="auto">
          <a:xfrm flipH="1" flipV="1">
            <a:off x="4191000" y="4419600"/>
            <a:ext cx="3124200" cy="685800"/>
          </a:xfrm>
          <a:prstGeom prst="line">
            <a:avLst/>
          </a:prstGeom>
          <a:noFill/>
          <a:ln w="9525">
            <a:solidFill>
              <a:srgbClr val="0000FF"/>
            </a:solidFill>
            <a:round/>
            <a:headEnd/>
            <a:tailEnd type="triangle" w="med" len="med"/>
          </a:ln>
        </p:spPr>
        <p:txBody>
          <a:bodyPr>
            <a:spAutoFit/>
          </a:bodyPr>
          <a:lstStyle/>
          <a:p>
            <a:endParaRPr lang="en-US"/>
          </a:p>
        </p:txBody>
      </p:sp>
      <p:sp>
        <p:nvSpPr>
          <p:cNvPr id="45081" name="Line 25"/>
          <p:cNvSpPr>
            <a:spLocks noChangeShapeType="1"/>
          </p:cNvSpPr>
          <p:nvPr/>
        </p:nvSpPr>
        <p:spPr bwMode="auto">
          <a:xfrm flipH="1" flipV="1">
            <a:off x="1066800" y="5715000"/>
            <a:ext cx="2971800" cy="457200"/>
          </a:xfrm>
          <a:prstGeom prst="line">
            <a:avLst/>
          </a:prstGeom>
          <a:noFill/>
          <a:ln w="9525">
            <a:solidFill>
              <a:srgbClr val="0000FF"/>
            </a:solidFill>
            <a:round/>
            <a:headEnd/>
            <a:tailEnd type="triangle" w="med" len="med"/>
          </a:ln>
        </p:spPr>
        <p:txBody>
          <a:bodyPr>
            <a:spAutoFit/>
          </a:bodyPr>
          <a:lstStyle/>
          <a:p>
            <a:endParaRPr lang="en-US"/>
          </a:p>
        </p:txBody>
      </p:sp>
      <p:sp>
        <p:nvSpPr>
          <p:cNvPr id="45082" name="Line 26"/>
          <p:cNvSpPr>
            <a:spLocks noChangeShapeType="1"/>
          </p:cNvSpPr>
          <p:nvPr/>
        </p:nvSpPr>
        <p:spPr bwMode="auto">
          <a:xfrm flipV="1">
            <a:off x="3962400" y="5638800"/>
            <a:ext cx="3276600" cy="533400"/>
          </a:xfrm>
          <a:prstGeom prst="line">
            <a:avLst/>
          </a:prstGeom>
          <a:noFill/>
          <a:ln w="9525">
            <a:solidFill>
              <a:srgbClr val="0000FF"/>
            </a:solidFill>
            <a:round/>
            <a:headEnd/>
            <a:tailEnd type="triangle" w="med" len="med"/>
          </a:ln>
        </p:spPr>
        <p:txBody>
          <a:bodyPr>
            <a:spAutoFit/>
          </a:bodyPr>
          <a:lstStyle/>
          <a:p>
            <a:endParaRPr lang="en-US"/>
          </a:p>
        </p:txBody>
      </p:sp>
      <p:sp>
        <p:nvSpPr>
          <p:cNvPr id="28695" name="AutoShape 27"/>
          <p:cNvSpPr>
            <a:spLocks noChangeArrowheads="1"/>
          </p:cNvSpPr>
          <p:nvPr/>
        </p:nvSpPr>
        <p:spPr bwMode="auto">
          <a:xfrm>
            <a:off x="3640138" y="3870325"/>
            <a:ext cx="368300" cy="550863"/>
          </a:xfrm>
          <a:prstGeom prst="upArrow">
            <a:avLst>
              <a:gd name="adj1" fmla="val 50000"/>
              <a:gd name="adj2" fmla="val 50050"/>
            </a:avLst>
          </a:prstGeom>
          <a:noFill/>
          <a:ln w="9525" algn="ctr">
            <a:noFill/>
            <a:miter lim="800000"/>
            <a:headEnd/>
            <a:tailEnd/>
          </a:ln>
        </p:spPr>
        <p:txBody>
          <a:bodyPr wrap="none" anchor="ctr">
            <a:spAutoFit/>
          </a:bodyPr>
          <a:lstStyle/>
          <a:p>
            <a:endParaRPr lang="en-US">
              <a:latin typeface="Arial" charset="0"/>
            </a:endParaRPr>
          </a:p>
        </p:txBody>
      </p:sp>
      <p:sp>
        <p:nvSpPr>
          <p:cNvPr id="45084" name="AutoShape 28"/>
          <p:cNvSpPr>
            <a:spLocks noChangeArrowheads="1"/>
          </p:cNvSpPr>
          <p:nvPr/>
        </p:nvSpPr>
        <p:spPr bwMode="auto">
          <a:xfrm>
            <a:off x="4083050" y="3244850"/>
            <a:ext cx="368300" cy="520700"/>
          </a:xfrm>
          <a:prstGeom prst="upArrow">
            <a:avLst>
              <a:gd name="adj1" fmla="val 50000"/>
              <a:gd name="adj2" fmla="val 33277"/>
            </a:avLst>
          </a:prstGeom>
          <a:solidFill>
            <a:srgbClr val="0000FF"/>
          </a:solidFill>
          <a:ln w="9525" algn="ctr">
            <a:solidFill>
              <a:schemeClr val="tx1"/>
            </a:solidFill>
            <a:miter lim="800000"/>
            <a:headEnd/>
            <a:tailEnd/>
          </a:ln>
        </p:spPr>
        <p:txBody>
          <a:bodyPr wrap="none" anchor="ctr">
            <a:spAutoFit/>
          </a:bodyP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60"/>
                                        </p:tgtEl>
                                        <p:attrNameLst>
                                          <p:attrName>style.visibility</p:attrName>
                                        </p:attrNameLst>
                                      </p:cBhvr>
                                      <p:to>
                                        <p:strVal val="visible"/>
                                      </p:to>
                                    </p:set>
                                    <p:anim calcmode="discrete" valueType="clr">
                                      <p:cBhvr override="childStyle">
                                        <p:cTn id="7"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0"/>
                                        </p:tgtEl>
                                        <p:attrNameLst>
                                          <p:attrName>fillcolor</p:attrName>
                                        </p:attrNameLst>
                                      </p:cBhvr>
                                      <p:tavLst>
                                        <p:tav tm="0">
                                          <p:val>
                                            <p:clrVal>
                                              <a:schemeClr val="accent2"/>
                                            </p:clrVal>
                                          </p:val>
                                        </p:tav>
                                        <p:tav tm="50000">
                                          <p:val>
                                            <p:clrVal>
                                              <a:schemeClr val="hlink"/>
                                            </p:clrVal>
                                          </p:val>
                                        </p:tav>
                                      </p:tavLst>
                                    </p:anim>
                                    <p:set>
                                      <p:cBhvr>
                                        <p:cTn id="9" dur="80"/>
                                        <p:tgtEl>
                                          <p:spTgt spid="450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5075"/>
                                        </p:tgtEl>
                                        <p:attrNameLst>
                                          <p:attrName>style.visibility</p:attrName>
                                        </p:attrNameLst>
                                      </p:cBhvr>
                                      <p:to>
                                        <p:strVal val="visible"/>
                                      </p:to>
                                    </p:set>
                                    <p:anim calcmode="lin" valueType="num">
                                      <p:cBhvr additive="base">
                                        <p:cTn id="14" dur="500" fill="hold"/>
                                        <p:tgtEl>
                                          <p:spTgt spid="45075"/>
                                        </p:tgtEl>
                                        <p:attrNameLst>
                                          <p:attrName>ppt_x</p:attrName>
                                        </p:attrNameLst>
                                      </p:cBhvr>
                                      <p:tavLst>
                                        <p:tav tm="0">
                                          <p:val>
                                            <p:strVal val="#ppt_x"/>
                                          </p:val>
                                        </p:tav>
                                        <p:tav tm="100000">
                                          <p:val>
                                            <p:strVal val="#ppt_x"/>
                                          </p:val>
                                        </p:tav>
                                      </p:tavLst>
                                    </p:anim>
                                    <p:anim calcmode="lin" valueType="num">
                                      <p:cBhvr additive="base">
                                        <p:cTn id="15" dur="500" fill="hold"/>
                                        <p:tgtEl>
                                          <p:spTgt spid="45075"/>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5061"/>
                                        </p:tgtEl>
                                        <p:attrNameLst>
                                          <p:attrName>style.visibility</p:attrName>
                                        </p:attrNameLst>
                                      </p:cBhvr>
                                      <p:to>
                                        <p:strVal val="visible"/>
                                      </p:to>
                                    </p:set>
                                    <p:anim calcmode="discrete" valueType="clr">
                                      <p:cBhvr override="childStyle">
                                        <p:cTn id="19"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5061"/>
                                        </p:tgtEl>
                                        <p:attrNameLst>
                                          <p:attrName>fillcolor</p:attrName>
                                        </p:attrNameLst>
                                      </p:cBhvr>
                                      <p:tavLst>
                                        <p:tav tm="0">
                                          <p:val>
                                            <p:clrVal>
                                              <a:schemeClr val="accent2"/>
                                            </p:clrVal>
                                          </p:val>
                                        </p:tav>
                                        <p:tav tm="50000">
                                          <p:val>
                                            <p:clrVal>
                                              <a:schemeClr val="hlink"/>
                                            </p:clrVal>
                                          </p:val>
                                        </p:tav>
                                      </p:tavLst>
                                    </p:anim>
                                    <p:set>
                                      <p:cBhvr>
                                        <p:cTn id="21" dur="80"/>
                                        <p:tgtEl>
                                          <p:spTgt spid="4506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5076"/>
                                        </p:tgtEl>
                                        <p:attrNameLst>
                                          <p:attrName>style.visibility</p:attrName>
                                        </p:attrNameLst>
                                      </p:cBhvr>
                                      <p:to>
                                        <p:strVal val="visible"/>
                                      </p:to>
                                    </p:set>
                                    <p:anim calcmode="lin" valueType="num">
                                      <p:cBhvr additive="base">
                                        <p:cTn id="26" dur="500" fill="hold"/>
                                        <p:tgtEl>
                                          <p:spTgt spid="45076"/>
                                        </p:tgtEl>
                                        <p:attrNameLst>
                                          <p:attrName>ppt_x</p:attrName>
                                        </p:attrNameLst>
                                      </p:cBhvr>
                                      <p:tavLst>
                                        <p:tav tm="0">
                                          <p:val>
                                            <p:strVal val="#ppt_x"/>
                                          </p:val>
                                        </p:tav>
                                        <p:tav tm="100000">
                                          <p:val>
                                            <p:strVal val="#ppt_x"/>
                                          </p:val>
                                        </p:tav>
                                      </p:tavLst>
                                    </p:anim>
                                    <p:anim calcmode="lin" valueType="num">
                                      <p:cBhvr additive="base">
                                        <p:cTn id="27" dur="500" fill="hold"/>
                                        <p:tgtEl>
                                          <p:spTgt spid="4507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5062"/>
                                        </p:tgtEl>
                                        <p:attrNameLst>
                                          <p:attrName>style.visibility</p:attrName>
                                        </p:attrNameLst>
                                      </p:cBhvr>
                                      <p:to>
                                        <p:strVal val="visible"/>
                                      </p:to>
                                    </p:set>
                                    <p:anim calcmode="discrete" valueType="clr">
                                      <p:cBhvr override="childStyle">
                                        <p:cTn id="31" dur="80"/>
                                        <p:tgtEl>
                                          <p:spTgt spid="4506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5062"/>
                                        </p:tgtEl>
                                        <p:attrNameLst>
                                          <p:attrName>fillcolor</p:attrName>
                                        </p:attrNameLst>
                                      </p:cBhvr>
                                      <p:tavLst>
                                        <p:tav tm="0">
                                          <p:val>
                                            <p:clrVal>
                                              <a:schemeClr val="accent2"/>
                                            </p:clrVal>
                                          </p:val>
                                        </p:tav>
                                        <p:tav tm="50000">
                                          <p:val>
                                            <p:clrVal>
                                              <a:schemeClr val="hlink"/>
                                            </p:clrVal>
                                          </p:val>
                                        </p:tav>
                                      </p:tavLst>
                                    </p:anim>
                                    <p:set>
                                      <p:cBhvr>
                                        <p:cTn id="33" dur="80"/>
                                        <p:tgtEl>
                                          <p:spTgt spid="45062"/>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5077"/>
                                        </p:tgtEl>
                                        <p:attrNameLst>
                                          <p:attrName>style.visibility</p:attrName>
                                        </p:attrNameLst>
                                      </p:cBhvr>
                                      <p:to>
                                        <p:strVal val="visible"/>
                                      </p:to>
                                    </p:set>
                                    <p:anim calcmode="lin" valueType="num">
                                      <p:cBhvr additive="base">
                                        <p:cTn id="38" dur="500" fill="hold"/>
                                        <p:tgtEl>
                                          <p:spTgt spid="45077"/>
                                        </p:tgtEl>
                                        <p:attrNameLst>
                                          <p:attrName>ppt_x</p:attrName>
                                        </p:attrNameLst>
                                      </p:cBhvr>
                                      <p:tavLst>
                                        <p:tav tm="0">
                                          <p:val>
                                            <p:strVal val="#ppt_x"/>
                                          </p:val>
                                        </p:tav>
                                        <p:tav tm="100000">
                                          <p:val>
                                            <p:strVal val="#ppt_x"/>
                                          </p:val>
                                        </p:tav>
                                      </p:tavLst>
                                    </p:anim>
                                    <p:anim calcmode="lin" valueType="num">
                                      <p:cBhvr additive="base">
                                        <p:cTn id="39" dur="500" fill="hold"/>
                                        <p:tgtEl>
                                          <p:spTgt spid="45077"/>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45078"/>
                                        </p:tgtEl>
                                        <p:attrNameLst>
                                          <p:attrName>style.visibility</p:attrName>
                                        </p:attrNameLst>
                                      </p:cBhvr>
                                      <p:to>
                                        <p:strVal val="visible"/>
                                      </p:to>
                                    </p:set>
                                    <p:anim calcmode="lin" valueType="num">
                                      <p:cBhvr additive="base">
                                        <p:cTn id="43" dur="500" fill="hold"/>
                                        <p:tgtEl>
                                          <p:spTgt spid="45078"/>
                                        </p:tgtEl>
                                        <p:attrNameLst>
                                          <p:attrName>ppt_x</p:attrName>
                                        </p:attrNameLst>
                                      </p:cBhvr>
                                      <p:tavLst>
                                        <p:tav tm="0">
                                          <p:val>
                                            <p:strVal val="#ppt_x"/>
                                          </p:val>
                                        </p:tav>
                                        <p:tav tm="100000">
                                          <p:val>
                                            <p:strVal val="#ppt_x"/>
                                          </p:val>
                                        </p:tav>
                                      </p:tavLst>
                                    </p:anim>
                                    <p:anim calcmode="lin" valueType="num">
                                      <p:cBhvr additive="base">
                                        <p:cTn id="44" dur="500" fill="hold"/>
                                        <p:tgtEl>
                                          <p:spTgt spid="45078"/>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00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45063"/>
                                        </p:tgtEl>
                                        <p:attrNameLst>
                                          <p:attrName>style.visibility</p:attrName>
                                        </p:attrNameLst>
                                      </p:cBhvr>
                                      <p:to>
                                        <p:strVal val="visible"/>
                                      </p:to>
                                    </p:set>
                                    <p:anim calcmode="discrete" valueType="clr">
                                      <p:cBhvr override="childStyle">
                                        <p:cTn id="48" dur="80"/>
                                        <p:tgtEl>
                                          <p:spTgt spid="4506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5063"/>
                                        </p:tgtEl>
                                        <p:attrNameLst>
                                          <p:attrName>fillcolor</p:attrName>
                                        </p:attrNameLst>
                                      </p:cBhvr>
                                      <p:tavLst>
                                        <p:tav tm="0">
                                          <p:val>
                                            <p:clrVal>
                                              <a:schemeClr val="accent2"/>
                                            </p:clrVal>
                                          </p:val>
                                        </p:tav>
                                        <p:tav tm="50000">
                                          <p:val>
                                            <p:clrVal>
                                              <a:schemeClr val="hlink"/>
                                            </p:clrVal>
                                          </p:val>
                                        </p:tav>
                                      </p:tavLst>
                                    </p:anim>
                                    <p:set>
                                      <p:cBhvr>
                                        <p:cTn id="50" dur="80"/>
                                        <p:tgtEl>
                                          <p:spTgt spid="45063"/>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45068"/>
                                        </p:tgtEl>
                                        <p:attrNameLst>
                                          <p:attrName>style.visibility</p:attrName>
                                        </p:attrNameLst>
                                      </p:cBhvr>
                                      <p:to>
                                        <p:strVal val="visible"/>
                                      </p:to>
                                    </p:set>
                                    <p:anim calcmode="discrete" valueType="clr">
                                      <p:cBhvr override="childStyle">
                                        <p:cTn id="55" dur="80"/>
                                        <p:tgtEl>
                                          <p:spTgt spid="45068"/>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5068"/>
                                        </p:tgtEl>
                                        <p:attrNameLst>
                                          <p:attrName>fillcolor</p:attrName>
                                        </p:attrNameLst>
                                      </p:cBhvr>
                                      <p:tavLst>
                                        <p:tav tm="0">
                                          <p:val>
                                            <p:clrVal>
                                              <a:schemeClr val="accent2"/>
                                            </p:clrVal>
                                          </p:val>
                                        </p:tav>
                                        <p:tav tm="50000">
                                          <p:val>
                                            <p:clrVal>
                                              <a:schemeClr val="hlink"/>
                                            </p:clrVal>
                                          </p:val>
                                        </p:tav>
                                      </p:tavLst>
                                    </p:anim>
                                    <p:set>
                                      <p:cBhvr>
                                        <p:cTn id="57" dur="80"/>
                                        <p:tgtEl>
                                          <p:spTgt spid="45068"/>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5081"/>
                                        </p:tgtEl>
                                        <p:attrNameLst>
                                          <p:attrName>style.visibility</p:attrName>
                                        </p:attrNameLst>
                                      </p:cBhvr>
                                      <p:to>
                                        <p:strVal val="visible"/>
                                      </p:to>
                                    </p:set>
                                    <p:anim calcmode="lin" valueType="num">
                                      <p:cBhvr additive="base">
                                        <p:cTn id="62" dur="500" fill="hold"/>
                                        <p:tgtEl>
                                          <p:spTgt spid="45081"/>
                                        </p:tgtEl>
                                        <p:attrNameLst>
                                          <p:attrName>ppt_x</p:attrName>
                                        </p:attrNameLst>
                                      </p:cBhvr>
                                      <p:tavLst>
                                        <p:tav tm="0">
                                          <p:val>
                                            <p:strVal val="#ppt_x"/>
                                          </p:val>
                                        </p:tav>
                                        <p:tav tm="100000">
                                          <p:val>
                                            <p:strVal val="#ppt_x"/>
                                          </p:val>
                                        </p:tav>
                                      </p:tavLst>
                                    </p:anim>
                                    <p:anim calcmode="lin" valueType="num">
                                      <p:cBhvr additive="base">
                                        <p:cTn id="63" dur="500" fill="hold"/>
                                        <p:tgtEl>
                                          <p:spTgt spid="4508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5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45066"/>
                                        </p:tgtEl>
                                        <p:attrNameLst>
                                          <p:attrName>style.visibility</p:attrName>
                                        </p:attrNameLst>
                                      </p:cBhvr>
                                      <p:to>
                                        <p:strVal val="visible"/>
                                      </p:to>
                                    </p:set>
                                    <p:anim calcmode="discrete" valueType="clr">
                                      <p:cBhvr override="childStyle">
                                        <p:cTn id="67" dur="80"/>
                                        <p:tgtEl>
                                          <p:spTgt spid="4506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5066"/>
                                        </p:tgtEl>
                                        <p:attrNameLst>
                                          <p:attrName>fillcolor</p:attrName>
                                        </p:attrNameLst>
                                      </p:cBhvr>
                                      <p:tavLst>
                                        <p:tav tm="0">
                                          <p:val>
                                            <p:clrVal>
                                              <a:schemeClr val="accent2"/>
                                            </p:clrVal>
                                          </p:val>
                                        </p:tav>
                                        <p:tav tm="50000">
                                          <p:val>
                                            <p:clrVal>
                                              <a:schemeClr val="hlink"/>
                                            </p:clrVal>
                                          </p:val>
                                        </p:tav>
                                      </p:tavLst>
                                    </p:anim>
                                    <p:set>
                                      <p:cBhvr>
                                        <p:cTn id="69" dur="80"/>
                                        <p:tgtEl>
                                          <p:spTgt spid="45066"/>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5082"/>
                                        </p:tgtEl>
                                        <p:attrNameLst>
                                          <p:attrName>style.visibility</p:attrName>
                                        </p:attrNameLst>
                                      </p:cBhvr>
                                      <p:to>
                                        <p:strVal val="visible"/>
                                      </p:to>
                                    </p:set>
                                    <p:anim calcmode="lin" valueType="num">
                                      <p:cBhvr additive="base">
                                        <p:cTn id="74" dur="500" fill="hold"/>
                                        <p:tgtEl>
                                          <p:spTgt spid="45082"/>
                                        </p:tgtEl>
                                        <p:attrNameLst>
                                          <p:attrName>ppt_x</p:attrName>
                                        </p:attrNameLst>
                                      </p:cBhvr>
                                      <p:tavLst>
                                        <p:tav tm="0">
                                          <p:val>
                                            <p:strVal val="#ppt_x"/>
                                          </p:val>
                                        </p:tav>
                                        <p:tav tm="100000">
                                          <p:val>
                                            <p:strVal val="#ppt_x"/>
                                          </p:val>
                                        </p:tav>
                                      </p:tavLst>
                                    </p:anim>
                                    <p:anim calcmode="lin" valueType="num">
                                      <p:cBhvr additive="base">
                                        <p:cTn id="75" dur="500" fill="hold"/>
                                        <p:tgtEl>
                                          <p:spTgt spid="45082"/>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50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5067"/>
                                        </p:tgtEl>
                                        <p:attrNameLst>
                                          <p:attrName>style.visibility</p:attrName>
                                        </p:attrNameLst>
                                      </p:cBhvr>
                                      <p:to>
                                        <p:strVal val="visible"/>
                                      </p:to>
                                    </p:set>
                                    <p:anim calcmode="discrete" valueType="clr">
                                      <p:cBhvr override="childStyle">
                                        <p:cTn id="79" dur="80"/>
                                        <p:tgtEl>
                                          <p:spTgt spid="45067"/>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45067"/>
                                        </p:tgtEl>
                                        <p:attrNameLst>
                                          <p:attrName>fillcolor</p:attrName>
                                        </p:attrNameLst>
                                      </p:cBhvr>
                                      <p:tavLst>
                                        <p:tav tm="0">
                                          <p:val>
                                            <p:clrVal>
                                              <a:schemeClr val="accent2"/>
                                            </p:clrVal>
                                          </p:val>
                                        </p:tav>
                                        <p:tav tm="50000">
                                          <p:val>
                                            <p:clrVal>
                                              <a:schemeClr val="hlink"/>
                                            </p:clrVal>
                                          </p:val>
                                        </p:tav>
                                      </p:tavLst>
                                    </p:anim>
                                    <p:set>
                                      <p:cBhvr>
                                        <p:cTn id="81" dur="80"/>
                                        <p:tgtEl>
                                          <p:spTgt spid="45067"/>
                                        </p:tgtEl>
                                        <p:attrNameLst>
                                          <p:attrName>fill.type</p:attrName>
                                        </p:attrNameLst>
                                      </p:cBhvr>
                                      <p:to>
                                        <p:strVal val="solid"/>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45080"/>
                                        </p:tgtEl>
                                        <p:attrNameLst>
                                          <p:attrName>style.visibility</p:attrName>
                                        </p:attrNameLst>
                                      </p:cBhvr>
                                      <p:to>
                                        <p:strVal val="visible"/>
                                      </p:to>
                                    </p:set>
                                    <p:animEffect transition="in" filter="diamond(in)">
                                      <p:cBhvr>
                                        <p:cTn id="86" dur="500"/>
                                        <p:tgtEl>
                                          <p:spTgt spid="45080"/>
                                        </p:tgtEl>
                                      </p:cBhvr>
                                    </p:animEffect>
                                  </p:childTnLst>
                                </p:cTn>
                              </p:par>
                            </p:childTnLst>
                          </p:cTn>
                        </p:par>
                        <p:par>
                          <p:cTn id="87" fill="hold" nodeType="afterGroup">
                            <p:stCondLst>
                              <p:cond delay="500"/>
                            </p:stCondLst>
                            <p:childTnLst>
                              <p:par>
                                <p:cTn id="88" presetID="8" presetClass="entr" presetSubtype="16" fill="hold" grpId="0" nodeType="afterEffect">
                                  <p:stCondLst>
                                    <p:cond delay="0"/>
                                  </p:stCondLst>
                                  <p:childTnLst>
                                    <p:set>
                                      <p:cBhvr>
                                        <p:cTn id="89" dur="1" fill="hold">
                                          <p:stCondLst>
                                            <p:cond delay="0"/>
                                          </p:stCondLst>
                                        </p:cTn>
                                        <p:tgtEl>
                                          <p:spTgt spid="45079"/>
                                        </p:tgtEl>
                                        <p:attrNameLst>
                                          <p:attrName>style.visibility</p:attrName>
                                        </p:attrNameLst>
                                      </p:cBhvr>
                                      <p:to>
                                        <p:strVal val="visible"/>
                                      </p:to>
                                    </p:set>
                                    <p:animEffect transition="in" filter="diamond(in)">
                                      <p:cBhvr>
                                        <p:cTn id="90" dur="500"/>
                                        <p:tgtEl>
                                          <p:spTgt spid="45079"/>
                                        </p:tgtEl>
                                      </p:cBhvr>
                                    </p:animEffect>
                                  </p:childTnLst>
                                </p:cTn>
                              </p:par>
                            </p:childTnLst>
                          </p:cTn>
                        </p:par>
                        <p:par>
                          <p:cTn id="91" fill="hold" nodeType="afterGroup">
                            <p:stCondLst>
                              <p:cond delay="1000"/>
                            </p:stCondLst>
                            <p:childTnLst>
                              <p:par>
                                <p:cTn id="92" presetID="27" presetClass="entr" presetSubtype="0" fill="hold" grpId="0" nodeType="afterEffect">
                                  <p:stCondLst>
                                    <p:cond delay="0"/>
                                  </p:stCondLst>
                                  <p:iterate type="lt">
                                    <p:tmPct val="50000"/>
                                  </p:iterate>
                                  <p:childTnLst>
                                    <p:set>
                                      <p:cBhvr>
                                        <p:cTn id="93" dur="1" fill="hold">
                                          <p:stCondLst>
                                            <p:cond delay="0"/>
                                          </p:stCondLst>
                                        </p:cTn>
                                        <p:tgtEl>
                                          <p:spTgt spid="45065"/>
                                        </p:tgtEl>
                                        <p:attrNameLst>
                                          <p:attrName>style.visibility</p:attrName>
                                        </p:attrNameLst>
                                      </p:cBhvr>
                                      <p:to>
                                        <p:strVal val="visible"/>
                                      </p:to>
                                    </p:set>
                                    <p:anim calcmode="discrete" valueType="clr">
                                      <p:cBhvr override="childStyle">
                                        <p:cTn id="94" dur="80"/>
                                        <p:tgtEl>
                                          <p:spTgt spid="45065"/>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45065"/>
                                        </p:tgtEl>
                                        <p:attrNameLst>
                                          <p:attrName>fillcolor</p:attrName>
                                        </p:attrNameLst>
                                      </p:cBhvr>
                                      <p:tavLst>
                                        <p:tav tm="0">
                                          <p:val>
                                            <p:clrVal>
                                              <a:schemeClr val="accent2"/>
                                            </p:clrVal>
                                          </p:val>
                                        </p:tav>
                                        <p:tav tm="50000">
                                          <p:val>
                                            <p:clrVal>
                                              <a:schemeClr val="hlink"/>
                                            </p:clrVal>
                                          </p:val>
                                        </p:tav>
                                      </p:tavLst>
                                    </p:anim>
                                    <p:set>
                                      <p:cBhvr>
                                        <p:cTn id="96" dur="80"/>
                                        <p:tgtEl>
                                          <p:spTgt spid="45065"/>
                                        </p:tgtEl>
                                        <p:attrNameLst>
                                          <p:attrName>fill.type</p:attrName>
                                        </p:attrNameLst>
                                      </p:cBhvr>
                                      <p:to>
                                        <p:strVal val="solid"/>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45064"/>
                                        </p:tgtEl>
                                        <p:attrNameLst>
                                          <p:attrName>style.visibility</p:attrName>
                                        </p:attrNameLst>
                                      </p:cBhvr>
                                      <p:to>
                                        <p:strVal val="visible"/>
                                      </p:to>
                                    </p:set>
                                    <p:anim calcmode="discrete" valueType="clr">
                                      <p:cBhvr override="childStyle">
                                        <p:cTn id="101" dur="80"/>
                                        <p:tgtEl>
                                          <p:spTgt spid="45064"/>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45064"/>
                                        </p:tgtEl>
                                        <p:attrNameLst>
                                          <p:attrName>fillcolor</p:attrName>
                                        </p:attrNameLst>
                                      </p:cBhvr>
                                      <p:tavLst>
                                        <p:tav tm="0">
                                          <p:val>
                                            <p:clrVal>
                                              <a:schemeClr val="accent2"/>
                                            </p:clrVal>
                                          </p:val>
                                        </p:tav>
                                        <p:tav tm="50000">
                                          <p:val>
                                            <p:clrVal>
                                              <a:schemeClr val="hlink"/>
                                            </p:clrVal>
                                          </p:val>
                                        </p:tav>
                                      </p:tavLst>
                                    </p:anim>
                                    <p:set>
                                      <p:cBhvr>
                                        <p:cTn id="103" dur="80"/>
                                        <p:tgtEl>
                                          <p:spTgt spid="45064"/>
                                        </p:tgtEl>
                                        <p:attrNameLst>
                                          <p:attrName>fill.type</p:attrName>
                                        </p:attrNameLst>
                                      </p:cBhvr>
                                      <p:to>
                                        <p:strVal val="solid"/>
                                      </p:to>
                                    </p:set>
                                  </p:childTnLst>
                                </p:cTn>
                              </p:par>
                            </p:childTnLst>
                          </p:cTn>
                        </p:par>
                        <p:par>
                          <p:cTn id="104" fill="hold" nodeType="afterGroup">
                            <p:stCondLst>
                              <p:cond delay="240"/>
                            </p:stCondLst>
                            <p:childTnLst>
                              <p:par>
                                <p:cTn id="105" presetID="2" presetClass="entr" presetSubtype="4" fill="hold" grpId="0" nodeType="afterEffect">
                                  <p:stCondLst>
                                    <p:cond delay="0"/>
                                  </p:stCondLst>
                                  <p:childTnLst>
                                    <p:set>
                                      <p:cBhvr>
                                        <p:cTn id="106" dur="1" fill="hold">
                                          <p:stCondLst>
                                            <p:cond delay="0"/>
                                          </p:stCondLst>
                                        </p:cTn>
                                        <p:tgtEl>
                                          <p:spTgt spid="45084"/>
                                        </p:tgtEl>
                                        <p:attrNameLst>
                                          <p:attrName>style.visibility</p:attrName>
                                        </p:attrNameLst>
                                      </p:cBhvr>
                                      <p:to>
                                        <p:strVal val="visible"/>
                                      </p:to>
                                    </p:set>
                                    <p:anim calcmode="lin" valueType="num">
                                      <p:cBhvr additive="base">
                                        <p:cTn id="107" dur="500" fill="hold"/>
                                        <p:tgtEl>
                                          <p:spTgt spid="45084"/>
                                        </p:tgtEl>
                                        <p:attrNameLst>
                                          <p:attrName>ppt_x</p:attrName>
                                        </p:attrNameLst>
                                      </p:cBhvr>
                                      <p:tavLst>
                                        <p:tav tm="0">
                                          <p:val>
                                            <p:strVal val="#ppt_x"/>
                                          </p:val>
                                        </p:tav>
                                        <p:tav tm="100000">
                                          <p:val>
                                            <p:strVal val="#ppt_x"/>
                                          </p:val>
                                        </p:tav>
                                      </p:tavLst>
                                    </p:anim>
                                    <p:anim calcmode="lin" valueType="num">
                                      <p:cBhvr additive="base">
                                        <p:cTn id="108" dur="500" fill="hold"/>
                                        <p:tgtEl>
                                          <p:spTgt spid="45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animBg="1"/>
      <p:bldP spid="45064" grpId="0"/>
      <p:bldP spid="45065" grpId="0" animBg="1"/>
      <p:bldP spid="45066" grpId="0" animBg="1"/>
      <p:bldP spid="45067" grpId="0" animBg="1"/>
      <p:bldP spid="45068" grpId="0" animBg="1"/>
      <p:bldP spid="45075" grpId="0" animBg="1"/>
      <p:bldP spid="45076" grpId="0" animBg="1"/>
      <p:bldP spid="45077" grpId="0" animBg="1"/>
      <p:bldP spid="45078" grpId="0" animBg="1"/>
      <p:bldP spid="45079" grpId="0" animBg="1"/>
      <p:bldP spid="45080" grpId="0" animBg="1"/>
      <p:bldP spid="45081" grpId="0" animBg="1"/>
      <p:bldP spid="45082" grpId="0" animBg="1"/>
      <p:bldP spid="450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304800" y="304800"/>
            <a:ext cx="8458200" cy="2246313"/>
          </a:xfrm>
          <a:prstGeom prst="rect">
            <a:avLst/>
          </a:prstGeom>
          <a:noFill/>
          <a:ln w="9525" algn="ctr">
            <a:noFill/>
            <a:miter lim="800000"/>
            <a:headEnd/>
            <a:tailEnd/>
          </a:ln>
        </p:spPr>
        <p:txBody>
          <a:bodyPr>
            <a:spAutoFit/>
          </a:bodyPr>
          <a:lstStyle/>
          <a:p>
            <a:pPr algn="just"/>
            <a:r>
              <a:rPr lang="en-US" sz="2800">
                <a:latin typeface="Arial" charset="0"/>
              </a:rPr>
              <a:t>     Em hãy cho biết dân cư nước ta sống tập trung chủ  yếu ở thành thị hay nông thôn?</a:t>
            </a:r>
          </a:p>
          <a:p>
            <a:pPr algn="just"/>
            <a:r>
              <a:rPr lang="en-US" sz="2800">
                <a:solidFill>
                  <a:srgbClr val="FF0066"/>
                </a:solidFill>
                <a:latin typeface="Arial" charset="0"/>
              </a:rPr>
              <a:t>Khoảng        dân số nước ta sống ở nông thôn phần lớn làm nghề nông. Chỉ có khoảng        dân số sống ở thành thị.</a:t>
            </a:r>
          </a:p>
        </p:txBody>
      </p:sp>
      <p:graphicFrame>
        <p:nvGraphicFramePr>
          <p:cNvPr id="46085" name="Object 5"/>
          <p:cNvGraphicFramePr>
            <a:graphicFrameLocks noChangeAspect="1"/>
          </p:cNvGraphicFramePr>
          <p:nvPr/>
        </p:nvGraphicFramePr>
        <p:xfrm>
          <a:off x="1752600" y="990600"/>
          <a:ext cx="665163" cy="914400"/>
        </p:xfrm>
        <a:graphic>
          <a:graphicData uri="http://schemas.openxmlformats.org/presentationml/2006/ole">
            <p:oleObj spid="_x0000_s3074" name="Equation" r:id="rId3" imgW="152334" imgH="393529" progId="Equation.3">
              <p:embed/>
            </p:oleObj>
          </a:graphicData>
        </a:graphic>
      </p:graphicFrame>
      <p:graphicFrame>
        <p:nvGraphicFramePr>
          <p:cNvPr id="46086" name="Object 6"/>
          <p:cNvGraphicFramePr>
            <a:graphicFrameLocks noChangeAspect="1"/>
          </p:cNvGraphicFramePr>
          <p:nvPr/>
        </p:nvGraphicFramePr>
        <p:xfrm>
          <a:off x="6096000" y="1524000"/>
          <a:ext cx="384175" cy="990600"/>
        </p:xfrm>
        <a:graphic>
          <a:graphicData uri="http://schemas.openxmlformats.org/presentationml/2006/ole">
            <p:oleObj spid="_x0000_s3075" name="Equation" r:id="rId4" imgW="152334" imgH="393529" progId="Equation.3">
              <p:embed/>
            </p:oleObj>
          </a:graphicData>
        </a:graphic>
      </p:graphicFrame>
      <p:sp>
        <p:nvSpPr>
          <p:cNvPr id="46087" name="Text Box 7"/>
          <p:cNvSpPr txBox="1">
            <a:spLocks noChangeArrowheads="1"/>
          </p:cNvSpPr>
          <p:nvPr/>
        </p:nvSpPr>
        <p:spPr bwMode="auto">
          <a:xfrm>
            <a:off x="228600" y="3048000"/>
            <a:ext cx="8450263" cy="3540125"/>
          </a:xfrm>
          <a:prstGeom prst="rect">
            <a:avLst/>
          </a:prstGeom>
          <a:noFill/>
          <a:ln w="9525" algn="ctr">
            <a:noFill/>
            <a:miter lim="800000"/>
            <a:headEnd/>
            <a:tailEnd/>
          </a:ln>
        </p:spPr>
        <p:txBody>
          <a:bodyPr>
            <a:spAutoFit/>
          </a:bodyPr>
          <a:lstStyle/>
          <a:p>
            <a:pPr algn="just"/>
            <a:r>
              <a:rPr lang="en-US" sz="2800">
                <a:latin typeface="Arial" charset="0"/>
              </a:rPr>
              <a:t>Việt Nam là nước có nhiều dân tộc, trong đó người Kinh có số dân đông nhất . Nước ta có mật độ dân số cao, dân cư tập trung đông đúc ở đồng bằng, ven biển và thưa thớt ở vùng núi. Khoảng</a:t>
            </a:r>
          </a:p>
          <a:p>
            <a:pPr algn="just"/>
            <a:r>
              <a:rPr lang="en-US" sz="2800">
                <a:latin typeface="Arial" charset="0"/>
              </a:rPr>
              <a:t>        dân số nước ta sống ở nông thôn.</a:t>
            </a:r>
          </a:p>
          <a:p>
            <a:pPr algn="just"/>
            <a:endParaRPr lang="en-US" sz="2800">
              <a:latin typeface="Arial" charset="0"/>
            </a:endParaRPr>
          </a:p>
          <a:p>
            <a:pPr algn="just"/>
            <a:endParaRPr lang="en-US" sz="2800">
              <a:latin typeface="Arial" charset="0"/>
            </a:endParaRPr>
          </a:p>
          <a:p>
            <a:pPr algn="just"/>
            <a:endParaRPr lang="en-US" sz="2800">
              <a:latin typeface="Arial" charset="0"/>
            </a:endParaRPr>
          </a:p>
        </p:txBody>
      </p:sp>
      <p:graphicFrame>
        <p:nvGraphicFramePr>
          <p:cNvPr id="46088" name="Object 8"/>
          <p:cNvGraphicFramePr>
            <a:graphicFrameLocks noChangeAspect="1"/>
          </p:cNvGraphicFramePr>
          <p:nvPr/>
        </p:nvGraphicFramePr>
        <p:xfrm>
          <a:off x="381000" y="4800600"/>
          <a:ext cx="665163" cy="914400"/>
        </p:xfrm>
        <a:graphic>
          <a:graphicData uri="http://schemas.openxmlformats.org/presentationml/2006/ole">
            <p:oleObj spid="_x0000_s3076" name="Equation" r:id="rId5" imgW="152334"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4">
                                            <p:txEl>
                                              <p:pRg st="0" end="0"/>
                                            </p:txEl>
                                          </p:spTgt>
                                        </p:tgtEl>
                                        <p:attrNameLst>
                                          <p:attrName>style.visibility</p:attrName>
                                        </p:attrNameLst>
                                      </p:cBhvr>
                                      <p:to>
                                        <p:strVal val="visible"/>
                                      </p:to>
                                    </p:set>
                                    <p:anim calcmode="discrete" valueType="clr">
                                      <p:cBhvr override="childStyle">
                                        <p:cTn id="7" dur="80"/>
                                        <p:tgtEl>
                                          <p:spTgt spid="460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084">
                                            <p:txEl>
                                              <p:pRg st="1" end="1"/>
                                            </p:txEl>
                                          </p:spTgt>
                                        </p:tgtEl>
                                        <p:attrNameLst>
                                          <p:attrName>style.visibility</p:attrName>
                                        </p:attrNameLst>
                                      </p:cBhvr>
                                      <p:to>
                                        <p:strVal val="visible"/>
                                      </p:to>
                                    </p:set>
                                    <p:anim calcmode="discrete" valueType="clr">
                                      <p:cBhvr override="childStyle">
                                        <p:cTn id="14" dur="80"/>
                                        <p:tgtEl>
                                          <p:spTgt spid="460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4">
                                            <p:txEl>
                                              <p:pRg st="1" end="1"/>
                                            </p:txEl>
                                          </p:spTgt>
                                        </p:tgtEl>
                                        <p:attrNameLst>
                                          <p:attrName>fill.type</p:attrName>
                                        </p:attrNameLst>
                                      </p:cBhvr>
                                      <p:to>
                                        <p:strVal val="solid"/>
                                      </p:to>
                                    </p:set>
                                  </p:childTnLst>
                                </p:cTn>
                              </p:par>
                              <p:par>
                                <p:cTn id="17" presetID="8" presetClass="entr" presetSubtype="16" fill="hold" nodeType="with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diamond(in)">
                                      <p:cBhvr>
                                        <p:cTn id="19" dur="1000"/>
                                        <p:tgtEl>
                                          <p:spTgt spid="46085"/>
                                        </p:tgtEl>
                                      </p:cBhvr>
                                    </p:animEffect>
                                  </p:childTnLst>
                                </p:cTn>
                              </p:par>
                              <p:par>
                                <p:cTn id="20" presetID="8" presetClass="entr" presetSubtype="16" fill="hold" nodeType="with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diamond(in)">
                                      <p:cBhvr>
                                        <p:cTn id="22" dur="3000"/>
                                        <p:tgtEl>
                                          <p:spTgt spid="460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46087">
                                            <p:txEl>
                                              <p:pRg st="0" end="0"/>
                                            </p:txEl>
                                          </p:spTgt>
                                        </p:tgtEl>
                                        <p:attrNameLst>
                                          <p:attrName>style.visibility</p:attrName>
                                        </p:attrNameLst>
                                      </p:cBhvr>
                                      <p:to>
                                        <p:strVal val="visible"/>
                                      </p:to>
                                    </p:set>
                                    <p:anim calcmode="discrete" valueType="clr">
                                      <p:cBhvr override="childStyle">
                                        <p:cTn id="27" dur="80"/>
                                        <p:tgtEl>
                                          <p:spTgt spid="460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6087">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46087">
                                            <p:txEl>
                                              <p:pRg st="0" end="0"/>
                                            </p:txEl>
                                          </p:spTgt>
                                        </p:tgtEl>
                                        <p:attrNameLst>
                                          <p:attrName>fill.type</p:attrName>
                                        </p:attrNameLst>
                                      </p:cBhvr>
                                      <p:to>
                                        <p:strVal val="solid"/>
                                      </p:to>
                                    </p:set>
                                  </p:childTnLst>
                                </p:cTn>
                              </p:par>
                              <p:par>
                                <p:cTn id="30" presetID="8" presetClass="entr" presetSubtype="16" fill="hold" nodeType="withEffect">
                                  <p:stCondLst>
                                    <p:cond delay="0"/>
                                  </p:stCondLst>
                                  <p:childTnLst>
                                    <p:set>
                                      <p:cBhvr>
                                        <p:cTn id="31" dur="1" fill="hold">
                                          <p:stCondLst>
                                            <p:cond delay="0"/>
                                          </p:stCondLst>
                                        </p:cTn>
                                        <p:tgtEl>
                                          <p:spTgt spid="46088"/>
                                        </p:tgtEl>
                                        <p:attrNameLst>
                                          <p:attrName>style.visibility</p:attrName>
                                        </p:attrNameLst>
                                      </p:cBhvr>
                                      <p:to>
                                        <p:strVal val="visible"/>
                                      </p:to>
                                    </p:set>
                                    <p:animEffect transition="in" filter="diamond(in)">
                                      <p:cBhvr>
                                        <p:cTn id="32" dur="5000"/>
                                        <p:tgtEl>
                                          <p:spTgt spid="46088"/>
                                        </p:tgtEl>
                                      </p:cBhvr>
                                    </p:animEffect>
                                  </p:childTnLst>
                                </p:cTn>
                              </p:par>
                            </p:childTnLst>
                          </p:cTn>
                        </p:par>
                        <p:par>
                          <p:cTn id="33" fill="hold" nodeType="afterGroup">
                            <p:stCondLst>
                              <p:cond delay="5760"/>
                            </p:stCondLst>
                            <p:childTnLst>
                              <p:par>
                                <p:cTn id="34" presetID="8" presetClass="entr" presetSubtype="16" fill="hold" nodeType="afterEffect">
                                  <p:stCondLst>
                                    <p:cond delay="0"/>
                                  </p:stCondLst>
                                  <p:childTnLst>
                                    <p:set>
                                      <p:cBhvr>
                                        <p:cTn id="35" dur="1" fill="hold">
                                          <p:stCondLst>
                                            <p:cond delay="0"/>
                                          </p:stCondLst>
                                        </p:cTn>
                                        <p:tgtEl>
                                          <p:spTgt spid="46087">
                                            <p:txEl>
                                              <p:pRg st="1" end="1"/>
                                            </p:txEl>
                                          </p:spTgt>
                                        </p:tgtEl>
                                        <p:attrNameLst>
                                          <p:attrName>style.visibility</p:attrName>
                                        </p:attrNameLst>
                                      </p:cBhvr>
                                      <p:to>
                                        <p:strVal val="visible"/>
                                      </p:to>
                                    </p:set>
                                    <p:animEffect transition="in" filter="diamond(in)">
                                      <p:cBhvr>
                                        <p:cTn id="36" dur="2000"/>
                                        <p:tgtEl>
                                          <p:spTgt spid="460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p:cNvSpPr>
            <a:spLocks noChangeArrowheads="1" noChangeShapeType="1" noTextEdit="1"/>
          </p:cNvSpPr>
          <p:nvPr/>
        </p:nvSpPr>
        <p:spPr bwMode="auto">
          <a:xfrm>
            <a:off x="228600" y="381000"/>
            <a:ext cx="8610600" cy="3571875"/>
          </a:xfrm>
          <a:prstGeom prst="rect">
            <a:avLst/>
          </a:prstGeom>
        </p:spPr>
        <p:txBody>
          <a:bodyPr wrap="none" fromWordArt="1">
            <a:prstTxWarp prst="textPlain">
              <a:avLst>
                <a:gd name="adj" fmla="val 50000"/>
              </a:avLst>
            </a:prstTxWarp>
          </a:bodyPr>
          <a:lstStyle/>
          <a:p>
            <a:r>
              <a:rPr lang="en-US" sz="3600" kern="10">
                <a:ln w="19050">
                  <a:solidFill>
                    <a:srgbClr val="FF0000"/>
                  </a:solidFill>
                  <a:round/>
                  <a:headEnd/>
                  <a:tailEnd/>
                </a:ln>
                <a:solidFill>
                  <a:srgbClr val="FFFF00"/>
                </a:solidFill>
                <a:effectLst>
                  <a:outerShdw dist="35921" dir="2700000" algn="ctr" rotWithShape="0">
                    <a:srgbClr val="990000"/>
                  </a:outerShdw>
                </a:effectLst>
                <a:latin typeface="Arial"/>
                <a:cs typeface="Arial"/>
              </a:rPr>
              <a:t>KÍNH CHÚC QUÝ </a:t>
            </a:r>
          </a:p>
          <a:p>
            <a:r>
              <a:rPr lang="en-US" sz="3600" kern="10">
                <a:ln w="19050">
                  <a:solidFill>
                    <a:srgbClr val="FF0000"/>
                  </a:solidFill>
                  <a:round/>
                  <a:headEnd/>
                  <a:tailEnd/>
                </a:ln>
                <a:solidFill>
                  <a:srgbClr val="FFFF00"/>
                </a:solidFill>
                <a:effectLst>
                  <a:outerShdw dist="35921" dir="2700000" algn="ctr" rotWithShape="0">
                    <a:srgbClr val="990000"/>
                  </a:outerShdw>
                </a:effectLst>
                <a:latin typeface="Arial"/>
                <a:cs typeface="Arial"/>
              </a:rPr>
              <a:t>THẦY CÔ MẠNH KHỎE.</a:t>
            </a:r>
          </a:p>
        </p:txBody>
      </p:sp>
      <p:pic>
        <p:nvPicPr>
          <p:cNvPr id="47107" name="Picture 3" descr="IMG_0063"/>
          <p:cNvPicPr>
            <a:picLocks noChangeAspect="1" noChangeArrowheads="1"/>
          </p:cNvPicPr>
          <p:nvPr/>
        </p:nvPicPr>
        <p:blipFill>
          <a:blip r:embed="rId3"/>
          <a:srcRect/>
          <a:stretch>
            <a:fillRect/>
          </a:stretch>
        </p:blipFill>
        <p:spPr bwMode="auto">
          <a:xfrm>
            <a:off x="2133600" y="4038600"/>
            <a:ext cx="4648200" cy="2590800"/>
          </a:xfrm>
          <a:prstGeom prst="rect">
            <a:avLst/>
          </a:prstGeom>
          <a:noFill/>
          <a:ln w="9525">
            <a:noFill/>
            <a:miter lim="800000"/>
            <a:headEnd/>
            <a:tailEnd/>
          </a:ln>
        </p:spPr>
      </p:pic>
      <p:graphicFrame>
        <p:nvGraphicFramePr>
          <p:cNvPr id="47108" name="Object 4"/>
          <p:cNvGraphicFramePr>
            <a:graphicFrameLocks noChangeAspect="1"/>
          </p:cNvGraphicFramePr>
          <p:nvPr/>
        </p:nvGraphicFramePr>
        <p:xfrm>
          <a:off x="304800" y="4191000"/>
          <a:ext cx="1879600" cy="2667000"/>
        </p:xfrm>
        <a:graphic>
          <a:graphicData uri="http://schemas.openxmlformats.org/presentationml/2006/ole">
            <p:oleObj spid="_x0000_s4098" name="Clip" r:id="rId4" imgW="1060704" imgH="1335024" progId="MS_ClipArt_Gallery.2">
              <p:embed/>
            </p:oleObj>
          </a:graphicData>
        </a:graphic>
      </p:graphicFrame>
      <p:pic>
        <p:nvPicPr>
          <p:cNvPr id="47109" name="Picture 5" descr="Rose3"/>
          <p:cNvPicPr>
            <a:picLocks noChangeAspect="1" noChangeArrowheads="1"/>
          </p:cNvPicPr>
          <p:nvPr/>
        </p:nvPicPr>
        <p:blipFill>
          <a:blip r:embed="rId5"/>
          <a:srcRect/>
          <a:stretch>
            <a:fillRect/>
          </a:stretch>
        </p:blipFill>
        <p:spPr bwMode="auto">
          <a:xfrm rot="1062664">
            <a:off x="7175500" y="4495800"/>
            <a:ext cx="1968500" cy="1981200"/>
          </a:xfrm>
          <a:prstGeom prst="rect">
            <a:avLst/>
          </a:prstGeom>
          <a:noFill/>
          <a:ln w="9525">
            <a:noFill/>
            <a:miter lim="800000"/>
            <a:headEnd/>
            <a:tailEnd/>
          </a:ln>
        </p:spPr>
      </p:pic>
      <p:pic>
        <p:nvPicPr>
          <p:cNvPr id="47110" name="Picture 6" descr="3d butterfly"/>
          <p:cNvPicPr>
            <a:picLocks noChangeAspect="1" noChangeArrowheads="1" noCrop="1"/>
          </p:cNvPicPr>
          <p:nvPr/>
        </p:nvPicPr>
        <p:blipFill>
          <a:blip r:embed="rId6"/>
          <a:srcRect/>
          <a:stretch>
            <a:fillRect/>
          </a:stretch>
        </p:blipFill>
        <p:spPr bwMode="auto">
          <a:xfrm rot="1655869">
            <a:off x="8178800" y="3505200"/>
            <a:ext cx="965200" cy="1341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slide(fromBottom)">
                                      <p:cBhvr>
                                        <p:cTn id="12" dur="500"/>
                                        <p:tgtEl>
                                          <p:spTgt spid="47107"/>
                                        </p:tgtEl>
                                      </p:cBhvr>
                                    </p:animEffect>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47108"/>
                                        </p:tgtEl>
                                        <p:attrNameLst>
                                          <p:attrName>style.visibility</p:attrName>
                                        </p:attrNameLst>
                                      </p:cBhvr>
                                      <p:to>
                                        <p:strVal val="visible"/>
                                      </p:to>
                                    </p:set>
                                    <p:anim calcmode="lin" valueType="num">
                                      <p:cBhvr additive="base">
                                        <p:cTn id="16" dur="500" fill="hold"/>
                                        <p:tgtEl>
                                          <p:spTgt spid="47108"/>
                                        </p:tgtEl>
                                        <p:attrNameLst>
                                          <p:attrName>ppt_x</p:attrName>
                                        </p:attrNameLst>
                                      </p:cBhvr>
                                      <p:tavLst>
                                        <p:tav tm="0">
                                          <p:val>
                                            <p:strVal val="#ppt_x"/>
                                          </p:val>
                                        </p:tav>
                                        <p:tav tm="100000">
                                          <p:val>
                                            <p:strVal val="#ppt_x"/>
                                          </p:val>
                                        </p:tav>
                                      </p:tavLst>
                                    </p:anim>
                                    <p:anim calcmode="lin" valueType="num">
                                      <p:cBhvr additive="base">
                                        <p:cTn id="17" dur="500" fill="hold"/>
                                        <p:tgtEl>
                                          <p:spTgt spid="47108"/>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12" presetClass="entr" presetSubtype="4" fill="hold" nodeType="after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slide(fromBottom)">
                                      <p:cBhvr>
                                        <p:cTn id="21" dur="500"/>
                                        <p:tgtEl>
                                          <p:spTgt spid="47109"/>
                                        </p:tgtEl>
                                      </p:cBhvr>
                                    </p:animEffect>
                                  </p:childTnLst>
                                </p:cTn>
                              </p:par>
                            </p:childTnLst>
                          </p:cTn>
                        </p:par>
                        <p:par>
                          <p:cTn id="22" fill="hold" nodeType="afterGroup">
                            <p:stCondLst>
                              <p:cond delay="2000"/>
                            </p:stCondLst>
                            <p:childTnLst>
                              <p:par>
                                <p:cTn id="23" presetID="12" presetClass="entr" presetSubtype="4" fill="hold" nodeType="afterEffect">
                                  <p:stCondLst>
                                    <p:cond delay="0"/>
                                  </p:stCondLst>
                                  <p:childTnLst>
                                    <p:set>
                                      <p:cBhvr>
                                        <p:cTn id="24" dur="1" fill="hold">
                                          <p:stCondLst>
                                            <p:cond delay="0"/>
                                          </p:stCondLst>
                                        </p:cTn>
                                        <p:tgtEl>
                                          <p:spTgt spid="47110"/>
                                        </p:tgtEl>
                                        <p:attrNameLst>
                                          <p:attrName>style.visibility</p:attrName>
                                        </p:attrNameLst>
                                      </p:cBhvr>
                                      <p:to>
                                        <p:strVal val="visible"/>
                                      </p:to>
                                    </p:set>
                                    <p:animEffect transition="in" filter="slide(fromBottom)">
                                      <p:cBhvr>
                                        <p:cTn id="25"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04800" y="304800"/>
            <a:ext cx="8382000" cy="5694363"/>
          </a:xfrm>
          <a:prstGeom prst="rect">
            <a:avLst/>
          </a:prstGeom>
          <a:noFill/>
          <a:ln w="9525">
            <a:noFill/>
            <a:miter lim="800000"/>
            <a:headEnd/>
            <a:tailEnd/>
          </a:ln>
        </p:spPr>
        <p:txBody>
          <a:bodyPr anchor="ctr">
            <a:spAutoFit/>
          </a:bodyPr>
          <a:lstStyle/>
          <a:p>
            <a:pPr eaLnBrk="0" hangingPunct="0"/>
            <a:r>
              <a:rPr lang="en-US" sz="2800">
                <a:latin typeface="Arial" charset="0"/>
              </a:rPr>
              <a:t>Phân bố dân số không đều giữa các vùng, các tỉnh. Trong khi mật độ dân số trung bình cả nước là 252 người/km2, thì của vùng đồng bằng sông Hồng cao nhất (lên đến 1.218 người, trong đó Hà Nội, Bắc Ninh, Hưng Yên còn cao hơn), tiếp đến là Đồng bằng sông Cửu Long (435 người/km2), Đông Nam Bộ (387 người/km2), còn Tây Bắc rất thấp (69 người/km2), Tây Nguyên (87 người/km2). Mật độ dân số tính theo tỉnh cao nhất là Hà Nội (3.415 người/km2), TP Hồ Chí Minh (2.812 người/km2), còn thấp nhất là Lai Châu (35), Kon Tum (39), Điện Biên (47), Đắk Nông (61), Bắc Kạn (62), Sơn La (70), Gia Lai (72).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0"/>
          <p:cNvGraphicFramePr>
            <a:graphicFrameLocks noChangeAspect="1"/>
          </p:cNvGraphicFramePr>
          <p:nvPr/>
        </p:nvGraphicFramePr>
        <p:xfrm>
          <a:off x="0" y="0"/>
          <a:ext cx="9067800" cy="6858000"/>
        </p:xfrm>
        <a:graphic>
          <a:graphicData uri="http://schemas.openxmlformats.org/presentationml/2006/ole">
            <p:oleObj spid="_x0000_s5122" name="Chart" r:id="rId3" imgW="8401202" imgH="4229100" progId="MSGraph.Chart.8">
              <p:embed followColorScheme="full"/>
            </p:oleObj>
          </a:graphicData>
        </a:graphic>
      </p:graphicFrame>
      <p:sp>
        <p:nvSpPr>
          <p:cNvPr id="5123" name="Text Box 21"/>
          <p:cNvSpPr txBox="1">
            <a:spLocks noChangeArrowheads="1"/>
          </p:cNvSpPr>
          <p:nvPr/>
        </p:nvSpPr>
        <p:spPr bwMode="auto">
          <a:xfrm>
            <a:off x="1927225" y="0"/>
            <a:ext cx="4073525" cy="461963"/>
          </a:xfrm>
          <a:prstGeom prst="rect">
            <a:avLst/>
          </a:prstGeom>
          <a:noFill/>
          <a:ln w="9525">
            <a:noFill/>
            <a:miter lim="800000"/>
            <a:headEnd/>
            <a:tailEnd/>
          </a:ln>
        </p:spPr>
        <p:txBody>
          <a:bodyPr wrap="none">
            <a:spAutoFit/>
          </a:bodyPr>
          <a:lstStyle/>
          <a:p>
            <a:r>
              <a:rPr lang="en-US">
                <a:solidFill>
                  <a:srgbClr val="0000FF"/>
                </a:solidFill>
                <a:latin typeface="Arial" charset="0"/>
              </a:rPr>
              <a:t>BIỂU ĐỒ MẬT ĐỘ DÂN SỐ</a:t>
            </a:r>
            <a:r>
              <a:rPr lang="en-US">
                <a:solidFill>
                  <a:schemeClr val="accent2"/>
                </a:solidFill>
                <a:latin typeface="Arial"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371600" y="228600"/>
            <a:ext cx="6248400" cy="584200"/>
          </a:xfrm>
          <a:prstGeom prst="rect">
            <a:avLst/>
          </a:prstGeom>
          <a:noFill/>
          <a:ln w="9525">
            <a:noFill/>
            <a:miter lim="800000"/>
            <a:headEnd/>
            <a:tailEnd/>
          </a:ln>
        </p:spPr>
        <p:txBody>
          <a:bodyPr>
            <a:spAutoFit/>
          </a:bodyPr>
          <a:lstStyle/>
          <a:p>
            <a:r>
              <a:rPr lang="en-US" sz="3200" u="sng">
                <a:latin typeface="Arial" charset="0"/>
              </a:rPr>
              <a:t>Địa lí</a:t>
            </a:r>
          </a:p>
        </p:txBody>
      </p:sp>
      <p:sp>
        <p:nvSpPr>
          <p:cNvPr id="36869" name="Text Box 5"/>
          <p:cNvSpPr txBox="1">
            <a:spLocks noChangeArrowheads="1"/>
          </p:cNvSpPr>
          <p:nvPr/>
        </p:nvSpPr>
        <p:spPr bwMode="auto">
          <a:xfrm>
            <a:off x="1522413" y="1676400"/>
            <a:ext cx="6146800" cy="584200"/>
          </a:xfrm>
          <a:prstGeom prst="rect">
            <a:avLst/>
          </a:prstGeom>
          <a:noFill/>
          <a:ln w="9525">
            <a:noFill/>
            <a:miter lim="800000"/>
            <a:headEnd/>
            <a:tailEnd/>
          </a:ln>
        </p:spPr>
        <p:txBody>
          <a:bodyPr wrap="none">
            <a:spAutoFit/>
          </a:bodyPr>
          <a:lstStyle/>
          <a:p>
            <a:r>
              <a:rPr lang="en-US" sz="3200" i="1">
                <a:solidFill>
                  <a:schemeClr val="accent2"/>
                </a:solidFill>
                <a:latin typeface="Arial" charset="0"/>
              </a:rPr>
              <a:t>Các dân tộc, sự phân bố dân cư.</a:t>
            </a:r>
          </a:p>
        </p:txBody>
      </p:sp>
      <p:sp>
        <p:nvSpPr>
          <p:cNvPr id="36870" name="Text Box 6"/>
          <p:cNvSpPr txBox="1">
            <a:spLocks noChangeArrowheads="1"/>
          </p:cNvSpPr>
          <p:nvPr/>
        </p:nvSpPr>
        <p:spPr bwMode="auto">
          <a:xfrm>
            <a:off x="287338" y="2533650"/>
            <a:ext cx="2941637" cy="584200"/>
          </a:xfrm>
          <a:prstGeom prst="rect">
            <a:avLst/>
          </a:prstGeom>
          <a:noFill/>
          <a:ln w="9525" algn="ctr">
            <a:noFill/>
            <a:miter lim="800000"/>
            <a:headEnd/>
            <a:tailEnd/>
          </a:ln>
        </p:spPr>
        <p:txBody>
          <a:bodyPr wrap="none">
            <a:spAutoFit/>
          </a:bodyPr>
          <a:lstStyle/>
          <a:p>
            <a:r>
              <a:rPr lang="en-US" sz="3200" u="sng">
                <a:solidFill>
                  <a:srgbClr val="0000FF"/>
                </a:solidFill>
                <a:latin typeface="Arial" charset="0"/>
              </a:rPr>
              <a:t>1/ Các dân tộc.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8"/>
                                        </p:tgtEl>
                                        <p:attrNameLst>
                                          <p:attrName>style.visibility</p:attrName>
                                        </p:attrNameLst>
                                      </p:cBhvr>
                                      <p:to>
                                        <p:strVal val="visible"/>
                                      </p:to>
                                    </p:set>
                                    <p:anim calcmode="discrete" valueType="clr">
                                      <p:cBhvr override="childStyle">
                                        <p:cTn id="7"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8"/>
                                        </p:tgtEl>
                                        <p:attrNameLst>
                                          <p:attrName>fillcolor</p:attrName>
                                        </p:attrNameLst>
                                      </p:cBhvr>
                                      <p:tavLst>
                                        <p:tav tm="0">
                                          <p:val>
                                            <p:clrVal>
                                              <a:schemeClr val="accent2"/>
                                            </p:clrVal>
                                          </p:val>
                                        </p:tav>
                                        <p:tav tm="50000">
                                          <p:val>
                                            <p:clrVal>
                                              <a:schemeClr val="hlink"/>
                                            </p:clrVal>
                                          </p:val>
                                        </p:tav>
                                      </p:tavLst>
                                    </p:anim>
                                    <p:set>
                                      <p:cBhvr>
                                        <p:cTn id="9" dur="80"/>
                                        <p:tgtEl>
                                          <p:spTgt spid="368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69"/>
                                        </p:tgtEl>
                                        <p:attrNameLst>
                                          <p:attrName>style.visibility</p:attrName>
                                        </p:attrNameLst>
                                      </p:cBhvr>
                                      <p:to>
                                        <p:strVal val="visible"/>
                                      </p:to>
                                    </p:set>
                                    <p:anim calcmode="discrete" valueType="clr">
                                      <p:cBhvr override="childStyle">
                                        <p:cTn id="14" dur="80"/>
                                        <p:tgtEl>
                                          <p:spTgt spid="3686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69"/>
                                        </p:tgtEl>
                                        <p:attrNameLst>
                                          <p:attrName>fillcolor</p:attrName>
                                        </p:attrNameLst>
                                      </p:cBhvr>
                                      <p:tavLst>
                                        <p:tav tm="0">
                                          <p:val>
                                            <p:clrVal>
                                              <a:schemeClr val="accent2"/>
                                            </p:clrVal>
                                          </p:val>
                                        </p:tav>
                                        <p:tav tm="50000">
                                          <p:val>
                                            <p:clrVal>
                                              <a:schemeClr val="hlink"/>
                                            </p:clrVal>
                                          </p:val>
                                        </p:tav>
                                      </p:tavLst>
                                    </p:anim>
                                    <p:set>
                                      <p:cBhvr>
                                        <p:cTn id="16" dur="80"/>
                                        <p:tgtEl>
                                          <p:spTgt spid="3686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6870"/>
                                        </p:tgtEl>
                                        <p:attrNameLst>
                                          <p:attrName>style.visibility</p:attrName>
                                        </p:attrNameLst>
                                      </p:cBhvr>
                                      <p:to>
                                        <p:strVal val="visible"/>
                                      </p:to>
                                    </p:set>
                                    <p:anim calcmode="discrete" valueType="clr">
                                      <p:cBhvr override="childStyle">
                                        <p:cTn id="21" dur="80"/>
                                        <p:tgtEl>
                                          <p:spTgt spid="3687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6870"/>
                                        </p:tgtEl>
                                        <p:attrNameLst>
                                          <p:attrName>fillcolor</p:attrName>
                                        </p:attrNameLst>
                                      </p:cBhvr>
                                      <p:tavLst>
                                        <p:tav tm="0">
                                          <p:val>
                                            <p:clrVal>
                                              <a:schemeClr val="accent2"/>
                                            </p:clrVal>
                                          </p:val>
                                        </p:tav>
                                        <p:tav tm="50000">
                                          <p:val>
                                            <p:clrVal>
                                              <a:schemeClr val="hlink"/>
                                            </p:clrVal>
                                          </p:val>
                                        </p:tav>
                                      </p:tavLst>
                                    </p:anim>
                                    <p:set>
                                      <p:cBhvr>
                                        <p:cTn id="23" dur="80"/>
                                        <p:tgtEl>
                                          <p:spTgt spid="368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217"/>
          <p:cNvPicPr>
            <a:picLocks noChangeAspect="1" noChangeArrowheads="1"/>
          </p:cNvPicPr>
          <p:nvPr/>
        </p:nvPicPr>
        <p:blipFill>
          <a:blip r:embed="rId2"/>
          <a:srcRect/>
          <a:stretch>
            <a:fillRect/>
          </a:stretch>
        </p:blipFill>
        <p:spPr bwMode="auto">
          <a:xfrm>
            <a:off x="1447800" y="152400"/>
            <a:ext cx="4800600" cy="6553200"/>
          </a:xfrm>
          <a:prstGeom prst="rect">
            <a:avLst/>
          </a:prstGeom>
          <a:noFill/>
          <a:ln w="9525">
            <a:noFill/>
            <a:miter lim="800000"/>
            <a:headEnd/>
            <a:tailEnd/>
          </a:ln>
        </p:spPr>
      </p:pic>
      <p:sp>
        <p:nvSpPr>
          <p:cNvPr id="5124" name="Text Box 4"/>
          <p:cNvSpPr txBox="1">
            <a:spLocks noChangeArrowheads="1"/>
          </p:cNvSpPr>
          <p:nvPr/>
        </p:nvSpPr>
        <p:spPr bwMode="auto">
          <a:xfrm>
            <a:off x="6248400" y="4800600"/>
            <a:ext cx="3352800" cy="457200"/>
          </a:xfrm>
          <a:prstGeom prst="rect">
            <a:avLst/>
          </a:prstGeom>
          <a:noFill/>
          <a:ln w="9525">
            <a:noFill/>
            <a:miter lim="800000"/>
            <a:headEnd/>
            <a:tailEnd/>
          </a:ln>
        </p:spPr>
        <p:txBody>
          <a:bodyPr>
            <a:spAutoFit/>
          </a:bodyPr>
          <a:lstStyle/>
          <a:p>
            <a:pPr algn="l" eaLnBrk="0" hangingPunct="0">
              <a:spcBef>
                <a:spcPct val="50000"/>
              </a:spcBef>
            </a:pPr>
            <a:r>
              <a:rPr lang="en-US" b="1" i="1">
                <a:latin typeface="Arial" charset="0"/>
              </a:rPr>
              <a:t>Dân tộc Mường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to="" calcmode="lin" valueType="num">
                                      <p:cBhvr>
                                        <p:cTn id="7" dur="1" fill="hold"/>
                                        <p:tgtEl>
                                          <p:spTgt spid="512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tc_156752_HH2"/>
          <p:cNvPicPr>
            <a:picLocks noChangeAspect="1" noChangeArrowheads="1"/>
          </p:cNvPicPr>
          <p:nvPr/>
        </p:nvPicPr>
        <p:blipFill>
          <a:blip r:embed="rId2"/>
          <a:srcRect/>
          <a:stretch>
            <a:fillRect/>
          </a:stretch>
        </p:blipFill>
        <p:spPr bwMode="auto">
          <a:xfrm>
            <a:off x="4876800" y="228600"/>
            <a:ext cx="3657600" cy="5229225"/>
          </a:xfrm>
          <a:prstGeom prst="rect">
            <a:avLst/>
          </a:prstGeom>
          <a:noFill/>
          <a:ln w="9525">
            <a:noFill/>
            <a:miter lim="800000"/>
            <a:headEnd/>
            <a:tailEnd/>
          </a:ln>
        </p:spPr>
      </p:pic>
      <p:sp>
        <p:nvSpPr>
          <p:cNvPr id="6147" name="Text Box 3"/>
          <p:cNvSpPr txBox="1">
            <a:spLocks noChangeArrowheads="1"/>
          </p:cNvSpPr>
          <p:nvPr/>
        </p:nvSpPr>
        <p:spPr bwMode="auto">
          <a:xfrm>
            <a:off x="4876800" y="5638800"/>
            <a:ext cx="3886200" cy="1006475"/>
          </a:xfrm>
          <a:prstGeom prst="rect">
            <a:avLst/>
          </a:prstGeom>
          <a:noFill/>
          <a:ln w="9525">
            <a:noFill/>
            <a:miter lim="800000"/>
            <a:headEnd/>
            <a:tailEnd/>
          </a:ln>
        </p:spPr>
        <p:txBody>
          <a:bodyPr>
            <a:spAutoFit/>
          </a:bodyPr>
          <a:lstStyle/>
          <a:p>
            <a:pPr algn="l" eaLnBrk="0" hangingPunct="0">
              <a:spcBef>
                <a:spcPct val="50000"/>
              </a:spcBef>
            </a:pPr>
            <a:r>
              <a:rPr lang="en-US" sz="2000">
                <a:latin typeface="Arial" charset="0"/>
              </a:rPr>
              <a:t>Nguyễn Thị Hoàng Nhung-Á hậu 1 cuộc thi hoa hậu các dân tộc năm 2007 tại Đà Lạt</a:t>
            </a:r>
          </a:p>
        </p:txBody>
      </p:sp>
      <p:pic>
        <p:nvPicPr>
          <p:cNvPr id="6149" name="Picture 5" descr="2cc"/>
          <p:cNvPicPr>
            <a:picLocks noChangeAspect="1" noChangeArrowheads="1"/>
          </p:cNvPicPr>
          <p:nvPr/>
        </p:nvPicPr>
        <p:blipFill>
          <a:blip r:embed="rId3"/>
          <a:srcRect/>
          <a:stretch>
            <a:fillRect/>
          </a:stretch>
        </p:blipFill>
        <p:spPr bwMode="auto">
          <a:xfrm>
            <a:off x="381000" y="228600"/>
            <a:ext cx="3810000" cy="5334000"/>
          </a:xfrm>
          <a:prstGeom prst="rect">
            <a:avLst/>
          </a:prstGeom>
          <a:noFill/>
          <a:ln w="9525">
            <a:noFill/>
            <a:miter lim="800000"/>
            <a:headEnd/>
            <a:tailEnd/>
          </a:ln>
        </p:spPr>
      </p:pic>
      <p:sp>
        <p:nvSpPr>
          <p:cNvPr id="6150" name="Text Box 6"/>
          <p:cNvSpPr txBox="1">
            <a:spLocks noChangeArrowheads="1"/>
          </p:cNvSpPr>
          <p:nvPr/>
        </p:nvSpPr>
        <p:spPr bwMode="auto">
          <a:xfrm>
            <a:off x="457200" y="5791200"/>
            <a:ext cx="3733800" cy="519113"/>
          </a:xfrm>
          <a:prstGeom prst="rect">
            <a:avLst/>
          </a:prstGeom>
          <a:noFill/>
          <a:ln w="9525">
            <a:noFill/>
            <a:miter lim="800000"/>
            <a:headEnd/>
            <a:tailEnd/>
          </a:ln>
        </p:spPr>
        <p:txBody>
          <a:bodyPr>
            <a:spAutoFit/>
          </a:bodyPr>
          <a:lstStyle/>
          <a:p>
            <a:pPr algn="l" eaLnBrk="0" hangingPunct="0">
              <a:spcBef>
                <a:spcPct val="50000"/>
              </a:spcBef>
            </a:pPr>
            <a:r>
              <a:rPr lang="en-US">
                <a:latin typeface="Arial" charset="0"/>
              </a:rPr>
              <a:t>Đàn tính </a:t>
            </a:r>
            <a:r>
              <a:rPr lang="en-US" sz="2800">
                <a:latin typeface="Arial" charset="0"/>
              </a:rPr>
              <a:t>(Người Tày)</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2000"/>
                                        <p:tgtEl>
                                          <p:spTgt spid="61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edge">
                                      <p:cBhvr>
                                        <p:cTn id="17" dur="2000"/>
                                        <p:tgtEl>
                                          <p:spTgt spid="614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wedge">
                                      <p:cBhvr>
                                        <p:cTn id="2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172200" y="1676400"/>
            <a:ext cx="2438400" cy="830263"/>
          </a:xfrm>
          <a:prstGeom prst="rect">
            <a:avLst/>
          </a:prstGeom>
          <a:noFill/>
          <a:ln w="9525">
            <a:noFill/>
            <a:miter lim="800000"/>
            <a:headEnd/>
            <a:tailEnd/>
          </a:ln>
        </p:spPr>
        <p:txBody>
          <a:bodyPr>
            <a:spAutoFit/>
          </a:bodyPr>
          <a:lstStyle/>
          <a:p>
            <a:pPr algn="l" eaLnBrk="0" hangingPunct="0">
              <a:spcBef>
                <a:spcPct val="50000"/>
              </a:spcBef>
            </a:pPr>
            <a:r>
              <a:rPr lang="en-US" b="1">
                <a:latin typeface="Arial" charset="0"/>
              </a:rPr>
              <a:t>Thái đen tỉnh Điên Biên</a:t>
            </a:r>
          </a:p>
        </p:txBody>
      </p:sp>
      <p:pic>
        <p:nvPicPr>
          <p:cNvPr id="7171" name="Picture 3" descr="251020071718Conten09_dien-bien"/>
          <p:cNvPicPr>
            <a:picLocks noChangeAspect="1" noChangeArrowheads="1"/>
          </p:cNvPicPr>
          <p:nvPr/>
        </p:nvPicPr>
        <p:blipFill>
          <a:blip r:embed="rId2"/>
          <a:srcRect/>
          <a:stretch>
            <a:fillRect/>
          </a:stretch>
        </p:blipFill>
        <p:spPr bwMode="auto">
          <a:xfrm>
            <a:off x="152400" y="0"/>
            <a:ext cx="5715000" cy="3429000"/>
          </a:xfrm>
          <a:prstGeom prst="rect">
            <a:avLst/>
          </a:prstGeom>
          <a:noFill/>
          <a:ln w="9525">
            <a:noFill/>
            <a:miter lim="800000"/>
            <a:headEnd/>
            <a:tailEnd/>
          </a:ln>
        </p:spPr>
      </p:pic>
      <p:pic>
        <p:nvPicPr>
          <p:cNvPr id="7172" name="Picture 4" descr="241020071450Conten09_DSCF2135"/>
          <p:cNvPicPr>
            <a:picLocks noChangeAspect="1" noChangeArrowheads="1"/>
          </p:cNvPicPr>
          <p:nvPr/>
        </p:nvPicPr>
        <p:blipFill>
          <a:blip r:embed="rId3"/>
          <a:srcRect/>
          <a:stretch>
            <a:fillRect/>
          </a:stretch>
        </p:blipFill>
        <p:spPr bwMode="auto">
          <a:xfrm>
            <a:off x="228600" y="3505200"/>
            <a:ext cx="5638800" cy="3352800"/>
          </a:xfrm>
          <a:prstGeom prst="rect">
            <a:avLst/>
          </a:prstGeom>
          <a:noFill/>
          <a:ln w="9525">
            <a:noFill/>
            <a:miter lim="800000"/>
            <a:headEnd/>
            <a:tailEnd/>
          </a:ln>
        </p:spPr>
      </p:pic>
      <p:sp>
        <p:nvSpPr>
          <p:cNvPr id="7173" name="Text Box 5"/>
          <p:cNvSpPr txBox="1">
            <a:spLocks noChangeArrowheads="1"/>
          </p:cNvSpPr>
          <p:nvPr/>
        </p:nvSpPr>
        <p:spPr bwMode="auto">
          <a:xfrm>
            <a:off x="5943600" y="4953000"/>
            <a:ext cx="2743200" cy="1016000"/>
          </a:xfrm>
          <a:prstGeom prst="rect">
            <a:avLst/>
          </a:prstGeom>
          <a:noFill/>
          <a:ln w="9525">
            <a:noFill/>
            <a:miter lim="800000"/>
            <a:headEnd/>
            <a:tailEnd/>
          </a:ln>
        </p:spPr>
        <p:txBody>
          <a:bodyPr>
            <a:spAutoFit/>
          </a:bodyPr>
          <a:lstStyle/>
          <a:p>
            <a:pPr algn="l" eaLnBrk="0" hangingPunct="0">
              <a:spcBef>
                <a:spcPct val="50000"/>
              </a:spcBef>
            </a:pPr>
            <a:r>
              <a:rPr lang="en-US" b="1">
                <a:latin typeface="Arial" charset="0"/>
              </a:rPr>
              <a:t>Thái trắng tỉnh </a:t>
            </a:r>
          </a:p>
          <a:p>
            <a:pPr algn="l" eaLnBrk="0" hangingPunct="0">
              <a:spcBef>
                <a:spcPct val="50000"/>
              </a:spcBef>
            </a:pPr>
            <a:r>
              <a:rPr lang="en-US" b="1">
                <a:latin typeface="Arial" charset="0"/>
              </a:rPr>
              <a:t>Sơn La</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linds(horizontal)">
                                      <p:cBhvr>
                                        <p:cTn id="12" dur="500"/>
                                        <p:tgtEl>
                                          <p:spTgt spid="7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Effect transition="in" filter="fade">
                                      <p:cBhvr>
                                        <p:cTn id="19" dur="500"/>
                                        <p:tgtEl>
                                          <p:spTgt spid="717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Effect transition="in" filter="fade">
                                      <p:cBhvr>
                                        <p:cTn id="2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images1463958_9">
            <a:hlinkClick r:id="rId2"/>
          </p:cNvPr>
          <p:cNvPicPr>
            <a:picLocks noChangeAspect="1" noChangeArrowheads="1"/>
          </p:cNvPicPr>
          <p:nvPr/>
        </p:nvPicPr>
        <p:blipFill>
          <a:blip r:embed="rId3"/>
          <a:srcRect/>
          <a:stretch>
            <a:fillRect/>
          </a:stretch>
        </p:blipFill>
        <p:spPr bwMode="auto">
          <a:xfrm>
            <a:off x="304800" y="228600"/>
            <a:ext cx="4114800" cy="5867400"/>
          </a:xfrm>
          <a:prstGeom prst="rect">
            <a:avLst/>
          </a:prstGeom>
          <a:noFill/>
          <a:ln w="9525">
            <a:noFill/>
            <a:miter lim="800000"/>
            <a:headEnd/>
            <a:tailEnd/>
          </a:ln>
        </p:spPr>
      </p:pic>
      <p:pic>
        <p:nvPicPr>
          <p:cNvPr id="21509" name="Picture 5" descr="vtc_156751_HH-1"/>
          <p:cNvPicPr>
            <a:picLocks noChangeAspect="1" noChangeArrowheads="1"/>
          </p:cNvPicPr>
          <p:nvPr/>
        </p:nvPicPr>
        <p:blipFill>
          <a:blip r:embed="rId4"/>
          <a:srcRect/>
          <a:stretch>
            <a:fillRect/>
          </a:stretch>
        </p:blipFill>
        <p:spPr bwMode="auto">
          <a:xfrm>
            <a:off x="4800600" y="228600"/>
            <a:ext cx="3733800" cy="5867400"/>
          </a:xfrm>
          <a:prstGeom prst="rect">
            <a:avLst/>
          </a:prstGeom>
          <a:noFill/>
          <a:ln w="9525">
            <a:noFill/>
            <a:miter lim="800000"/>
            <a:headEnd/>
            <a:tailEnd/>
          </a:ln>
        </p:spPr>
      </p:pic>
      <p:sp>
        <p:nvSpPr>
          <p:cNvPr id="21510" name="Text Box 6"/>
          <p:cNvSpPr txBox="1">
            <a:spLocks noChangeArrowheads="1"/>
          </p:cNvSpPr>
          <p:nvPr/>
        </p:nvSpPr>
        <p:spPr bwMode="auto">
          <a:xfrm>
            <a:off x="1219200" y="6096000"/>
            <a:ext cx="2217738" cy="523875"/>
          </a:xfrm>
          <a:prstGeom prst="rect">
            <a:avLst/>
          </a:prstGeom>
          <a:noFill/>
          <a:ln w="9525">
            <a:noFill/>
            <a:miter lim="800000"/>
            <a:headEnd/>
            <a:tailEnd/>
          </a:ln>
        </p:spPr>
        <p:txBody>
          <a:bodyPr wrap="none">
            <a:spAutoFit/>
          </a:bodyPr>
          <a:lstStyle/>
          <a:p>
            <a:pPr algn="l"/>
            <a:r>
              <a:rPr lang="en-US" sz="2800">
                <a:latin typeface="Arial" charset="0"/>
              </a:rPr>
              <a:t>Dân tộc Thái</a:t>
            </a:r>
          </a:p>
        </p:txBody>
      </p:sp>
      <p:sp>
        <p:nvSpPr>
          <p:cNvPr id="21511" name="Text Box 7"/>
          <p:cNvSpPr txBox="1">
            <a:spLocks noChangeArrowheads="1"/>
          </p:cNvSpPr>
          <p:nvPr/>
        </p:nvSpPr>
        <p:spPr bwMode="auto">
          <a:xfrm>
            <a:off x="5257800" y="6096000"/>
            <a:ext cx="2424113" cy="523875"/>
          </a:xfrm>
          <a:prstGeom prst="rect">
            <a:avLst/>
          </a:prstGeom>
          <a:noFill/>
          <a:ln w="9525">
            <a:noFill/>
            <a:miter lim="800000"/>
            <a:headEnd/>
            <a:tailEnd/>
          </a:ln>
        </p:spPr>
        <p:txBody>
          <a:bodyPr wrap="none">
            <a:spAutoFit/>
          </a:bodyPr>
          <a:lstStyle/>
          <a:p>
            <a:pPr algn="l"/>
            <a:r>
              <a:rPr lang="en-US" sz="2800">
                <a:latin typeface="Arial" charset="0"/>
              </a:rPr>
              <a:t>Dân tộc Lô Lô</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edge">
                                      <p:cBhvr>
                                        <p:cTn id="7" dur="2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10"/>
                                        </p:tgtEl>
                                        <p:attrNameLst>
                                          <p:attrName>style.visibility</p:attrName>
                                        </p:attrNameLst>
                                      </p:cBhvr>
                                      <p:to>
                                        <p:strVal val="visible"/>
                                      </p:to>
                                    </p:set>
                                    <p:anim calcmode="discrete" valueType="clr">
                                      <p:cBhvr override="childStyle">
                                        <p:cTn id="12" dur="80"/>
                                        <p:tgtEl>
                                          <p:spTgt spid="215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10"/>
                                        </p:tgtEl>
                                        <p:attrNameLst>
                                          <p:attrName>fillcolor</p:attrName>
                                        </p:attrNameLst>
                                      </p:cBhvr>
                                      <p:tavLst>
                                        <p:tav tm="0">
                                          <p:val>
                                            <p:clrVal>
                                              <a:schemeClr val="accent2"/>
                                            </p:clrVal>
                                          </p:val>
                                        </p:tav>
                                        <p:tav tm="50000">
                                          <p:val>
                                            <p:clrVal>
                                              <a:schemeClr val="hlink"/>
                                            </p:clrVal>
                                          </p:val>
                                        </p:tav>
                                      </p:tavLst>
                                    </p:anim>
                                    <p:set>
                                      <p:cBhvr>
                                        <p:cTn id="14" dur="80"/>
                                        <p:tgtEl>
                                          <p:spTgt spid="215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diamond(in)">
                                      <p:cBhvr>
                                        <p:cTn id="19" dur="2000"/>
                                        <p:tgtEl>
                                          <p:spTgt spid="215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1511"/>
                                        </p:tgtEl>
                                        <p:attrNameLst>
                                          <p:attrName>style.visibility</p:attrName>
                                        </p:attrNameLst>
                                      </p:cBhvr>
                                      <p:to>
                                        <p:strVal val="visible"/>
                                      </p:to>
                                    </p:set>
                                    <p:anim calcmode="discrete" valueType="clr">
                                      <p:cBhvr override="childStyle">
                                        <p:cTn id="24"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511"/>
                                        </p:tgtEl>
                                        <p:attrNameLst>
                                          <p:attrName>fillcolor</p:attrName>
                                        </p:attrNameLst>
                                      </p:cBhvr>
                                      <p:tavLst>
                                        <p:tav tm="0">
                                          <p:val>
                                            <p:clrVal>
                                              <a:schemeClr val="accent2"/>
                                            </p:clrVal>
                                          </p:val>
                                        </p:tav>
                                        <p:tav tm="50000">
                                          <p:val>
                                            <p:clrVal>
                                              <a:schemeClr val="hlink"/>
                                            </p:clrVal>
                                          </p:val>
                                        </p:tav>
                                      </p:tavLst>
                                    </p:anim>
                                    <p:set>
                                      <p:cBhvr>
                                        <p:cTn id="26"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1013617"/>
          <p:cNvPicPr>
            <a:picLocks noChangeAspect="1" noChangeArrowheads="1"/>
          </p:cNvPicPr>
          <p:nvPr/>
        </p:nvPicPr>
        <p:blipFill>
          <a:blip r:embed="rId2"/>
          <a:srcRect/>
          <a:stretch>
            <a:fillRect/>
          </a:stretch>
        </p:blipFill>
        <p:spPr bwMode="auto">
          <a:xfrm>
            <a:off x="381000" y="228600"/>
            <a:ext cx="4419600" cy="5181600"/>
          </a:xfrm>
          <a:prstGeom prst="rect">
            <a:avLst/>
          </a:prstGeom>
          <a:noFill/>
          <a:ln w="9525">
            <a:noFill/>
            <a:miter lim="800000"/>
            <a:headEnd/>
            <a:tailEnd/>
          </a:ln>
        </p:spPr>
      </p:pic>
      <p:sp>
        <p:nvSpPr>
          <p:cNvPr id="8195" name="Rectangle 3"/>
          <p:cNvSpPr>
            <a:spLocks noChangeArrowheads="1"/>
          </p:cNvSpPr>
          <p:nvPr/>
        </p:nvSpPr>
        <p:spPr bwMode="auto">
          <a:xfrm>
            <a:off x="3657600" y="5789613"/>
            <a:ext cx="2065338" cy="400050"/>
          </a:xfrm>
          <a:prstGeom prst="rect">
            <a:avLst/>
          </a:prstGeom>
          <a:noFill/>
          <a:ln w="9525">
            <a:noFill/>
            <a:miter lim="800000"/>
            <a:headEnd/>
            <a:tailEnd/>
          </a:ln>
        </p:spPr>
        <p:txBody>
          <a:bodyPr wrap="none" anchor="ctr">
            <a:spAutoFit/>
          </a:bodyPr>
          <a:lstStyle/>
          <a:p>
            <a:pPr algn="l"/>
            <a:r>
              <a:rPr lang="en-US" sz="2000" b="1" i="1">
                <a:latin typeface="Arial" charset="0"/>
              </a:rPr>
              <a:t> Dân tộc Nùng </a:t>
            </a:r>
            <a:r>
              <a:rPr lang="en-US" sz="2000" b="1">
                <a:latin typeface="Arial" charset="0"/>
              </a:rPr>
              <a:t> </a:t>
            </a:r>
          </a:p>
        </p:txBody>
      </p:sp>
      <p:pic>
        <p:nvPicPr>
          <p:cNvPr id="8196" name="Picture 4" descr="anh76"/>
          <p:cNvPicPr>
            <a:picLocks noChangeAspect="1" noChangeArrowheads="1"/>
          </p:cNvPicPr>
          <p:nvPr/>
        </p:nvPicPr>
        <p:blipFill>
          <a:blip r:embed="rId3"/>
          <a:srcRect/>
          <a:stretch>
            <a:fillRect/>
          </a:stretch>
        </p:blipFill>
        <p:spPr bwMode="auto">
          <a:xfrm>
            <a:off x="5181600" y="228600"/>
            <a:ext cx="3657600" cy="51816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 to="" calcmode="lin" valueType="num">
                                      <p:cBhvr>
                                        <p:cTn id="10" dur="1" fill="hold"/>
                                        <p:tgtEl>
                                          <p:spTgt spid="819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 to="" calcmode="lin" valueType="num">
                                      <p:cBhvr>
                                        <p:cTn id="15" dur="1" fill="hold"/>
                                        <p:tgtEl>
                                          <p:spTgt spid="8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anh-4"/>
          <p:cNvPicPr>
            <a:picLocks noChangeAspect="1" noChangeArrowheads="1"/>
          </p:cNvPicPr>
          <p:nvPr/>
        </p:nvPicPr>
        <p:blipFill>
          <a:blip r:embed="rId2"/>
          <a:srcRect/>
          <a:stretch>
            <a:fillRect/>
          </a:stretch>
        </p:blipFill>
        <p:spPr bwMode="auto">
          <a:xfrm>
            <a:off x="228600" y="228600"/>
            <a:ext cx="3886200" cy="5334000"/>
          </a:xfrm>
          <a:prstGeom prst="rect">
            <a:avLst/>
          </a:prstGeom>
          <a:noFill/>
          <a:ln w="9525">
            <a:noFill/>
            <a:miter lim="800000"/>
            <a:headEnd/>
            <a:tailEnd/>
          </a:ln>
        </p:spPr>
      </p:pic>
      <p:pic>
        <p:nvPicPr>
          <p:cNvPr id="22533" name="Picture 5" descr="1157697523234_giugin"/>
          <p:cNvPicPr>
            <a:picLocks noChangeAspect="1" noChangeArrowheads="1"/>
          </p:cNvPicPr>
          <p:nvPr/>
        </p:nvPicPr>
        <p:blipFill>
          <a:blip r:embed="rId3"/>
          <a:srcRect/>
          <a:stretch>
            <a:fillRect/>
          </a:stretch>
        </p:blipFill>
        <p:spPr bwMode="auto">
          <a:xfrm>
            <a:off x="4343400" y="304800"/>
            <a:ext cx="4572000" cy="5181600"/>
          </a:xfrm>
          <a:prstGeom prst="rect">
            <a:avLst/>
          </a:prstGeom>
          <a:noFill/>
          <a:ln w="9525">
            <a:noFill/>
            <a:miter lim="800000"/>
            <a:headEnd/>
            <a:tailEnd/>
          </a:ln>
        </p:spPr>
      </p:pic>
      <p:sp>
        <p:nvSpPr>
          <p:cNvPr id="22534" name="Text Box 6"/>
          <p:cNvSpPr txBox="1">
            <a:spLocks noChangeArrowheads="1"/>
          </p:cNvSpPr>
          <p:nvPr/>
        </p:nvSpPr>
        <p:spPr bwMode="auto">
          <a:xfrm>
            <a:off x="2743200" y="6096000"/>
            <a:ext cx="4648200" cy="519113"/>
          </a:xfrm>
          <a:prstGeom prst="rect">
            <a:avLst/>
          </a:prstGeom>
          <a:noFill/>
          <a:ln w="9525">
            <a:noFill/>
            <a:miter lim="800000"/>
            <a:headEnd/>
            <a:tailEnd/>
          </a:ln>
        </p:spPr>
        <p:txBody>
          <a:bodyPr>
            <a:spAutoFit/>
          </a:bodyPr>
          <a:lstStyle/>
          <a:p>
            <a:pPr algn="l" eaLnBrk="0" hangingPunct="0">
              <a:spcBef>
                <a:spcPct val="50000"/>
              </a:spcBef>
            </a:pPr>
            <a:r>
              <a:rPr lang="en-US" sz="2800" i="1">
                <a:latin typeface="Arial" charset="0"/>
              </a:rPr>
              <a:t>Dân tộc Mông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additive="base">
                                        <p:cTn id="11" dur="500" fill="hold"/>
                                        <p:tgtEl>
                                          <p:spTgt spid="22533"/>
                                        </p:tgtEl>
                                        <p:attrNameLst>
                                          <p:attrName>ppt_x</p:attrName>
                                        </p:attrNameLst>
                                      </p:cBhvr>
                                      <p:tavLst>
                                        <p:tav tm="0">
                                          <p:val>
                                            <p:strVal val="#ppt_x"/>
                                          </p:val>
                                        </p:tav>
                                        <p:tav tm="100000">
                                          <p:val>
                                            <p:strVal val="#ppt_x"/>
                                          </p:val>
                                        </p:tav>
                                      </p:tavLst>
                                    </p:anim>
                                    <p:anim calcmode="lin" valueType="num">
                                      <p:cBhvr additive="base">
                                        <p:cTn id="12" dur="500" fill="hold"/>
                                        <p:tgtEl>
                                          <p:spTgt spid="225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additive="base">
                                        <p:cTn id="15" dur="500" fill="hold"/>
                                        <p:tgtEl>
                                          <p:spTgt spid="22534"/>
                                        </p:tgtEl>
                                        <p:attrNameLst>
                                          <p:attrName>ppt_x</p:attrName>
                                        </p:attrNameLst>
                                      </p:cBhvr>
                                      <p:tavLst>
                                        <p:tav tm="0">
                                          <p:val>
                                            <p:strVal val="#ppt_x"/>
                                          </p:val>
                                        </p:tav>
                                        <p:tav tm="100000">
                                          <p:val>
                                            <p:strVal val="#ppt_x"/>
                                          </p:val>
                                        </p:tav>
                                      </p:tavLst>
                                    </p:anim>
                                    <p:anim calcmode="lin" valueType="num">
                                      <p:cBhvr additive="base">
                                        <p:cTn id="1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581</TotalTime>
  <Words>751</Words>
  <Application>Microsoft PowerPoint</Application>
  <PresentationFormat>On-screen Show (4:3)</PresentationFormat>
  <Paragraphs>97</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5" baseType="lpstr">
      <vt:lpstr>Times New Roman</vt:lpstr>
      <vt:lpstr>Arial</vt:lpstr>
      <vt:lpstr>Calibri</vt:lpstr>
      <vt:lpstr>Default Design</vt:lpstr>
      <vt:lpstr>Microsoft Graph Chart</vt:lpstr>
      <vt:lpstr>Microsoft Equation 3.0</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34</cp:revision>
  <dcterms:created xsi:type="dcterms:W3CDTF">1601-01-01T00:00:00Z</dcterms:created>
  <dcterms:modified xsi:type="dcterms:W3CDTF">2016-06-30T02:34:19Z</dcterms:modified>
</cp:coreProperties>
</file>