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7"/>
  </p:notesMasterIdLst>
  <p:sldIdLst>
    <p:sldId id="315" r:id="rId2"/>
    <p:sldId id="365" r:id="rId3"/>
    <p:sldId id="367" r:id="rId4"/>
    <p:sldId id="341" r:id="rId5"/>
    <p:sldId id="352" r:id="rId6"/>
    <p:sldId id="370" r:id="rId7"/>
    <p:sldId id="369" r:id="rId8"/>
    <p:sldId id="342" r:id="rId9"/>
    <p:sldId id="353" r:id="rId10"/>
    <p:sldId id="354" r:id="rId11"/>
    <p:sldId id="355" r:id="rId12"/>
    <p:sldId id="372" r:id="rId13"/>
    <p:sldId id="373" r:id="rId14"/>
    <p:sldId id="375" r:id="rId15"/>
    <p:sldId id="376" r:id="rId16"/>
  </p:sldIdLst>
  <p:sldSz cx="6858000" cy="5143500"/>
  <p:notesSz cx="6858000" cy="9144000"/>
  <p:embeddedFontLst>
    <p:embeddedFont>
      <p:font typeface="HP001 4 hàng" panose="020B0603050302020204" pitchFamily="34" charset="0"/>
      <p:regular r:id="rId18"/>
      <p:bold r:id="rId19"/>
    </p:embeddedFont>
    <p:embeddedFont>
      <p:font typeface="Montserrat" panose="02000505000000020004" pitchFamily="2" charset="0"/>
      <p:regular r:id="rId20"/>
      <p:bold r:id="rId21"/>
      <p:italic r:id="rId22"/>
      <p:boldItalic r:id="rId23"/>
    </p:embeddedFont>
    <p:embeddedFont>
      <p:font typeface="HP001 4H" panose="020B0603050302020204" pitchFamily="34" charset="0"/>
      <p:regular r:id="rId24"/>
      <p:bold r:id="rId25"/>
    </p:embeddedFont>
    <p:embeddedFont>
      <p:font typeface="Kalam" panose="020B0604020202020204" charset="0"/>
      <p:regular r:id="rId26"/>
      <p:bold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79D"/>
    <a:srgbClr val="000000"/>
    <a:srgbClr val="EF5F5F"/>
    <a:srgbClr val="B7D574"/>
    <a:srgbClr val="FFAB40"/>
    <a:srgbClr val="FFFFFF"/>
    <a:srgbClr val="EB54E9"/>
    <a:srgbClr val="8AB036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104" d="100"/>
          <a:sy n="104" d="100"/>
        </p:scale>
        <p:origin x="816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9583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915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07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1925267" y="1760744"/>
            <a:ext cx="3061917" cy="1649607"/>
          </a:xfrm>
          <a:prstGeom prst="rect">
            <a:avLst/>
          </a:prstGeom>
        </p:spPr>
        <p:txBody>
          <a:bodyPr spcFirstLastPara="1" wrap="square" lIns="57598" tIns="57598" rIns="57598" bIns="5759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235444" y="2840068"/>
            <a:ext cx="2733124" cy="485269"/>
          </a:xfrm>
          <a:prstGeom prst="rect">
            <a:avLst/>
          </a:prstGeom>
        </p:spPr>
        <p:txBody>
          <a:bodyPr spcFirstLastPara="1" wrap="square" lIns="57598" tIns="57598" rIns="57598" bIns="57598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00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6750" y="-8685"/>
            <a:ext cx="6858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</p:grpSp>
    </p:spTree>
    <p:extLst>
      <p:ext uri="{BB962C8B-B14F-4D97-AF65-F5344CB8AC3E}">
        <p14:creationId xmlns:p14="http://schemas.microsoft.com/office/powerpoint/2010/main" val="22501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9BF06B03-135E-4169-9B02-3E1AF83E1D7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8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6858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077525" y="1357400"/>
            <a:ext cx="5242950" cy="1963500"/>
          </a:xfrm>
          <a:prstGeom prst="rect">
            <a:avLst/>
          </a:prstGeom>
        </p:spPr>
        <p:txBody>
          <a:bodyPr spcFirstLastPara="1" wrap="square" lIns="57598" tIns="57598" rIns="57598" bIns="5759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1913063" y="3203475"/>
            <a:ext cx="3571875" cy="1300800"/>
          </a:xfrm>
          <a:prstGeom prst="rect">
            <a:avLst/>
          </a:prstGeom>
        </p:spPr>
        <p:txBody>
          <a:bodyPr spcFirstLastPara="1" wrap="square" lIns="57598" tIns="57598" rIns="57598" bIns="57598" anchor="t" anchorCtr="0">
            <a:noAutofit/>
          </a:bodyPr>
          <a:lstStyle>
            <a:lvl1pPr marL="384039" lvl="0" indent="-28802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68077" lvl="1" indent="-266693" algn="ctr">
              <a:spcBef>
                <a:spcPts val="1344"/>
              </a:spcBef>
              <a:spcAft>
                <a:spcPts val="0"/>
              </a:spcAft>
              <a:buSzPts val="1400"/>
              <a:buChar char="○"/>
              <a:defRPr/>
            </a:lvl2pPr>
            <a:lvl3pPr marL="1152115" lvl="2" indent="-266693" algn="ctr">
              <a:spcBef>
                <a:spcPts val="1344"/>
              </a:spcBef>
              <a:spcAft>
                <a:spcPts val="0"/>
              </a:spcAft>
              <a:buSzPts val="1400"/>
              <a:buChar char="■"/>
              <a:defRPr/>
            </a:lvl3pPr>
            <a:lvl4pPr marL="1536154" lvl="3" indent="-266693" algn="ctr">
              <a:spcBef>
                <a:spcPts val="1344"/>
              </a:spcBef>
              <a:spcAft>
                <a:spcPts val="0"/>
              </a:spcAft>
              <a:buSzPts val="1400"/>
              <a:buChar char="●"/>
              <a:defRPr/>
            </a:lvl4pPr>
            <a:lvl5pPr marL="1920192" lvl="4" indent="-266693" algn="ctr">
              <a:spcBef>
                <a:spcPts val="1344"/>
              </a:spcBef>
              <a:spcAft>
                <a:spcPts val="0"/>
              </a:spcAft>
              <a:buSzPts val="1400"/>
              <a:buChar char="○"/>
              <a:defRPr/>
            </a:lvl5pPr>
            <a:lvl6pPr marL="2304231" lvl="5" indent="-266693" algn="ctr">
              <a:spcBef>
                <a:spcPts val="1344"/>
              </a:spcBef>
              <a:spcAft>
                <a:spcPts val="0"/>
              </a:spcAft>
              <a:buSzPts val="1400"/>
              <a:buChar char="■"/>
              <a:defRPr/>
            </a:lvl6pPr>
            <a:lvl7pPr marL="2688269" lvl="6" indent="-266693" algn="ctr">
              <a:spcBef>
                <a:spcPts val="1344"/>
              </a:spcBef>
              <a:spcAft>
                <a:spcPts val="0"/>
              </a:spcAft>
              <a:buSzPts val="1400"/>
              <a:buChar char="●"/>
              <a:defRPr/>
            </a:lvl7pPr>
            <a:lvl8pPr marL="3072307" lvl="7" indent="-266693" algn="ctr">
              <a:spcBef>
                <a:spcPts val="1344"/>
              </a:spcBef>
              <a:spcAft>
                <a:spcPts val="0"/>
              </a:spcAft>
              <a:buSzPts val="1400"/>
              <a:buChar char="○"/>
              <a:defRPr/>
            </a:lvl8pPr>
            <a:lvl9pPr marL="3456346" lvl="8" indent="-266693" algn="ctr">
              <a:spcBef>
                <a:spcPts val="1344"/>
              </a:spcBef>
              <a:spcAft>
                <a:spcPts val="1344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6323288" y="-2488"/>
            <a:ext cx="540300" cy="545175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7855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537525" y="86627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537525" y="141962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537525" y="197297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537525" y="252632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537525" y="307967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537525" y="363302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537525" y="418637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537525" y="473972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537525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6" name="Google Shape;26;p3"/>
          <p:cNvSpPr/>
          <p:nvPr/>
        </p:nvSpPr>
        <p:spPr>
          <a:xfrm>
            <a:off x="205205" y="7846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7" name="Google Shape;27;p3"/>
          <p:cNvSpPr/>
          <p:nvPr/>
        </p:nvSpPr>
        <p:spPr>
          <a:xfrm>
            <a:off x="205205" y="18913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8" name="Google Shape;28;p3"/>
          <p:cNvSpPr/>
          <p:nvPr/>
        </p:nvSpPr>
        <p:spPr>
          <a:xfrm>
            <a:off x="205205" y="30796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9" name="Google Shape;29;p3"/>
          <p:cNvSpPr/>
          <p:nvPr/>
        </p:nvSpPr>
        <p:spPr>
          <a:xfrm>
            <a:off x="205205" y="41047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1576576" y="2640887"/>
            <a:ext cx="4244850" cy="895800"/>
          </a:xfrm>
          <a:prstGeom prst="rect">
            <a:avLst/>
          </a:prstGeom>
        </p:spPr>
        <p:txBody>
          <a:bodyPr spcFirstLastPara="1" wrap="square" lIns="57598" tIns="57598" rIns="57598" bIns="57598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1743300" y="3400313"/>
            <a:ext cx="3911400" cy="485400"/>
          </a:xfrm>
          <a:prstGeom prst="rect">
            <a:avLst/>
          </a:prstGeom>
        </p:spPr>
        <p:txBody>
          <a:bodyPr spcFirstLastPara="1" wrap="square" lIns="57598" tIns="57598" rIns="57598" bIns="5759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6323288" y="-2488"/>
            <a:ext cx="540300" cy="545175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45053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3.wdp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1359053" y="3720740"/>
            <a:ext cx="4268970" cy="73762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latin typeface="+mj-lt"/>
              </a:rPr>
              <a:t>Chuyện gì xảy ra với bác đom đóm sau khi đưa ong non về nhà</a:t>
            </a:r>
            <a:r>
              <a:rPr lang="vi-VN" sz="2000">
                <a:solidFill>
                  <a:srgbClr val="000000"/>
                </a:solidFill>
                <a:latin typeface="+mj-lt"/>
              </a:rPr>
              <a:t>? 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C2C3-1ED8-8848-AAE3-0818E7798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837063" y="591820"/>
            <a:ext cx="3183873" cy="3049032"/>
          </a:xfrm>
          <a:prstGeom prst="roundRect">
            <a:avLst>
              <a:gd name="adj" fmla="val 7876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1409877" y="3711410"/>
            <a:ext cx="4268970" cy="88069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ức </a:t>
            </a:r>
            <a:r>
              <a: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tàn lực kiệt, bác đom đóm không thể bay về được trong đêm tố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1019062" y="3901052"/>
            <a:ext cx="4965178" cy="6118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latin typeface="+mj-lt"/>
              </a:rPr>
              <a:t>Điều gì khiến bác đom đóm cảm động?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023E1-49CB-BF42-B52C-5D173FD4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492" y="750775"/>
            <a:ext cx="3137015" cy="2970659"/>
          </a:xfrm>
          <a:prstGeom prst="roundRect">
            <a:avLst>
              <a:gd name="adj" fmla="val 8774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1171462" y="3817073"/>
            <a:ext cx="4965178" cy="8886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ác </a:t>
            </a:r>
            <a:r>
              <a: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đom đóm cùng </a:t>
            </a:r>
            <a:r>
              <a:rPr lang="vi-V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ầy</a:t>
            </a:r>
            <a:r>
              <a:rPr lang="vi-V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đom đóm về nhà trong an toàn</a:t>
            </a:r>
            <a:endParaRPr lang="vi-VN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oogle Shape;2306;p40"/>
          <p:cNvGrpSpPr/>
          <p:nvPr/>
        </p:nvGrpSpPr>
        <p:grpSpPr>
          <a:xfrm>
            <a:off x="916025" y="192559"/>
            <a:ext cx="5866035" cy="4859871"/>
            <a:chOff x="1221366" y="192559"/>
            <a:chExt cx="7821380" cy="4859871"/>
          </a:xfrm>
        </p:grpSpPr>
        <p:sp>
          <p:nvSpPr>
            <p:cNvPr id="2307" name="Google Shape;2307;p40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08" name="Google Shape;2308;p40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09" name="Google Shape;2309;p40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sp>
        <p:nvSpPr>
          <p:cNvPr id="2310" name="Google Shape;2310;p40"/>
          <p:cNvSpPr txBox="1">
            <a:spLocks noGrp="1"/>
          </p:cNvSpPr>
          <p:nvPr>
            <p:ph type="title"/>
          </p:nvPr>
        </p:nvSpPr>
        <p:spPr>
          <a:xfrm>
            <a:off x="1007636" y="1131160"/>
            <a:ext cx="5242950" cy="1963500"/>
          </a:xfrm>
          <a:prstGeom prst="rect">
            <a:avLst/>
          </a:prstGeom>
        </p:spPr>
        <p:txBody>
          <a:bodyPr spcFirstLastPara="1" wrap="square" lIns="76797" tIns="76797" rIns="76797" bIns="76797" anchor="b" anchorCtr="0">
            <a:noAutofit/>
          </a:bodyPr>
          <a:lstStyle/>
          <a:p>
            <a:r>
              <a:rPr lang="en" sz="5000" dirty="0">
                <a:latin typeface="Times New Roman" pitchFamily="18" charset="0"/>
                <a:cs typeface="Times New Roman" pitchFamily="18" charset="0"/>
              </a:rPr>
              <a:t>Kể chuyện </a:t>
            </a:r>
            <a:r>
              <a:rPr lang="en" sz="5000">
                <a:latin typeface="Times New Roman" pitchFamily="18" charset="0"/>
                <a:cs typeface="Times New Roman" pitchFamily="18" charset="0"/>
              </a:rPr>
              <a:t>theo cặp/nhóm</a:t>
            </a:r>
            <a:endParaRPr sz="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12" name="Google Shape;2312;p40"/>
          <p:cNvGrpSpPr/>
          <p:nvPr/>
        </p:nvGrpSpPr>
        <p:grpSpPr>
          <a:xfrm rot="-3780534">
            <a:off x="865336" y="269236"/>
            <a:ext cx="804234" cy="719510"/>
            <a:chOff x="7663650" y="-223800"/>
            <a:chExt cx="1364498" cy="1627668"/>
          </a:xfrm>
        </p:grpSpPr>
        <p:sp>
          <p:nvSpPr>
            <p:cNvPr id="2313" name="Google Shape;2313;p40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14" name="Google Shape;2314;p40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15" name="Google Shape;2315;p40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16" name="Google Shape;2316;p40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17" name="Google Shape;2317;p40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18" name="Google Shape;2318;p40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19" name="Google Shape;2319;p40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0" name="Google Shape;2320;p40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1" name="Google Shape;2321;p40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2" name="Google Shape;2322;p40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3" name="Google Shape;2323;p40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4" name="Google Shape;2324;p40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5" name="Google Shape;2325;p40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6" name="Google Shape;2326;p40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7" name="Google Shape;2327;p40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8" name="Google Shape;2328;p40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9" name="Google Shape;2329;p40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0" name="Google Shape;2330;p40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1" name="Google Shape;2331;p40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2" name="Google Shape;2332;p40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grpSp>
        <p:nvGrpSpPr>
          <p:cNvPr id="2333" name="Google Shape;2333;p40"/>
          <p:cNvGrpSpPr/>
          <p:nvPr/>
        </p:nvGrpSpPr>
        <p:grpSpPr>
          <a:xfrm rot="-872953">
            <a:off x="5663099" y="3965547"/>
            <a:ext cx="957906" cy="1034110"/>
            <a:chOff x="8196023" y="1954943"/>
            <a:chExt cx="1556011" cy="1259847"/>
          </a:xfrm>
        </p:grpSpPr>
        <p:sp>
          <p:nvSpPr>
            <p:cNvPr id="2334" name="Google Shape;2334;p40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5" name="Google Shape;2335;p40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6" name="Google Shape;2336;p40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7" name="Google Shape;2337;p40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8" name="Google Shape;2338;p40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9" name="Google Shape;2339;p40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40" name="Google Shape;2340;p40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8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581526"/>
            <a:ext cx="6858000" cy="5585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6858000" cy="27622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2185509" y="351796"/>
            <a:ext cx="2637849" cy="44289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3907265" y="666952"/>
            <a:ext cx="2788489" cy="2438283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5" y="3123392"/>
              <a:ext cx="318136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1344684" y="2499490"/>
            <a:ext cx="4319498" cy="2839164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4" y="4109891"/>
              <a:ext cx="4630366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26309" y="650302"/>
            <a:ext cx="3203286" cy="2471585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8" y="2029658"/>
              <a:ext cx="4415434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60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30"/>
          <p:cNvSpPr/>
          <p:nvPr/>
        </p:nvSpPr>
        <p:spPr>
          <a:xfrm>
            <a:off x="1282060" y="2246276"/>
            <a:ext cx="4833874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1434" name="Google Shape;1434;p30"/>
          <p:cNvSpPr/>
          <p:nvPr/>
        </p:nvSpPr>
        <p:spPr>
          <a:xfrm rot="-8603968">
            <a:off x="1218116" y="3845257"/>
            <a:ext cx="1046758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rgbClr val="434343">
              <a:alpha val="15109"/>
            </a:srgb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1435" name="Google Shape;1435;p30"/>
          <p:cNvSpPr txBox="1">
            <a:spLocks noGrp="1"/>
          </p:cNvSpPr>
          <p:nvPr>
            <p:ph type="ctrTitle"/>
          </p:nvPr>
        </p:nvSpPr>
        <p:spPr>
          <a:xfrm rot="-182">
            <a:off x="1151896" y="2995457"/>
            <a:ext cx="5227933" cy="895800"/>
          </a:xfrm>
          <a:prstGeom prst="rect">
            <a:avLst/>
          </a:prstGeom>
        </p:spPr>
        <p:txBody>
          <a:bodyPr spcFirstLastPara="1" wrap="square" lIns="76797" tIns="76797" rIns="76797" bIns="76797" anchor="b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2400">
                <a:solidFill>
                  <a:srgbClr val="17479D"/>
                </a:solidFill>
                <a:latin typeface="+mj-lt"/>
              </a:rPr>
              <a:t>Kể cho người thân về bác đom đóm già trong câu chuyện </a:t>
            </a:r>
            <a:r>
              <a:rPr lang="vi-VN" sz="2400" i="1">
                <a:solidFill>
                  <a:srgbClr val="FF0000"/>
                </a:solidFill>
                <a:latin typeface="+mj-lt"/>
              </a:rPr>
              <a:t>Chiếc đèn lồng</a:t>
            </a:r>
            <a:r>
              <a:rPr lang="vi-VN" sz="2400">
                <a:solidFill>
                  <a:srgbClr val="17479D"/>
                </a:solidFill>
                <a:latin typeface="+mj-lt"/>
              </a:rPr>
              <a:t>.</a:t>
            </a:r>
            <a:endParaRPr lang="vi-VN" sz="2400" dirty="0">
              <a:solidFill>
                <a:srgbClr val="17479D"/>
              </a:solidFill>
              <a:latin typeface="+mj-lt"/>
            </a:endParaRPr>
          </a:p>
        </p:txBody>
      </p:sp>
      <p:grpSp>
        <p:nvGrpSpPr>
          <p:cNvPr id="1437" name="Google Shape;1437;p30"/>
          <p:cNvGrpSpPr/>
          <p:nvPr/>
        </p:nvGrpSpPr>
        <p:grpSpPr>
          <a:xfrm>
            <a:off x="6225882" y="-14051"/>
            <a:ext cx="303493" cy="1808340"/>
            <a:chOff x="8574475" y="-14051"/>
            <a:chExt cx="404657" cy="1808340"/>
          </a:xfrm>
        </p:grpSpPr>
        <p:sp>
          <p:nvSpPr>
            <p:cNvPr id="1438" name="Google Shape;1438;p3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sp>
        <p:nvSpPr>
          <p:cNvPr id="1448" name="Google Shape;1448;p30"/>
          <p:cNvSpPr/>
          <p:nvPr/>
        </p:nvSpPr>
        <p:spPr>
          <a:xfrm rot="639960">
            <a:off x="3294163" y="4166525"/>
            <a:ext cx="303488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grpSp>
        <p:nvGrpSpPr>
          <p:cNvPr id="1449" name="Google Shape;1449;p30"/>
          <p:cNvGrpSpPr/>
          <p:nvPr/>
        </p:nvGrpSpPr>
        <p:grpSpPr>
          <a:xfrm rot="-616622">
            <a:off x="3040640" y="56751"/>
            <a:ext cx="810533" cy="1299803"/>
            <a:chOff x="3368409" y="1154615"/>
            <a:chExt cx="994364" cy="1195950"/>
          </a:xfrm>
        </p:grpSpPr>
        <p:sp>
          <p:nvSpPr>
            <p:cNvPr id="1450" name="Google Shape;1450;p3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1" name="Google Shape;1451;p3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2" name="Google Shape;1452;p3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3" name="Google Shape;1453;p3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4" name="Google Shape;1454;p3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5" name="Google Shape;1455;p3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6" name="Google Shape;1456;p3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7" name="Google Shape;1457;p3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8" name="Google Shape;1458;p3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9" name="Google Shape;1459;p3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0" name="Google Shape;1460;p3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1" name="Google Shape;1461;p3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2" name="Google Shape;1462;p3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3" name="Google Shape;1463;p3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4" name="Google Shape;1464;p3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5" name="Google Shape;1465;p3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6" name="Google Shape;1466;p3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8" name="Google Shape;1468;p3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9" name="Google Shape;1469;p3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8" name="Google Shape;1478;p3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9" name="Google Shape;1479;p3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80" name="Google Shape;1480;p3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grpSp>
        <p:nvGrpSpPr>
          <p:cNvPr id="1482" name="Google Shape;1482;p30"/>
          <p:cNvGrpSpPr/>
          <p:nvPr/>
        </p:nvGrpSpPr>
        <p:grpSpPr>
          <a:xfrm rot="407631">
            <a:off x="5641920" y="3808586"/>
            <a:ext cx="928763" cy="1085621"/>
            <a:chOff x="7611038" y="3431425"/>
            <a:chExt cx="1238324" cy="1085597"/>
          </a:xfrm>
        </p:grpSpPr>
        <p:sp>
          <p:nvSpPr>
            <p:cNvPr id="1483" name="Google Shape;1483;p3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84" name="Google Shape;1484;p3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grpSp>
        <p:nvGrpSpPr>
          <p:cNvPr id="1485" name="Google Shape;1485;p30"/>
          <p:cNvGrpSpPr/>
          <p:nvPr/>
        </p:nvGrpSpPr>
        <p:grpSpPr>
          <a:xfrm rot="-8615533">
            <a:off x="5029033" y="2362319"/>
            <a:ext cx="1516705" cy="329046"/>
            <a:chOff x="1777900" y="2356875"/>
            <a:chExt cx="5003236" cy="814081"/>
          </a:xfrm>
        </p:grpSpPr>
        <p:sp>
          <p:nvSpPr>
            <p:cNvPr id="1486" name="Google Shape;1486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87" name="Google Shape;1487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88" name="Google Shape;1488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89" name="Google Shape;1489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0" name="Google Shape;1490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1" name="Google Shape;1491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2" name="Google Shape;1492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3" name="Google Shape;1493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4" name="Google Shape;1494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5" name="Google Shape;1495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6" name="Google Shape;1496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7" name="Google Shape;1497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8" name="Google Shape;1498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9" name="Google Shape;1499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0" name="Google Shape;1500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1" name="Google Shape;1501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2" name="Google Shape;1502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3" name="Google Shape;1503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5" name="Google Shape;1505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6" name="Google Shape;1506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7" name="Google Shape;1507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8" name="Google Shape;1508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5" name="Google Shape;1515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6" name="Google Shape;1516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7" name="Google Shape;1517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8" name="Google Shape;1518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9" name="Google Shape;1519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0" name="Google Shape;1520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grpSp>
        <p:nvGrpSpPr>
          <p:cNvPr id="1523" name="Google Shape;1523;p30"/>
          <p:cNvGrpSpPr/>
          <p:nvPr/>
        </p:nvGrpSpPr>
        <p:grpSpPr>
          <a:xfrm>
            <a:off x="1129152" y="488220"/>
            <a:ext cx="759358" cy="947084"/>
            <a:chOff x="1178193" y="539992"/>
            <a:chExt cx="1573391" cy="1471771"/>
          </a:xfrm>
        </p:grpSpPr>
        <p:sp>
          <p:nvSpPr>
            <p:cNvPr id="1524" name="Google Shape;1524;p3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5" name="Google Shape;1525;p3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6" name="Google Shape;1526;p3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7" name="Google Shape;1527;p3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8" name="Google Shape;1528;p3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9" name="Google Shape;1529;p3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0" name="Google Shape;1530;p3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1" name="Google Shape;1531;p3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2" name="Google Shape;1532;p3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3" name="Google Shape;1533;p3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4" name="Google Shape;1534;p3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5" name="Google Shape;1535;p3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6" name="Google Shape;1536;p3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7" name="Google Shape;1537;p3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8" name="Google Shape;1538;p3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9" name="Google Shape;1539;p3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40" name="Google Shape;1540;p3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41" name="Google Shape;1541;p3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42" name="Google Shape;1542;p3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43" name="Google Shape;1543;p3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735543" y="1516523"/>
            <a:ext cx="2143003" cy="335169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94192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" grpId="0"/>
      <p:bldP spid="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1626136" y="1388590"/>
            <a:ext cx="3817005" cy="2567052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4533053" y="1075988"/>
            <a:ext cx="1434580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084854" y="1020530"/>
            <a:ext cx="99063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4985854" y="2375255"/>
            <a:ext cx="1375553" cy="2711639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469007" y="1637599"/>
            <a:ext cx="27173" cy="5904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1618688" y="1528749"/>
            <a:ext cx="27173" cy="5904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214894" y="3028726"/>
            <a:ext cx="1321749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3621488" y="213926"/>
            <a:ext cx="372283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530512" y="-16850"/>
            <a:ext cx="103725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634012" y="-16850"/>
            <a:ext cx="103725" cy="51603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732839" y="-16850"/>
            <a:ext cx="103725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6750" y="-16525"/>
            <a:ext cx="530775" cy="51606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537525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205205" y="7846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205205" y="18913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205205" y="30796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205205" y="41047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2676244" y="1056100"/>
            <a:ext cx="1681819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3181107" y="3778938"/>
            <a:ext cx="550275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sp>
        <p:nvSpPr>
          <p:cNvPr id="453" name="Google Shape;453;p20"/>
          <p:cNvSpPr txBox="1"/>
          <p:nvPr/>
        </p:nvSpPr>
        <p:spPr>
          <a:xfrm rot="-381691">
            <a:off x="2405255" y="1181743"/>
            <a:ext cx="2203267" cy="49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algn="ctr" defTabSz="768077">
              <a:defRPr/>
            </a:pPr>
            <a:r>
              <a:rPr lang="en" sz="2800">
                <a:solidFill>
                  <a:srgbClr val="8F357D"/>
                </a:solidFill>
                <a:latin typeface="Odibee Sans"/>
                <a:ea typeface="Odibee Sans"/>
                <a:cs typeface="Odibee Sans"/>
                <a:sym typeface="Odibee Sans"/>
              </a:rPr>
              <a:t>SUMMER </a:t>
            </a:r>
            <a:r>
              <a:rPr lang="en" sz="2200">
                <a:solidFill>
                  <a:srgbClr val="F95858"/>
                </a:solidFill>
                <a:latin typeface="Odibee Sans"/>
                <a:ea typeface="Odibee Sans"/>
                <a:cs typeface="Odibee Sans"/>
                <a:sym typeface="Odibee Sans"/>
              </a:rPr>
              <a:t>BREAK</a:t>
            </a:r>
            <a:endParaRPr sz="2200">
              <a:solidFill>
                <a:srgbClr val="F95858"/>
              </a:solidFill>
              <a:latin typeface="Odibee Sans"/>
              <a:ea typeface="Odibee Sans"/>
              <a:cs typeface="Odibee Sans"/>
              <a:sym typeface="Odibee San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588332" y="2164822"/>
            <a:ext cx="3678586" cy="58139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768077">
              <a:defRPr/>
            </a:pPr>
            <a:r>
              <a:rPr lang="en-US" sz="3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Củng</a:t>
            </a:r>
            <a:r>
              <a:rPr lang="en-US" sz="3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3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dặn</a:t>
            </a:r>
            <a:r>
              <a:rPr lang="en-US" sz="3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</a:t>
            </a:r>
            <a:endParaRPr lang="en-US" sz="3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1626136" y="1388590"/>
            <a:ext cx="3817005" cy="2567052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4533053" y="1075988"/>
            <a:ext cx="1434580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084854" y="1020530"/>
            <a:ext cx="99063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4985854" y="2375255"/>
            <a:ext cx="1375553" cy="2711639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469007" y="1637599"/>
            <a:ext cx="27173" cy="5904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1618688" y="1528749"/>
            <a:ext cx="27173" cy="5904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214894" y="3028726"/>
            <a:ext cx="1321749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3621488" y="213926"/>
            <a:ext cx="372283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530512" y="-16850"/>
            <a:ext cx="103725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1" name="Google Shape;431;p20"/>
          <p:cNvSpPr/>
          <p:nvPr/>
        </p:nvSpPr>
        <p:spPr>
          <a:xfrm>
            <a:off x="634012" y="-16850"/>
            <a:ext cx="103725" cy="51603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2" name="Google Shape;432;p20"/>
          <p:cNvSpPr/>
          <p:nvPr/>
        </p:nvSpPr>
        <p:spPr>
          <a:xfrm>
            <a:off x="732839" y="-16850"/>
            <a:ext cx="103725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3" name="Google Shape;433;p20"/>
          <p:cNvSpPr/>
          <p:nvPr/>
        </p:nvSpPr>
        <p:spPr>
          <a:xfrm>
            <a:off x="-6750" y="-16525"/>
            <a:ext cx="530775" cy="51606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537525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5" name="Google Shape;435;p20"/>
          <p:cNvSpPr/>
          <p:nvPr/>
        </p:nvSpPr>
        <p:spPr>
          <a:xfrm>
            <a:off x="205205" y="7846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6" name="Google Shape;436;p20"/>
          <p:cNvSpPr/>
          <p:nvPr/>
        </p:nvSpPr>
        <p:spPr>
          <a:xfrm>
            <a:off x="205205" y="18913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7" name="Google Shape;437;p20"/>
          <p:cNvSpPr/>
          <p:nvPr/>
        </p:nvSpPr>
        <p:spPr>
          <a:xfrm>
            <a:off x="205205" y="30796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8" name="Google Shape;438;p20"/>
          <p:cNvSpPr/>
          <p:nvPr/>
        </p:nvSpPr>
        <p:spPr>
          <a:xfrm>
            <a:off x="205205" y="41047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9" name="Google Shape;439;p20"/>
          <p:cNvSpPr/>
          <p:nvPr/>
        </p:nvSpPr>
        <p:spPr>
          <a:xfrm>
            <a:off x="2676244" y="1056100"/>
            <a:ext cx="1681819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3181107" y="3778938"/>
            <a:ext cx="550275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sp>
        <p:nvSpPr>
          <p:cNvPr id="453" name="Google Shape;453;p20"/>
          <p:cNvSpPr txBox="1"/>
          <p:nvPr/>
        </p:nvSpPr>
        <p:spPr>
          <a:xfrm rot="-381691">
            <a:off x="2405255" y="1181743"/>
            <a:ext cx="2203267" cy="49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algn="ctr" defTabSz="768077"/>
            <a:r>
              <a:rPr lang="en" sz="2800">
                <a:solidFill>
                  <a:srgbClr val="8F357D"/>
                </a:solidFill>
                <a:latin typeface="Odibee Sans"/>
                <a:ea typeface="Odibee Sans"/>
                <a:cs typeface="Odibee Sans"/>
                <a:sym typeface="Odibee Sans"/>
              </a:rPr>
              <a:t>SUMMER </a:t>
            </a:r>
            <a:r>
              <a:rPr lang="en" sz="2200">
                <a:solidFill>
                  <a:srgbClr val="F95858"/>
                </a:solidFill>
                <a:latin typeface="Odibee Sans"/>
                <a:ea typeface="Odibee Sans"/>
                <a:cs typeface="Odibee Sans"/>
                <a:sym typeface="Odibee Sans"/>
              </a:rPr>
              <a:t>BREAK</a:t>
            </a:r>
            <a:endParaRPr sz="2200">
              <a:solidFill>
                <a:srgbClr val="F95858"/>
              </a:solidFill>
              <a:latin typeface="Odibee Sans"/>
              <a:ea typeface="Odibee Sans"/>
              <a:cs typeface="Odibee Sans"/>
              <a:sym typeface="Odibee San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588332" y="2164822"/>
            <a:ext cx="3678586" cy="110461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768077"/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768077"/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7962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0944"/>
            <a:ext cx="6858000" cy="551905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2" tIns="36926" rIns="73852" bIns="36926" rtlCol="0" anchor="ctr"/>
          <a:lstStyle/>
          <a:p>
            <a:pPr algn="ctr" defTabSz="738524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0962" y="979921"/>
            <a:ext cx="674522" cy="10601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2" tIns="36926" rIns="73852" bIns="36926" rtlCol="0" anchor="ctr"/>
          <a:lstStyle/>
          <a:p>
            <a:pPr algn="ctr" defTabSz="738524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317" y="1233920"/>
            <a:ext cx="727603" cy="767070"/>
          </a:xfrm>
          <a:prstGeom prst="rect">
            <a:avLst/>
          </a:prstGeom>
          <a:noFill/>
        </p:spPr>
        <p:txBody>
          <a:bodyPr wrap="square" lIns="73852" tIns="36926" rIns="73852" bIns="36926" rtlCol="0">
            <a:spAutoFit/>
          </a:bodyPr>
          <a:lstStyle/>
          <a:p>
            <a:pPr algn="ctr" defTabSz="738524">
              <a:defRPr/>
            </a:pPr>
            <a:r>
              <a:rPr lang="en-US" sz="1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38524">
              <a:defRPr/>
            </a:pPr>
            <a:r>
              <a:rPr lang="en-US" sz="1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7" y="-118629"/>
            <a:ext cx="74652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1564665" y="1685561"/>
            <a:ext cx="1500545" cy="478530"/>
          </a:xfrm>
          <a:prstGeom prst="rect">
            <a:avLst/>
          </a:prstGeom>
          <a:noFill/>
        </p:spPr>
        <p:txBody>
          <a:bodyPr wrap="square" lIns="73852" tIns="36926" rIns="73852" bIns="36926">
            <a:spAutoFit/>
          </a:bodyPr>
          <a:lstStyle/>
          <a:p>
            <a:pPr defTabSz="738524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1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6" y="52542"/>
            <a:ext cx="5266409" cy="5332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10620" y="338291"/>
            <a:ext cx="5154476" cy="459294"/>
          </a:xfrm>
          <a:prstGeom prst="rect">
            <a:avLst/>
          </a:prstGeom>
          <a:noFill/>
        </p:spPr>
        <p:txBody>
          <a:bodyPr wrap="square" lIns="73852" tIns="36926" rIns="73852" bIns="36926">
            <a:spAutoFit/>
          </a:bodyPr>
          <a:lstStyle/>
          <a:p>
            <a:pPr defTabSz="738524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8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2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2022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81831" y="803936"/>
            <a:ext cx="1871758" cy="459294"/>
          </a:xfrm>
          <a:prstGeom prst="rect">
            <a:avLst/>
          </a:prstGeom>
          <a:noFill/>
        </p:spPr>
        <p:txBody>
          <a:bodyPr wrap="square" lIns="73852" tIns="36926" rIns="73852" bIns="36926">
            <a:spAutoFit/>
          </a:bodyPr>
          <a:lstStyle/>
          <a:p>
            <a:pPr defTabSz="738524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Nói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nghe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8295" y="1263850"/>
            <a:ext cx="4220324" cy="459294"/>
          </a:xfrm>
          <a:prstGeom prst="rect">
            <a:avLst/>
          </a:prstGeom>
          <a:noFill/>
        </p:spPr>
        <p:txBody>
          <a:bodyPr wrap="square" lIns="73852" tIns="36926" rIns="73852" bIns="36926">
            <a:spAutoFit/>
          </a:bodyPr>
          <a:lstStyle/>
          <a:p>
            <a:pPr defTabSz="738524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Kể</a:t>
            </a:r>
            <a:r>
              <a:rPr lang="en-US" sz="20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chuyện</a:t>
            </a:r>
            <a:r>
              <a:rPr lang="en-US" sz="20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Chiếc</a:t>
            </a:r>
            <a:r>
              <a:rPr lang="en-US" sz="20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đèn</a:t>
            </a:r>
            <a:r>
              <a:rPr lang="en-US" sz="20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lồng</a:t>
            </a:r>
            <a:endParaRPr lang="en-US" sz="20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32287" y="430226"/>
            <a:ext cx="46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484001" y="2099330"/>
            <a:ext cx="1539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Chiếc đèn lồng</a:t>
            </a:r>
            <a:endParaRPr lang="x-none" sz="36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B7EC9F-AD55-A245-9018-549B41087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D1A1C2-311D-5D4D-B558-FB04D35BFC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403729" y="1345984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67A16-EC8E-EF47-B12D-35E246EB50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4312475" y="1345985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F44BF-DB10-6A43-AD79-5D51F6EE76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6" t="1296"/>
          <a:stretch/>
        </p:blipFill>
        <p:spPr>
          <a:xfrm>
            <a:off x="2403729" y="3124839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68D92B-766A-DE41-B782-AD9A211723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2941" y="3108495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387625"/>
            <a:ext cx="2782429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Bác đom đóm già nghĩ gì khi nhìn bầy đom đóm nhỏ rước đèn lồng?</a:t>
            </a:r>
            <a:endParaRPr lang="x-none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endParaRPr lang="x-non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086680" y="2298010"/>
            <a:ext cx="2704616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Bác đom đóm làm gì khi nghe tiếng khóc của ong non? </a:t>
            </a:r>
            <a:endParaRPr lang="x-non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465590" y="4457364"/>
            <a:ext cx="2782429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Chuyện gì xảy ra với bác đom đóm sau khi đưa ong non về nhà? 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256904" y="4502352"/>
            <a:ext cx="2546725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008780" y="388889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605272" y="397074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008780" y="2652053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5272" y="2678301"/>
            <a:ext cx="1878690" cy="1779063"/>
          </a:xfrm>
          <a:prstGeom prst="roundRect">
            <a:avLst>
              <a:gd name="adj" fmla="val 8774"/>
            </a:avLst>
          </a:prstGeom>
        </p:spPr>
      </p:pic>
      <p:sp>
        <p:nvSpPr>
          <p:cNvPr id="6" name="Rectangle 5"/>
          <p:cNvSpPr/>
          <p:nvPr/>
        </p:nvSpPr>
        <p:spPr>
          <a:xfrm>
            <a:off x="642879" y="46648"/>
            <a:ext cx="3080575" cy="27059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Nghe kể chuyện</a:t>
            </a:r>
            <a:endParaRPr lang="en-US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90118" y="298579"/>
            <a:ext cx="17250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645020" y="434396"/>
            <a:ext cx="1212980" cy="1278294"/>
          </a:xfrm>
          <a:prstGeom prst="ellipse">
            <a:avLst/>
          </a:prstGeom>
          <a:solidFill>
            <a:schemeClr val="accent2"/>
          </a:solidFill>
          <a:ln>
            <a:solidFill>
              <a:srgbClr val="174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 vẽ những gì?</a:t>
            </a:r>
            <a:endParaRPr lang="en-US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03758" y="2039154"/>
            <a:ext cx="1522182" cy="2047654"/>
          </a:xfrm>
          <a:prstGeom prst="ellipse">
            <a:avLst/>
          </a:prstGeom>
          <a:solidFill>
            <a:schemeClr val="accent2"/>
          </a:solidFill>
          <a:ln>
            <a:solidFill>
              <a:srgbClr val="174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 vật trong tranh ở thời điểm nào trong ngày</a:t>
            </a:r>
            <a:endParaRPr lang="en-US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iếc đèn lồng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6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71804"/>
            <a:ext cx="6923314" cy="389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387625"/>
            <a:ext cx="2782429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Bác đom đóm già nghĩ gì khi nhìn bầy đom đóm nhỏ rước đèn lồng?</a:t>
            </a:r>
            <a:endParaRPr lang="x-none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endParaRPr lang="x-non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1" y="2298010"/>
            <a:ext cx="2704616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Bác đom đóm làm gì khi nghe tiếng khóc của ong non? </a:t>
            </a:r>
            <a:endParaRPr lang="x-non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465590" y="4457364"/>
            <a:ext cx="2782429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Chuyện gì xảy ra với bác đom đóm sau khi đưa ong non về nhà? 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546165" y="4502352"/>
            <a:ext cx="2546725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008780" y="388889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894533" y="397074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008780" y="2652053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533" y="2678301"/>
            <a:ext cx="1878690" cy="1779063"/>
          </a:xfrm>
          <a:prstGeom prst="roundRect">
            <a:avLst>
              <a:gd name="adj" fmla="val 8774"/>
            </a:avLst>
          </a:prstGeom>
        </p:spPr>
      </p:pic>
      <p:sp>
        <p:nvSpPr>
          <p:cNvPr id="6" name="Rectangle 5"/>
          <p:cNvSpPr/>
          <p:nvPr/>
        </p:nvSpPr>
        <p:spPr>
          <a:xfrm>
            <a:off x="642878" y="46648"/>
            <a:ext cx="4787537" cy="27059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Kể lại từng đoạn câu chuyện theo tranh</a:t>
            </a:r>
            <a:endParaRPr lang="en-US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90118" y="298579"/>
            <a:ext cx="17250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76565" y="292359"/>
            <a:ext cx="10153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6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496829" y="374306"/>
            <a:ext cx="586434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Chiếc</a:t>
            </a:r>
            <a:r>
              <a:rPr kumimoji="0" lang="en-US" sz="1800" b="1" i="0" u="none" strike="noStrike" kern="0" cap="none" spc="0" normalizeH="0" noProof="0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đèn lồng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1325025" y="4234067"/>
            <a:ext cx="4207949" cy="3369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latin typeface="+mj-lt"/>
              </a:rPr>
              <a:t>Bác đom đóm già nghĩ gì khi nhìn bầy đom đóm nhỏ rước đèn lồng?</a:t>
            </a:r>
            <a:endParaRPr lang="x-none" sz="20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endParaRPr lang="x-none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D1DD4-6E44-134A-9663-28AA47129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740299" y="828213"/>
            <a:ext cx="3251959" cy="3113867"/>
          </a:xfrm>
          <a:prstGeom prst="roundRect">
            <a:avLst>
              <a:gd name="adj" fmla="val 6571"/>
            </a:avLst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1045028" y="4084246"/>
            <a:ext cx="5269488" cy="3369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smtClean="0">
                <a:solidFill>
                  <a:srgbClr val="000000"/>
                </a:solidFill>
                <a:latin typeface="+mj-lt"/>
              </a:rPr>
              <a:t>ác </a:t>
            </a:r>
            <a:r>
              <a:rPr lang="vi-VN" sz="2000">
                <a:solidFill>
                  <a:srgbClr val="000000"/>
                </a:solidFill>
                <a:latin typeface="+mj-lt"/>
              </a:rPr>
              <a:t>đom đóm nhìn bầy đom đóm rước đèn lồng. Bác buồn thiu nghĩ thì ra mình đã già thật rồi</a:t>
            </a:r>
            <a:endParaRPr lang="x-none" sz="2000" dirty="0">
              <a:solidFill>
                <a:srgbClr val="0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7" grpId="0" animBg="1"/>
      <p:bldP spid="7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1488451" y="3590642"/>
            <a:ext cx="3881097" cy="12277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latin typeface="+mj-lt"/>
              </a:rPr>
              <a:t>Bác đom đóm làm gì khi nghe tiếng khóc của ong non? </a:t>
            </a:r>
            <a:endParaRPr lang="x-none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0CC5-E93A-A440-B479-6189A06CE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1842903" y="644850"/>
            <a:ext cx="3172191" cy="2945792"/>
          </a:xfrm>
          <a:prstGeom prst="roundRect">
            <a:avLst>
              <a:gd name="adj" fmla="val 7415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1413806" y="3915840"/>
            <a:ext cx="4473810" cy="38313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rgbClr val="000000"/>
                </a:solidFill>
                <a:latin typeface="+mj-lt"/>
              </a:rPr>
              <a:t>Bác đom đóm vội vã dỗ dành ong </a:t>
            </a:r>
            <a:r>
              <a:rPr lang="vi-VN" sz="2000" smtClean="0">
                <a:solidFill>
                  <a:srgbClr val="000000"/>
                </a:solidFill>
                <a:latin typeface="+mj-lt"/>
              </a:rPr>
              <a:t>n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x-none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373</Words>
  <Application>Microsoft Office PowerPoint</Application>
  <PresentationFormat>Custom</PresentationFormat>
  <Paragraphs>49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Times New Roman</vt:lpstr>
      <vt:lpstr>Bellota Text</vt:lpstr>
      <vt:lpstr>Odibee Sans</vt:lpstr>
      <vt:lpstr>HP001 4 hàng</vt:lpstr>
      <vt:lpstr>Montserrat</vt:lpstr>
      <vt:lpstr>HP001 4H</vt:lpstr>
      <vt:lpstr>Arial</vt:lpstr>
      <vt:lpstr>UTM Alberta Heavy</vt:lpstr>
      <vt:lpstr>UTM Cookies</vt:lpstr>
      <vt:lpstr>Arial-Rounded</vt:lpstr>
      <vt:lpstr>Kalam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 theo cặp/nhóm</vt:lpstr>
      <vt:lpstr>PowerPoint Presentation</vt:lpstr>
      <vt:lpstr>Kể cho người thân về bác đom đóm già trong câu chuyện Chiếc đèn lồng.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193</cp:revision>
  <dcterms:modified xsi:type="dcterms:W3CDTF">2022-02-07T09:01:58Z</dcterms:modified>
</cp:coreProperties>
</file>