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9.jpg" ContentType="image/gif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15" r:id="rId2"/>
    <p:sldMasterId id="2147483828" r:id="rId3"/>
    <p:sldMasterId id="2147483841" r:id="rId4"/>
    <p:sldMasterId id="2147483854" r:id="rId5"/>
    <p:sldMasterId id="2147483866" r:id="rId6"/>
  </p:sldMasterIdLst>
  <p:notesMasterIdLst>
    <p:notesMasterId r:id="rId30"/>
  </p:notesMasterIdLst>
  <p:sldIdLst>
    <p:sldId id="258" r:id="rId7"/>
    <p:sldId id="287" r:id="rId8"/>
    <p:sldId id="286" r:id="rId9"/>
    <p:sldId id="288" r:id="rId10"/>
    <p:sldId id="290" r:id="rId11"/>
    <p:sldId id="291" r:id="rId12"/>
    <p:sldId id="264" r:id="rId13"/>
    <p:sldId id="263" r:id="rId14"/>
    <p:sldId id="292" r:id="rId15"/>
    <p:sldId id="293" r:id="rId16"/>
    <p:sldId id="294" r:id="rId17"/>
    <p:sldId id="295" r:id="rId18"/>
    <p:sldId id="296" r:id="rId19"/>
    <p:sldId id="273" r:id="rId20"/>
    <p:sldId id="275" r:id="rId21"/>
    <p:sldId id="276" r:id="rId22"/>
    <p:sldId id="279" r:id="rId23"/>
    <p:sldId id="277" r:id="rId24"/>
    <p:sldId id="278" r:id="rId25"/>
    <p:sldId id="281" r:id="rId26"/>
    <p:sldId id="283" r:id="rId27"/>
    <p:sldId id="298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FF3399"/>
    <a:srgbClr val="D74168"/>
    <a:srgbClr val="0000FF"/>
    <a:srgbClr val="FFFF99"/>
    <a:srgbClr val="3366FF"/>
    <a:srgbClr val="CCFF33"/>
    <a:srgbClr val="66FFCC"/>
    <a:srgbClr val="AEC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>
        <p:scale>
          <a:sx n="50" d="100"/>
          <a:sy n="50" d="100"/>
        </p:scale>
        <p:origin x="-1280" y="-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447FF-C608-4A84-9688-41596F114B4A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F2CA8-C186-4C8D-87C8-7DE9511B2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F3EC33-B3CE-42D9-84E5-614AAF4ADB99}" type="slidenum">
              <a:rPr lang="en-US" altLang="en-US">
                <a:solidFill>
                  <a:srgbClr val="FF0000"/>
                </a:solidFill>
                <a:latin typeface="VNI-Times" pitchFamily="2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sz="200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217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4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F2CA8-C186-4C8D-87C8-7DE9511B2B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60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9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1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7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80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9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3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6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6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5" y="294336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6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81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81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81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9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5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6" y="478108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9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6" y="609611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1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9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39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9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4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0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7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6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35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36D9-F7FF-4A40-8FB2-4F7C5667C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00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2375-CDCD-422C-903C-C2D6110A1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69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60F6-AD48-43A0-83C4-0A8C5BF289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68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700D-407A-4F4C-8E2A-EA06F88E98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80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A5A5-5B38-42C5-98D4-9A1E87E82F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31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967DD-7253-4854-BC82-BD9D63EED6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68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8F56-628B-43E9-85E1-56ACF29F39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8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6E69-02F4-4039-83EF-190426403B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88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1ADD-6E09-4734-9AC9-C7BEE0094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9"/>
            <a:ext cx="51060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9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4582-A070-43F3-823C-3A55E2C6A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8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8A229-91EA-48CC-8F66-1B526AD3F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2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8833-33B6-43C6-ACF6-FCC1E1CF0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19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36D9-F7FF-4A40-8FB2-4F7C5667C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8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2375-CDCD-422C-903C-C2D6110A1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14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60F6-AD48-43A0-83C4-0A8C5BF289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8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700D-407A-4F4C-8E2A-EA06F88E98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89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A5A5-5B38-42C5-98D4-9A1E87E82F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77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967DD-7253-4854-BC82-BD9D63EED6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45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8F56-628B-43E9-85E1-56ACF29F39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7" y="305102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6" y="305102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C6E69-02F4-4039-83EF-190426403B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33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1ADD-6E09-4734-9AC9-C7BEE0094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829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4582-A070-43F3-823C-3A55E2C6AF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51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8A229-91EA-48CC-8F66-1B526AD3F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51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8833-33B6-43C6-ACF6-FCC1E1CF0D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22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17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521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45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68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8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6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3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704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43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9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02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F621A11-37A9-463A-8A49-0A87522CF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3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D1F8A08-7178-4414-A10A-F4142AC45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F346EDC-7EAB-4B0E-A023-8C71D2F1E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03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60A3943-B828-4DAF-B27C-4B81F9F7E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0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0209F29-D975-4601-B926-C51B67813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620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BA09D70-AFDA-4CF3-8001-4CC7A87C9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4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A2C2E6-A1BD-41E4-819A-9EB8997E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503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D35412-6E40-49CF-B532-169C2293A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304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EA76A4-9F7E-4E29-8180-32FFB4AFC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1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D62BFA-3F6F-4B86-BB54-1FAB3F6A7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198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01C39A5-FCD1-449A-BBCB-08535EDDE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0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5" y="60961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1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81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9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63286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7" y="61852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9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A03DA5-15B8-4B16-9E5A-E3ED46E53B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81" y="588328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8" y="588328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82E95F-1549-4E89-977B-E61735B9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2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78" r:id="rId18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0" name="hay qua.wav"/>
          </p:stSnd>
        </p:sndAc>
      </p:transition>
    </mc:Choice>
    <mc:Fallback xmlns="">
      <p:transition spd="slow">
        <p:checker dir="vert"/>
        <p:sndAc>
          <p:stSnd>
            <p:snd r:embed="rId22" name="hay qua.wav"/>
          </p:stSnd>
        </p:sndAc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8BA9218-EDBC-4C4F-8634-69C5B0B6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F0685AF-B0F3-4388-BB52-2468428DE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9A571A9-0687-4F04-9405-D923CC62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2020/4/24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882F3B9-6C6E-4D44-921C-17A2765E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7A368DE-BA86-4823-9C93-8A03E932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E85222-2E69-4D91-B6B7-AA4DBFBE452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8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E85222-2E69-4D91-B6B7-AA4DBFBE452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4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4E4E0-F5A8-4F3E-AF47-AE6F431A45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A5FC5-DD13-4279-96C1-5F0FEE95A8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6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Comic Sans MS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omic Sans MS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Comic Sans MS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9B8400-7616-4D9C-8671-859C02AFAADC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4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19.xml"/><Relationship Id="rId3" Type="http://schemas.openxmlformats.org/officeDocument/2006/relationships/image" Target="../media/image25.gif"/><Relationship Id="rId7" Type="http://schemas.openxmlformats.org/officeDocument/2006/relationships/slide" Target="slide16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18.xml"/><Relationship Id="rId5" Type="http://schemas.openxmlformats.org/officeDocument/2006/relationships/image" Target="../media/image27.png"/><Relationship Id="rId15" Type="http://schemas.openxmlformats.org/officeDocument/2006/relationships/slide" Target="slide20.xml"/><Relationship Id="rId10" Type="http://schemas.openxmlformats.org/officeDocument/2006/relationships/image" Target="../media/image29.png"/><Relationship Id="rId4" Type="http://schemas.openxmlformats.org/officeDocument/2006/relationships/image" Target="../media/image26.gif"/><Relationship Id="rId9" Type="http://schemas.openxmlformats.org/officeDocument/2006/relationships/slide" Target="slide17.xml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0.gif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5.gif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slide" Target="slide8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slide" Target="slide15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7.gif"/><Relationship Id="rId7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15.xml"/><Relationship Id="rId4" Type="http://schemas.openxmlformats.org/officeDocument/2006/relationships/image" Target="../media/image38.gif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0" y="0"/>
            <a:ext cx="13385800" cy="6858000"/>
          </a:xfrm>
          <a:prstGeom prst="rect">
            <a:avLst/>
          </a:prstGeom>
        </p:spPr>
      </p:pic>
      <p:sp>
        <p:nvSpPr>
          <p:cNvPr id="56" name="WordArt 5" descr="80%"/>
          <p:cNvSpPr>
            <a:spLocks noChangeArrowheads="1" noChangeShapeType="1" noTextEdit="1"/>
          </p:cNvSpPr>
          <p:nvPr/>
        </p:nvSpPr>
        <p:spPr bwMode="auto">
          <a:xfrm>
            <a:off x="2415365" y="942686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573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HỌC SINH ĐẾN VỚI</a:t>
            </a:r>
          </a:p>
          <a:p>
            <a:pPr algn="ctr"/>
            <a:r>
              <a:rPr lang="en-US" sz="3600" b="1" kern="10" dirty="0" smtClean="0">
                <a:ln w="12573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TIẾT HỌC NGÀY HÔM NAY</a:t>
            </a:r>
            <a:endParaRPr lang="en-US" sz="3600" b="1" kern="10" dirty="0">
              <a:ln w="12573">
                <a:solidFill>
                  <a:srgbClr val="EAEAEA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WordArt 5" descr="80%"/>
          <p:cNvSpPr>
            <a:spLocks noChangeArrowheads="1" noChangeShapeType="1" noTextEdit="1"/>
          </p:cNvSpPr>
          <p:nvPr/>
        </p:nvSpPr>
        <p:spPr bwMode="auto">
          <a:xfrm>
            <a:off x="2438400" y="4724400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573">
                <a:solidFill>
                  <a:srgbClr val="EAEAEA"/>
                </a:solidFill>
                <a:miter lim="800000"/>
                <a:headEnd/>
                <a:tailEnd/>
              </a:ln>
              <a:pattFill prst="pct80">
                <a:fgClr>
                  <a:srgbClr val="FF6600"/>
                </a:fgClr>
                <a:bgClr>
                  <a:srgbClr val="9400ED"/>
                </a:bgClr>
              </a:patt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WordArt 4"/>
          <p:cNvSpPr>
            <a:spLocks noChangeArrowheads="1" noChangeShapeType="1" noTextEdit="1"/>
          </p:cNvSpPr>
          <p:nvPr/>
        </p:nvSpPr>
        <p:spPr bwMode="auto">
          <a:xfrm>
            <a:off x="3505200" y="4637567"/>
            <a:ext cx="5410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kern="10" dirty="0" err="1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Trần</a:t>
            </a:r>
            <a:r>
              <a:rPr lang="en-US" sz="3600" b="1" kern="10" dirty="0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Thu </a:t>
            </a:r>
            <a:r>
              <a:rPr lang="en-US" sz="3600" b="1" kern="10" dirty="0" err="1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endParaRPr lang="en-US" sz="3600" b="1" kern="10" dirty="0">
              <a:ln/>
              <a:solidFill>
                <a:srgbClr val="FF0066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WordArt 5" descr="80%"/>
          <p:cNvSpPr>
            <a:spLocks noChangeArrowheads="1" noChangeShapeType="1" noTextEdit="1"/>
          </p:cNvSpPr>
          <p:nvPr/>
        </p:nvSpPr>
        <p:spPr bwMode="auto">
          <a:xfrm>
            <a:off x="2438400" y="903726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573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HỌC SINH ĐẾN VỚI</a:t>
            </a:r>
          </a:p>
          <a:p>
            <a:pPr algn="ctr"/>
            <a:r>
              <a:rPr lang="en-US" sz="3600" b="1" kern="10" dirty="0" smtClean="0">
                <a:ln w="12573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TIẾT HỌC NGÀY HÔM NAY</a:t>
            </a:r>
            <a:endParaRPr lang="en-US" sz="3600" b="1" kern="10" dirty="0">
              <a:ln w="12573">
                <a:solidFill>
                  <a:srgbClr val="EAEAEA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889795" y="2502217"/>
            <a:ext cx="45720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TOÁN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974065" y="3721421"/>
            <a:ext cx="2344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 2A</a:t>
            </a:r>
            <a:r>
              <a:rPr lang="en-US" sz="3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11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2140" y="393025"/>
            <a:ext cx="4415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553431" y="1326000"/>
            <a:ext cx="1893888" cy="642938"/>
            <a:chOff x="236" y="2115"/>
            <a:chExt cx="1193" cy="405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236" y="2115"/>
              <a:ext cx="101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b="1" dirty="0">
                  <a:solidFill>
                    <a:srgbClr val="0000FF"/>
                  </a:solidFill>
                </a:rPr>
                <a:t>×</a:t>
              </a:r>
              <a:r>
                <a:rPr lang="en-US" altLang="en-US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1111" y="2152"/>
              <a:ext cx="3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531536" y="1973700"/>
            <a:ext cx="1868488" cy="642938"/>
            <a:chOff x="252" y="2115"/>
            <a:chExt cx="1177" cy="405"/>
          </a:xfrm>
        </p:grpSpPr>
        <p:sp>
          <p:nvSpPr>
            <p:cNvPr id="10" name="TextBox 4"/>
            <p:cNvSpPr txBox="1">
              <a:spLocks noChangeArrowheads="1"/>
            </p:cNvSpPr>
            <p:nvPr/>
          </p:nvSpPr>
          <p:spPr bwMode="auto">
            <a:xfrm>
              <a:off x="252" y="2115"/>
              <a:ext cx="9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</a:t>
              </a:r>
              <a:r>
                <a:rPr lang="en-US" altLang="en-US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:</a:t>
              </a:r>
              <a:r>
                <a:rPr lang="en-US" altLang="en-US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</a:p>
          </p:txBody>
        </p:sp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1111" y="2152"/>
              <a:ext cx="3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4549783" y="2618226"/>
            <a:ext cx="1882775" cy="642938"/>
            <a:chOff x="471" y="2115"/>
            <a:chExt cx="958" cy="405"/>
          </a:xfrm>
        </p:grpSpPr>
        <p:sp>
          <p:nvSpPr>
            <p:cNvPr id="13" name="TextBox 4"/>
            <p:cNvSpPr txBox="1">
              <a:spLocks noChangeArrowheads="1"/>
            </p:cNvSpPr>
            <p:nvPr/>
          </p:nvSpPr>
          <p:spPr bwMode="auto">
            <a:xfrm>
              <a:off x="471" y="2115"/>
              <a:ext cx="7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</a:t>
              </a:r>
              <a:r>
                <a:rPr lang="en-US" altLang="en-US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:</a:t>
              </a:r>
              <a:r>
                <a:rPr lang="en-US" altLang="en-US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1111" y="2152"/>
              <a:ext cx="3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7713579" y="1330762"/>
            <a:ext cx="1576388" cy="642938"/>
            <a:chOff x="436" y="2115"/>
            <a:chExt cx="993" cy="405"/>
          </a:xfrm>
        </p:grpSpPr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436" y="2115"/>
              <a:ext cx="81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b="1" dirty="0">
                  <a:solidFill>
                    <a:srgbClr val="0000FF"/>
                  </a:solidFill>
                </a:rPr>
                <a:t>×</a:t>
              </a:r>
              <a:r>
                <a:rPr lang="en-US" altLang="en-US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1111" y="2152"/>
              <a:ext cx="3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7777079" y="1978462"/>
            <a:ext cx="1520825" cy="642938"/>
            <a:chOff x="471" y="2115"/>
            <a:chExt cx="958" cy="405"/>
          </a:xfrm>
        </p:grpSpPr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471" y="2115"/>
              <a:ext cx="7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altLang="en-US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:</a:t>
              </a:r>
              <a:r>
                <a:rPr lang="en-US" altLang="en-US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</a:p>
          </p:txBody>
        </p:sp>
        <p:sp>
          <p:nvSpPr>
            <p:cNvPr id="20" name="TextBox 4"/>
            <p:cNvSpPr txBox="1">
              <a:spLocks noChangeArrowheads="1"/>
            </p:cNvSpPr>
            <p:nvPr/>
          </p:nvSpPr>
          <p:spPr bwMode="auto">
            <a:xfrm>
              <a:off x="1111" y="2152"/>
              <a:ext cx="3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7797722" y="2626162"/>
            <a:ext cx="1520825" cy="642938"/>
            <a:chOff x="471" y="2115"/>
            <a:chExt cx="958" cy="405"/>
          </a:xfrm>
        </p:grpSpPr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471" y="2115"/>
              <a:ext cx="7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 </a:t>
              </a:r>
              <a:r>
                <a:rPr lang="en-US" altLang="en-US" b="1">
                  <a:solidFill>
                    <a:srgbClr val="0000FF"/>
                  </a:solidFill>
                  <a:cs typeface="Times New Roman" panose="02020603050405020304" pitchFamily="18" charset="0"/>
                </a:rPr>
                <a:t>:</a:t>
              </a:r>
              <a:r>
                <a:rPr lang="en-US" altLang="en-US">
                  <a:solidFill>
                    <a:srgbClr val="0000FF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</a:p>
          </p:txBody>
        </p:sp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1111" y="2152"/>
              <a:ext cx="3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6330175" y="1335517"/>
            <a:ext cx="811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6317476" y="1983222"/>
            <a:ext cx="503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6338115" y="2618227"/>
            <a:ext cx="503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9216946" y="1360922"/>
            <a:ext cx="503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9216946" y="2008627"/>
            <a:ext cx="503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9237580" y="2643627"/>
            <a:ext cx="503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1987997" y="1348225"/>
            <a:ext cx="1651000" cy="642938"/>
            <a:chOff x="389" y="2115"/>
            <a:chExt cx="1040" cy="405"/>
          </a:xfrm>
        </p:grpSpPr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389" y="2115"/>
              <a:ext cx="9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b="1" dirty="0" smtClean="0">
                  <a:solidFill>
                    <a:srgbClr val="0000FF"/>
                  </a:solidFill>
                </a:rPr>
                <a:t>×</a:t>
              </a:r>
              <a:r>
                <a:rPr lang="en-US" altLang="en-US" dirty="0" smtClean="0">
                  <a:solidFill>
                    <a:srgbClr val="0000FF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sp>
          <p:nvSpPr>
            <p:cNvPr id="32" name="TextBox 4"/>
            <p:cNvSpPr txBox="1">
              <a:spLocks noChangeArrowheads="1"/>
            </p:cNvSpPr>
            <p:nvPr/>
          </p:nvSpPr>
          <p:spPr bwMode="auto">
            <a:xfrm>
              <a:off x="1111" y="2152"/>
              <a:ext cx="3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33" name="Group 22"/>
          <p:cNvGrpSpPr>
            <a:grpSpLocks/>
          </p:cNvGrpSpPr>
          <p:nvPr/>
        </p:nvGrpSpPr>
        <p:grpSpPr bwMode="auto">
          <a:xfrm>
            <a:off x="1964554" y="1995925"/>
            <a:ext cx="1520825" cy="642938"/>
            <a:chOff x="471" y="2115"/>
            <a:chExt cx="958" cy="405"/>
          </a:xfrm>
        </p:grpSpPr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471" y="2115"/>
              <a:ext cx="7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altLang="en-US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:</a:t>
              </a:r>
              <a:r>
                <a:rPr lang="en-US" altLang="en-US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4"/>
            <p:cNvSpPr txBox="1">
              <a:spLocks noChangeArrowheads="1"/>
            </p:cNvSpPr>
            <p:nvPr/>
          </p:nvSpPr>
          <p:spPr bwMode="auto">
            <a:xfrm>
              <a:off x="1111" y="2152"/>
              <a:ext cx="3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1943917" y="2640450"/>
            <a:ext cx="1520825" cy="642938"/>
            <a:chOff x="471" y="2115"/>
            <a:chExt cx="958" cy="405"/>
          </a:xfrm>
        </p:grpSpPr>
        <p:sp>
          <p:nvSpPr>
            <p:cNvPr id="37" name="TextBox 4"/>
            <p:cNvSpPr txBox="1">
              <a:spLocks noChangeArrowheads="1"/>
            </p:cNvSpPr>
            <p:nvPr/>
          </p:nvSpPr>
          <p:spPr bwMode="auto">
            <a:xfrm>
              <a:off x="471" y="2115"/>
              <a:ext cx="77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altLang="en-US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:</a:t>
              </a:r>
              <a:r>
                <a:rPr lang="en-US" altLang="en-US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</a:p>
          </p:txBody>
        </p: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1111" y="2152"/>
              <a:ext cx="31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3564385" y="1357745"/>
            <a:ext cx="811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3402824" y="2005447"/>
            <a:ext cx="503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3423466" y="2640452"/>
            <a:ext cx="503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  <p:bldP spid="26" grpId="0"/>
      <p:bldP spid="27" grpId="0"/>
      <p:bldP spid="28" grpId="0"/>
      <p:bldP spid="29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4478393" y="818362"/>
            <a:ext cx="2247103" cy="1015663"/>
            <a:chOff x="3240122" y="2117697"/>
            <a:chExt cx="2212945" cy="1097379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3240122" y="2117697"/>
              <a:ext cx="1777206" cy="1097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chemeClr val="bg1"/>
                  </a:solidFill>
                  <a:latin typeface="VNI-Allegie" pitchFamily="2" charset="0"/>
                </a:rPr>
                <a:t>x</a:t>
              </a: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b="1" dirty="0">
                  <a:solidFill>
                    <a:schemeClr val="bg1"/>
                  </a:solidFill>
                </a:rPr>
                <a:t>×</a:t>
              </a:r>
              <a:r>
                <a:rPr lang="en-US" altLang="en-US" sz="24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4405876" y="2533478"/>
              <a:ext cx="504825" cy="56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4686304" y="2510382"/>
              <a:ext cx="766763" cy="56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55697" y="252762"/>
            <a:ext cx="51390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FF00"/>
                </a:solidFill>
                <a:latin typeface="VNI-Allegie" pitchFamily="2" charset="0"/>
              </a:rPr>
              <a:t>x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60255" y="2531802"/>
            <a:ext cx="35290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 dirty="0" smtClean="0">
                <a:solidFill>
                  <a:schemeClr val="bg1"/>
                </a:solidFill>
                <a:latin typeface="VNI-Allegie" pitchFamily="2" charset="0"/>
              </a:rPr>
              <a:t>    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6000" b="1" dirty="0" smtClean="0">
                <a:solidFill>
                  <a:schemeClr val="bg1"/>
                </a:solidFill>
                <a:latin typeface="VNI-Allegie" pitchFamily="2" charset="0"/>
              </a:rPr>
              <a:t>  x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×</a:t>
            </a:r>
            <a:r>
              <a:rPr lang="en-US" alt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220090" y="2911270"/>
            <a:ext cx="51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576414" y="2865223"/>
            <a:ext cx="778591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215380" y="2452424"/>
            <a:ext cx="23372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</a:rPr>
              <a:t>×</a:t>
            </a: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6000" b="1" dirty="0" smtClean="0">
                <a:solidFill>
                  <a:schemeClr val="bg1"/>
                </a:solidFill>
                <a:latin typeface="VNI-Allegie" pitchFamily="2" charset="0"/>
              </a:rPr>
              <a:t>x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8365458" y="2798685"/>
            <a:ext cx="1215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21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9928" y="1741428"/>
            <a:ext cx="34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=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4536" y="1221301"/>
            <a:ext cx="39328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smtClean="0">
                <a:solidFill>
                  <a:schemeClr val="bg1"/>
                </a:solidFill>
                <a:latin typeface="VNI-Allegie" pitchFamily="2" charset="0"/>
              </a:rPr>
              <a:t>x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0328" y="1132188"/>
            <a:ext cx="6516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chemeClr val="bg1"/>
                </a:solidFill>
                <a:latin typeface="VNI-Allegie" pitchFamily="2" charset="0"/>
              </a:rPr>
              <a:t>x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7403" y="2264657"/>
            <a:ext cx="34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0714" y="1705968"/>
            <a:ext cx="54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7352" y="1663570"/>
            <a:ext cx="21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6024" y="1702207"/>
            <a:ext cx="98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5120" y="22334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4081" y="2296422"/>
            <a:ext cx="605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chemeClr val="bg1"/>
                </a:solidFill>
                <a:latin typeface="VNI-Allegie" pitchFamily="2" charset="0"/>
              </a:rPr>
              <a:t>x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3124" y="3488511"/>
            <a:ext cx="503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8152" y="3475637"/>
            <a:ext cx="62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0663" y="3425829"/>
            <a:ext cx="46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2855" y="3464466"/>
            <a:ext cx="64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1020" y="2863795"/>
            <a:ext cx="680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chemeClr val="bg1"/>
                </a:solidFill>
                <a:latin typeface="VNI-Allegie" pitchFamily="2" charset="0"/>
              </a:rPr>
              <a:t>x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1561" y="4084499"/>
            <a:ext cx="36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ZapfChancery-Medium" panose="00000400000000000000" pitchFamily="2" charset="0"/>
                <a:cs typeface="Times New Roman" panose="02020603050405020304" pitchFamily="18" charset="0"/>
              </a:rPr>
              <a:t>=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ZapfChancery-Medium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6405" y="4049006"/>
            <a:ext cx="62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ZapfChancery-Medium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25334" y="2160961"/>
            <a:ext cx="392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chemeClr val="bg1"/>
                </a:solidFill>
                <a:latin typeface="VNI-Allegie" pitchFamily="2" charset="0"/>
              </a:rPr>
              <a:t>x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98866" y="3425829"/>
            <a:ext cx="33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68302" y="3405801"/>
            <a:ext cx="686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52008" y="3400660"/>
            <a:ext cx="64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35837" y="3361977"/>
            <a:ext cx="21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19136" y="2734734"/>
            <a:ext cx="4475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chemeClr val="bg1"/>
                </a:solidFill>
                <a:latin typeface="VNI-Allegie" pitchFamily="2" charset="0"/>
              </a:rPr>
              <a:t>x</a:t>
            </a: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07142" y="4026349"/>
            <a:ext cx="50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27752" y="4013470"/>
            <a:ext cx="641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123636" y="375875"/>
            <a:ext cx="51390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940" y="1153250"/>
            <a:ext cx="1043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a)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</a:rPr>
              <a:t> × 2 = 8            b)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3 = 15              c) 2 × y = 20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1999" y="1734771"/>
            <a:ext cx="2118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</a:rPr>
              <a:t> = 8 : 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</a:rPr>
              <a:t> = 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5088" y="1727548"/>
            <a:ext cx="2214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15 : 3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9555" y="1708912"/>
            <a:ext cx="2715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20 : 2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10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05666" y="1172442"/>
            <a:ext cx="981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129" y="233692"/>
            <a:ext cx="11325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4: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Có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20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ngồi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mỗi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bàn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có 2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Hỏi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tất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cả có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bàn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4650" y="3700130"/>
            <a:ext cx="282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Bài</a:t>
            </a:r>
            <a:r>
              <a:rPr lang="en-US" sz="2800" b="1" dirty="0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giải</a:t>
            </a:r>
            <a:endParaRPr lang="en-US" sz="2800" b="1" dirty="0">
              <a:solidFill>
                <a:srgbClr val="FFFF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9444" y="4175518"/>
            <a:ext cx="5096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2 = 10 (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́: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635" y="1621765"/>
            <a:ext cx="45591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rgbClr val="FFFF00"/>
                </a:solidFill>
                <a:latin typeface="HP001 4 hàng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?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929"/>
            <a:ext cx="1219199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64897" y="1721640"/>
            <a:ext cx="6210096" cy="914400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TRÒ CHƠI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69750" y="3241140"/>
            <a:ext cx="951248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HỘP  QUÀ MAY MẮN</a:t>
            </a:r>
            <a:endParaRPr lang="en-US" altLang="en-US" sz="6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 dir="vert"/>
      </p:transition>
    </mc:Choice>
    <mc:Fallback xmlns="">
      <p:transition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 descr="E:\1\141498Barres_etoiles__11_ - Copy - Copy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7" y="-141668"/>
            <a:ext cx="1204174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E:\1\658207um0q7idt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04822"/>
            <a:ext cx="857251" cy="315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E:\1\534424Barres_etoiles__7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22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E:\1\534424Barres_etoiles__7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80273"/>
            <a:ext cx="83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E:\1\658207um0q7idt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9" y="4020354"/>
            <a:ext cx="857251" cy="283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6" action="ppaction://hlinksldjump"/>
          </p:cNvPr>
          <p:cNvSpPr txBox="1"/>
          <p:nvPr/>
        </p:nvSpPr>
        <p:spPr>
          <a:xfrm>
            <a:off x="3554605" y="3696534"/>
            <a:ext cx="587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9" y="652031"/>
            <a:ext cx="4841399" cy="4321083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9" y="957673"/>
            <a:ext cx="4859515" cy="4323738"/>
          </a:xfrm>
          <a:prstGeom prst="rect">
            <a:avLst/>
          </a:prstGeom>
        </p:spPr>
      </p:pic>
      <p:pic>
        <p:nvPicPr>
          <p:cNvPr id="19" name="Picture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1" y="2324883"/>
            <a:ext cx="5377295" cy="4436107"/>
          </a:xfrm>
          <a:prstGeom prst="rect">
            <a:avLst/>
          </a:prstGeom>
        </p:spPr>
      </p:pic>
      <p:pic>
        <p:nvPicPr>
          <p:cNvPr id="20" name="Picture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01" y="1147493"/>
            <a:ext cx="4506515" cy="4873709"/>
          </a:xfrm>
          <a:prstGeom prst="rect">
            <a:avLst/>
          </a:prstGeom>
        </p:spPr>
      </p:pic>
      <p:pic>
        <p:nvPicPr>
          <p:cNvPr id="54" name="Picture 5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62" y="2702267"/>
            <a:ext cx="4534071" cy="4058723"/>
          </a:xfrm>
          <a:prstGeom prst="rect">
            <a:avLst/>
          </a:prstGeom>
        </p:spPr>
      </p:pic>
      <p:sp>
        <p:nvSpPr>
          <p:cNvPr id="2" name="5-Point Star 1">
            <a:hlinkClick r:id="rId6" action="ppaction://hlinksldjump"/>
          </p:cNvPr>
          <p:cNvSpPr/>
          <p:nvPr/>
        </p:nvSpPr>
        <p:spPr>
          <a:xfrm>
            <a:off x="10198100" y="6021202"/>
            <a:ext cx="1295400" cy="739788"/>
          </a:xfrm>
          <a:prstGeom prst="star5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4271499" y="21947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46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556379" y="6324600"/>
            <a:ext cx="609600" cy="533400"/>
          </a:xfrm>
          <a:prstGeom prst="actionButtonHome">
            <a:avLst/>
          </a:prstGeom>
          <a:solidFill>
            <a:srgbClr val="351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4155585" y="2246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" name="Text Box 80"/>
          <p:cNvSpPr txBox="1">
            <a:spLocks noChangeArrowheads="1"/>
          </p:cNvSpPr>
          <p:nvPr/>
        </p:nvSpPr>
        <p:spPr bwMode="auto">
          <a:xfrm>
            <a:off x="4825510" y="31305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50" name="Text Box 81"/>
          <p:cNvSpPr txBox="1">
            <a:spLocks noChangeArrowheads="1"/>
          </p:cNvSpPr>
          <p:nvPr/>
        </p:nvSpPr>
        <p:spPr bwMode="auto">
          <a:xfrm>
            <a:off x="3230956" y="1582452"/>
            <a:ext cx="88937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FF0066"/>
                </a:solidFill>
                <a:latin typeface="HP001 4 hàng" pitchFamily="34" charset="0"/>
              </a:rPr>
              <a:t>Con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HP001 4 hàng" pitchFamily="34" charset="0"/>
              </a:rPr>
              <a:t>hãy</a:t>
            </a:r>
            <a:r>
              <a:rPr lang="en-US" altLang="en-US" sz="4400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HP001 4 hàng" pitchFamily="34" charset="0"/>
              </a:rPr>
              <a:t>nêu</a:t>
            </a:r>
            <a:r>
              <a:rPr lang="en-US" altLang="en-US" sz="4400" b="1" dirty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HP001 4 hàng" pitchFamily="34" charset="0"/>
              </a:rPr>
              <a:t>nhanh</a:t>
            </a:r>
            <a:r>
              <a:rPr lang="en-US" altLang="en-US" sz="4400" b="1" dirty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HP001 4 hàng" pitchFamily="34" charset="0"/>
              </a:rPr>
              <a:t>kết</a:t>
            </a:r>
            <a:r>
              <a:rPr lang="en-US" altLang="en-US" sz="4400" b="1" dirty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HP001 4 hàng" pitchFamily="34" charset="0"/>
              </a:rPr>
              <a:t>quả</a:t>
            </a:r>
            <a:r>
              <a:rPr lang="en-US" altLang="en-US" sz="4400" b="1" dirty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HP001 4 hàng" pitchFamily="34" charset="0"/>
              </a:rPr>
              <a:t>đúng</a:t>
            </a:r>
            <a:r>
              <a:rPr lang="en-US" altLang="en-US" sz="4400" b="1" dirty="0" smtClean="0">
                <a:solidFill>
                  <a:srgbClr val="FF0066"/>
                </a:solidFill>
                <a:latin typeface="HP001 4 hàng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HP001 4 hàng" pitchFamily="34" charset="0"/>
            </a:endParaRPr>
          </a:p>
        </p:txBody>
      </p:sp>
      <p:sp>
        <p:nvSpPr>
          <p:cNvPr id="51" name="Text Box 82"/>
          <p:cNvSpPr txBox="1">
            <a:spLocks noChangeArrowheads="1"/>
          </p:cNvSpPr>
          <p:nvPr/>
        </p:nvSpPr>
        <p:spPr bwMode="auto">
          <a:xfrm>
            <a:off x="4688985" y="25908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52" name="Text Box 83"/>
          <p:cNvSpPr txBox="1">
            <a:spLocks noChangeArrowheads="1"/>
          </p:cNvSpPr>
          <p:nvPr/>
        </p:nvSpPr>
        <p:spPr bwMode="auto">
          <a:xfrm>
            <a:off x="5288353" y="2419065"/>
            <a:ext cx="1984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  <a:latin typeface="VNI-Times" pitchFamily="2" charset="0"/>
              </a:rPr>
              <a:t>3  x 7 =</a:t>
            </a:r>
          </a:p>
        </p:txBody>
      </p:sp>
      <p:sp>
        <p:nvSpPr>
          <p:cNvPr id="53" name="Text Box 84"/>
          <p:cNvSpPr txBox="1">
            <a:spLocks noChangeArrowheads="1"/>
          </p:cNvSpPr>
          <p:nvPr/>
        </p:nvSpPr>
        <p:spPr bwMode="auto">
          <a:xfrm>
            <a:off x="5288353" y="3257264"/>
            <a:ext cx="19944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  <a:latin typeface="VNI-Times" pitchFamily="2" charset="0"/>
              </a:rPr>
              <a:t>21 : 3 =</a:t>
            </a:r>
          </a:p>
        </p:txBody>
      </p:sp>
      <p:sp>
        <p:nvSpPr>
          <p:cNvPr id="54" name="Text Box 85"/>
          <p:cNvSpPr txBox="1">
            <a:spLocks noChangeArrowheads="1"/>
          </p:cNvSpPr>
          <p:nvPr/>
        </p:nvSpPr>
        <p:spPr bwMode="auto">
          <a:xfrm>
            <a:off x="5288353" y="4079590"/>
            <a:ext cx="19944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  <a:latin typeface="VNI-Times" pitchFamily="2" charset="0"/>
              </a:rPr>
              <a:t>21 : 7 =</a:t>
            </a:r>
          </a:p>
        </p:txBody>
      </p:sp>
      <p:sp>
        <p:nvSpPr>
          <p:cNvPr id="55" name="Text Box 86"/>
          <p:cNvSpPr txBox="1">
            <a:spLocks noChangeArrowheads="1"/>
          </p:cNvSpPr>
          <p:nvPr/>
        </p:nvSpPr>
        <p:spPr bwMode="auto">
          <a:xfrm>
            <a:off x="7117147" y="2492090"/>
            <a:ext cx="83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21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56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58"/>
            <a:ext cx="13498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7" y="0"/>
            <a:ext cx="130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92"/>
          <p:cNvSpPr>
            <a:spLocks noChangeArrowheads="1"/>
          </p:cNvSpPr>
          <p:nvPr/>
        </p:nvSpPr>
        <p:spPr bwMode="auto">
          <a:xfrm>
            <a:off x="4589387" y="3594319"/>
            <a:ext cx="914400" cy="762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88959" y="6324600"/>
            <a:ext cx="609600" cy="533400"/>
          </a:xfrm>
          <a:prstGeom prst="actionButtonHome">
            <a:avLst/>
          </a:prstGeom>
          <a:solidFill>
            <a:srgbClr val="351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88165" y="2246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 Box 81"/>
          <p:cNvSpPr txBox="1">
            <a:spLocks noChangeArrowheads="1"/>
          </p:cNvSpPr>
          <p:nvPr/>
        </p:nvSpPr>
        <p:spPr bwMode="auto">
          <a:xfrm>
            <a:off x="4429485" y="1524000"/>
            <a:ext cx="38258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VNI-Times" pitchFamily="2" charset="0"/>
              </a:rPr>
              <a:t>3  x</a:t>
            </a:r>
            <a:r>
              <a:rPr lang="en-US" altLang="en-US" sz="1800" dirty="0">
                <a:latin typeface="VNI-Times" pitchFamily="2" charset="0"/>
              </a:rPr>
              <a:t>   </a:t>
            </a:r>
            <a:r>
              <a:rPr lang="en-US" altLang="en-US" sz="6600" b="1" dirty="0" err="1">
                <a:latin typeface="VNI-Allegie" pitchFamily="2" charset="0"/>
              </a:rPr>
              <a:t>x</a:t>
            </a:r>
            <a:r>
              <a:rPr lang="en-US" altLang="en-US" sz="6000" b="1" dirty="0">
                <a:latin typeface="VNI-Allegie" pitchFamily="2" charset="0"/>
              </a:rPr>
              <a:t> </a:t>
            </a:r>
            <a:r>
              <a:rPr lang="en-US" altLang="en-US" sz="1800" dirty="0">
                <a:latin typeface="VNI-Allegie" pitchFamily="2" charset="0"/>
              </a:rPr>
              <a:t> </a:t>
            </a:r>
            <a:r>
              <a:rPr lang="en-US" altLang="en-US" sz="4400" b="1" dirty="0">
                <a:latin typeface="VNI-Times" pitchFamily="2" charset="0"/>
              </a:rPr>
              <a:t>=  </a:t>
            </a:r>
            <a:r>
              <a:rPr lang="en-US" altLang="en-US" sz="4400" b="1" dirty="0" smtClean="0">
                <a:latin typeface="VNI-Times" pitchFamily="2" charset="0"/>
              </a:rPr>
              <a:t>6</a:t>
            </a:r>
            <a:endParaRPr lang="en-US" altLang="en-US" sz="4400" b="1" dirty="0">
              <a:latin typeface="VNI-Times" pitchFamily="2" charset="0"/>
            </a:endParaRPr>
          </a:p>
        </p:txBody>
      </p:sp>
      <p:sp>
        <p:nvSpPr>
          <p:cNvPr id="11" name="Text Box 82"/>
          <p:cNvSpPr txBox="1">
            <a:spLocks noChangeArrowheads="1"/>
          </p:cNvSpPr>
          <p:nvPr/>
        </p:nvSpPr>
        <p:spPr bwMode="auto">
          <a:xfrm>
            <a:off x="3454759" y="2091751"/>
            <a:ext cx="6400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8000" b="1" dirty="0">
                <a:latin typeface="VNI-Allegie" pitchFamily="2" charset="0"/>
              </a:rPr>
              <a:t>x</a:t>
            </a:r>
            <a:r>
              <a:rPr lang="en-US" altLang="en-US" sz="4800" b="1" dirty="0" smtClean="0"/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83" descr="a_md_wht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59" y="3657600"/>
            <a:ext cx="495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5" descr="c_md_wht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61" y="3733800"/>
            <a:ext cx="5524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6" descr="d_md_wht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361" y="3695700"/>
            <a:ext cx="5524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3226159" y="3635375"/>
            <a:ext cx="542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VNI-Times" pitchFamily="2" charset="0"/>
              </a:rPr>
              <a:t> </a:t>
            </a:r>
            <a:r>
              <a:rPr lang="en-US" altLang="en-US" sz="4000" b="1" dirty="0">
                <a:latin typeface="VNI-Times" pitchFamily="2" charset="0"/>
              </a:rPr>
              <a:t>0</a:t>
            </a:r>
          </a:p>
        </p:txBody>
      </p:sp>
      <p:grpSp>
        <p:nvGrpSpPr>
          <p:cNvPr id="16" name="Group 91"/>
          <p:cNvGrpSpPr>
            <a:grpSpLocks/>
          </p:cNvGrpSpPr>
          <p:nvPr/>
        </p:nvGrpSpPr>
        <p:grpSpPr bwMode="auto">
          <a:xfrm>
            <a:off x="4769740" y="3695701"/>
            <a:ext cx="1249603" cy="708025"/>
            <a:chOff x="1824" y="2294"/>
            <a:chExt cx="763" cy="446"/>
          </a:xfrm>
        </p:grpSpPr>
        <p:pic>
          <p:nvPicPr>
            <p:cNvPr id="17" name="Picture 84" descr="b_md_whtd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304"/>
              <a:ext cx="3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88"/>
            <p:cNvSpPr txBox="1">
              <a:spLocks noChangeArrowheads="1"/>
            </p:cNvSpPr>
            <p:nvPr/>
          </p:nvSpPr>
          <p:spPr bwMode="auto">
            <a:xfrm>
              <a:off x="2208" y="2294"/>
              <a:ext cx="37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smtClean="0">
                  <a:latin typeface="VNI-Times" pitchFamily="2" charset="0"/>
                </a:rPr>
                <a:t> </a:t>
              </a:r>
              <a:r>
                <a:rPr lang="en-US" altLang="en-US" sz="4000" b="1" dirty="0">
                  <a:latin typeface="VNI-Times" pitchFamily="2" charset="0"/>
                </a:rPr>
                <a:t>2</a:t>
              </a:r>
            </a:p>
          </p:txBody>
        </p:sp>
      </p:grpSp>
      <p:sp>
        <p:nvSpPr>
          <p:cNvPr id="19" name="Text Box 89"/>
          <p:cNvSpPr txBox="1">
            <a:spLocks noChangeArrowheads="1"/>
          </p:cNvSpPr>
          <p:nvPr/>
        </p:nvSpPr>
        <p:spPr bwMode="auto">
          <a:xfrm>
            <a:off x="7417159" y="3709988"/>
            <a:ext cx="513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VNI-Times" pitchFamily="2" charset="0"/>
              </a:rPr>
              <a:t> </a:t>
            </a:r>
            <a:r>
              <a:rPr lang="en-US" altLang="en-US" sz="3600" b="1" dirty="0">
                <a:latin typeface="VNI-Times" pitchFamily="2" charset="0"/>
              </a:rPr>
              <a:t>3</a:t>
            </a:r>
          </a:p>
        </p:txBody>
      </p:sp>
      <p:sp>
        <p:nvSpPr>
          <p:cNvPr id="20" name="Text Box 90"/>
          <p:cNvSpPr txBox="1">
            <a:spLocks noChangeArrowheads="1"/>
          </p:cNvSpPr>
          <p:nvPr/>
        </p:nvSpPr>
        <p:spPr bwMode="auto">
          <a:xfrm>
            <a:off x="9611084" y="3686177"/>
            <a:ext cx="4507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VNI-Times" pitchFamily="2" charset="0"/>
              </a:rPr>
              <a:t>9</a:t>
            </a:r>
            <a:endParaRPr lang="en-US" altLang="en-US" sz="3600" b="1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y q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57200" y="304800"/>
            <a:ext cx="8305800" cy="762000"/>
          </a:xfrm>
          <a:prstGeom prst="flowChartTermina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048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6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Home">
            <a:avLst/>
          </a:prstGeom>
          <a:solidFill>
            <a:srgbClr val="351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457200" y="635000"/>
            <a:ext cx="11468100" cy="1077218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Chúc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mừng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con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đã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nhận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được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hộp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quà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may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mắn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Phần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thưởng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của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con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là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một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chú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Doraemon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rất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dễ</a:t>
            </a:r>
            <a:r>
              <a:rPr lang="en-US" altLang="en-US" b="1" dirty="0" smtClean="0">
                <a:solidFill>
                  <a:srgbClr val="FF0066"/>
                </a:solidFill>
                <a:latin typeface="HP001 4 hàng" pitchFamily="34" charset="0"/>
              </a:rPr>
              <a:t> </a:t>
            </a:r>
            <a:r>
              <a:rPr lang="en-US" altLang="en-US" b="1" dirty="0" err="1" smtClean="0">
                <a:solidFill>
                  <a:srgbClr val="FF0066"/>
                </a:solidFill>
                <a:latin typeface="HP001 4 hàng" pitchFamily="34" charset="0"/>
              </a:rPr>
              <a:t>thương</a:t>
            </a:r>
            <a:endParaRPr lang="en-US" altLang="en-US" b="1" dirty="0">
              <a:solidFill>
                <a:srgbClr val="FF0066"/>
              </a:solidFill>
              <a:latin typeface="HP001 4 hàng" pitchFamily="34" charset="0"/>
            </a:endParaRPr>
          </a:p>
        </p:txBody>
      </p:sp>
      <p:pic>
        <p:nvPicPr>
          <p:cNvPr id="1026" name="Picture 2" descr="C:\Users\admin\Desktop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143125"/>
            <a:ext cx="257175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24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" y="5623485"/>
            <a:ext cx="11132457" cy="1343287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104" y="-843297"/>
            <a:ext cx="114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25" y="-574357"/>
            <a:ext cx="114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01839" y="6324600"/>
            <a:ext cx="609600" cy="533400"/>
          </a:xfrm>
          <a:prstGeom prst="actionButtonHome">
            <a:avLst/>
          </a:prstGeom>
          <a:solidFill>
            <a:srgbClr val="351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42079" y="2203451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92575" y="1087082"/>
            <a:ext cx="9390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15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kẹo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ho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mấy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kẹo</a:t>
            </a:r>
            <a:r>
              <a:rPr lang="en-US" sz="4000" b="1" dirty="0" smtClean="0"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66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Oval 92"/>
          <p:cNvSpPr>
            <a:spLocks noChangeArrowheads="1"/>
          </p:cNvSpPr>
          <p:nvPr/>
        </p:nvSpPr>
        <p:spPr bwMode="auto">
          <a:xfrm>
            <a:off x="5376504" y="3570506"/>
            <a:ext cx="914400" cy="7620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" name="Picture 83" descr="a_md_wht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19" y="3657600"/>
            <a:ext cx="495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85" descr="c_md_wht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97" y="3686175"/>
            <a:ext cx="6644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6" descr="d_md_wht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21" y="3695700"/>
            <a:ext cx="5524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1929619" y="3635375"/>
            <a:ext cx="542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VNI-Times" pitchFamily="2" charset="0"/>
              </a:rPr>
              <a:t> </a:t>
            </a:r>
            <a:r>
              <a:rPr lang="en-US" altLang="en-US" sz="4000" b="1" dirty="0">
                <a:latin typeface="VNI-Times" pitchFamily="2" charset="0"/>
              </a:rPr>
              <a:t>2</a:t>
            </a:r>
          </a:p>
        </p:txBody>
      </p:sp>
      <p:grpSp>
        <p:nvGrpSpPr>
          <p:cNvPr id="44" name="Group 91"/>
          <p:cNvGrpSpPr>
            <a:grpSpLocks/>
          </p:cNvGrpSpPr>
          <p:nvPr/>
        </p:nvGrpSpPr>
        <p:grpSpPr bwMode="auto">
          <a:xfrm>
            <a:off x="3453625" y="3657602"/>
            <a:ext cx="1230315" cy="708025"/>
            <a:chOff x="1824" y="2294"/>
            <a:chExt cx="775" cy="446"/>
          </a:xfrm>
        </p:grpSpPr>
        <p:pic>
          <p:nvPicPr>
            <p:cNvPr id="45" name="Picture 84" descr="b_md_whtd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304"/>
              <a:ext cx="3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88"/>
            <p:cNvSpPr txBox="1">
              <a:spLocks noChangeArrowheads="1"/>
            </p:cNvSpPr>
            <p:nvPr/>
          </p:nvSpPr>
          <p:spPr bwMode="auto">
            <a:xfrm>
              <a:off x="2208" y="2294"/>
              <a:ext cx="39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smtClean="0">
                  <a:latin typeface="VNI-Times" pitchFamily="2" charset="0"/>
                </a:rPr>
                <a:t> </a:t>
              </a:r>
              <a:r>
                <a:rPr lang="en-US" altLang="en-US" sz="4000" b="1" dirty="0">
                  <a:latin typeface="VNI-Times" pitchFamily="2" charset="0"/>
                </a:rPr>
                <a:t>6</a:t>
              </a:r>
            </a:p>
          </p:txBody>
        </p:sp>
      </p:grpSp>
      <p:sp>
        <p:nvSpPr>
          <p:cNvPr id="47" name="Text Box 89"/>
          <p:cNvSpPr txBox="1">
            <a:spLocks noChangeArrowheads="1"/>
          </p:cNvSpPr>
          <p:nvPr/>
        </p:nvSpPr>
        <p:spPr bwMode="auto">
          <a:xfrm>
            <a:off x="6311543" y="3635376"/>
            <a:ext cx="4716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VNI-Times" pitchFamily="2" charset="0"/>
              </a:rPr>
              <a:t> </a:t>
            </a:r>
            <a:r>
              <a:rPr lang="en-US" altLang="en-US" sz="3600" b="1" dirty="0">
                <a:latin typeface="VNI-Times" pitchFamily="2" charset="0"/>
              </a:rPr>
              <a:t>5</a:t>
            </a:r>
          </a:p>
        </p:txBody>
      </p:sp>
      <p:sp>
        <p:nvSpPr>
          <p:cNvPr id="48" name="Text Box 90"/>
          <p:cNvSpPr txBox="1">
            <a:spLocks noChangeArrowheads="1"/>
          </p:cNvSpPr>
          <p:nvPr/>
        </p:nvSpPr>
        <p:spPr bwMode="auto">
          <a:xfrm>
            <a:off x="8314544" y="3686177"/>
            <a:ext cx="4507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54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i g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happy-children-playing-at-outdoor-park-vector-214796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10633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5" descr="80%"/>
          <p:cNvSpPr>
            <a:spLocks noChangeArrowheads="1" noChangeShapeType="1" noTextEdit="1"/>
          </p:cNvSpPr>
          <p:nvPr/>
        </p:nvSpPr>
        <p:spPr bwMode="auto">
          <a:xfrm>
            <a:off x="2512831" y="3926925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573">
                <a:solidFill>
                  <a:srgbClr val="EAEAEA"/>
                </a:solidFill>
                <a:miter lim="800000"/>
                <a:headEnd/>
                <a:tailEnd/>
              </a:ln>
              <a:pattFill prst="pct80">
                <a:fgClr>
                  <a:srgbClr val="FF6600"/>
                </a:fgClr>
                <a:bgClr>
                  <a:srgbClr val="9400ED"/>
                </a:bgClr>
              </a:patt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401533" y="2819346"/>
            <a:ext cx="54102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kern="10" dirty="0" err="1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Trần</a:t>
            </a:r>
            <a:r>
              <a:rPr lang="en-US" sz="3600" b="1" kern="10" dirty="0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 Thu </a:t>
            </a:r>
            <a:r>
              <a:rPr lang="en-US" sz="3600" b="1" kern="10" dirty="0" err="1" smtClean="0">
                <a:ln/>
                <a:solidFill>
                  <a:srgbClr val="FF0066"/>
                </a:solidFill>
                <a:latin typeface="HP001 4 hàng" pitchFamily="34" charset="0"/>
                <a:cs typeface="Times New Roman" panose="02020603050405020304" pitchFamily="18" charset="0"/>
              </a:rPr>
              <a:t>Trang</a:t>
            </a:r>
            <a:endParaRPr lang="en-US" sz="3600" b="1" kern="10" dirty="0">
              <a:ln/>
              <a:solidFill>
                <a:srgbClr val="FF0066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WordArt 5" descr="80%"/>
          <p:cNvSpPr>
            <a:spLocks noChangeArrowheads="1" noChangeShapeType="1" noTextEdit="1"/>
          </p:cNvSpPr>
          <p:nvPr/>
        </p:nvSpPr>
        <p:spPr bwMode="auto">
          <a:xfrm>
            <a:off x="2512831" y="106251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573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HỌC SINH ĐẾN VỚI</a:t>
            </a:r>
          </a:p>
          <a:p>
            <a:pPr algn="ctr"/>
            <a:r>
              <a:rPr lang="en-US" sz="3600" b="1" kern="10" dirty="0" smtClean="0">
                <a:ln w="12573">
                  <a:solidFill>
                    <a:srgbClr val="EAEAEA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TIẾT HỌC NGÀY HÔM NAY</a:t>
            </a:r>
            <a:endParaRPr lang="en-US" sz="3600" b="1" kern="10" dirty="0">
              <a:ln w="12573">
                <a:solidFill>
                  <a:srgbClr val="EAEAEA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17819" dir="2700000" algn="ctr" rotWithShape="0">
                  <a:srgbClr val="C0C0C0">
                    <a:alpha val="80011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4038663" y="1534614"/>
            <a:ext cx="4113031" cy="6450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TOÁN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48491" y="2349764"/>
            <a:ext cx="2344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 2A</a:t>
            </a:r>
            <a:r>
              <a:rPr lang="en-US" sz="3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11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" y="0"/>
            <a:ext cx="12610531" cy="7124130"/>
          </a:xfrm>
          <a:prstGeom prst="rect">
            <a:avLst/>
          </a:prstGeom>
        </p:spPr>
      </p:pic>
      <p:sp>
        <p:nvSpPr>
          <p:cNvPr id="2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92419" y="6324600"/>
            <a:ext cx="609600" cy="533400"/>
          </a:xfrm>
          <a:prstGeom prst="actionButtonHome">
            <a:avLst/>
          </a:prstGeom>
          <a:solidFill>
            <a:srgbClr val="351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" name="Text Box 81"/>
          <p:cNvSpPr txBox="1">
            <a:spLocks noChangeArrowheads="1"/>
          </p:cNvSpPr>
          <p:nvPr/>
        </p:nvSpPr>
        <p:spPr bwMode="auto">
          <a:xfrm>
            <a:off x="1041400" y="1460500"/>
            <a:ext cx="1031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HP001 4 hàng" pitchFamily="34" charset="0"/>
              </a:rPr>
              <a:t>Muốn</a:t>
            </a:r>
            <a:r>
              <a:rPr lang="en-US" altLang="en-US" sz="4000" b="1" dirty="0">
                <a:latin typeface="HP001 4 hàng" pitchFamily="34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</a:rPr>
              <a:t>tìm</a:t>
            </a:r>
            <a:r>
              <a:rPr lang="en-US" altLang="en-US" sz="4000" b="1" dirty="0">
                <a:latin typeface="HP001 4 hàng" pitchFamily="34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</a:rPr>
              <a:t>một</a:t>
            </a:r>
            <a:r>
              <a:rPr lang="en-US" altLang="en-US" sz="4000" b="1" dirty="0">
                <a:latin typeface="HP001 4 hàng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itchFamily="34" charset="0"/>
              </a:rPr>
              <a:t>thừa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HP001 4 hàng" pitchFamily="34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en-US" sz="4000" b="1" dirty="0">
                <a:latin typeface="HP001 4 hàng" pitchFamily="34" charset="0"/>
              </a:rPr>
              <a:t>ta </a:t>
            </a:r>
            <a:r>
              <a:rPr lang="en-US" altLang="en-US" sz="4000" b="1" dirty="0" err="1">
                <a:latin typeface="HP001 4 hàng" pitchFamily="34" charset="0"/>
              </a:rPr>
              <a:t>làm</a:t>
            </a:r>
            <a:r>
              <a:rPr lang="en-US" altLang="en-US" sz="4000" b="1" dirty="0">
                <a:latin typeface="HP001 4 hàng" pitchFamily="34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</a:rPr>
              <a:t>thế</a:t>
            </a:r>
            <a:r>
              <a:rPr lang="en-US" altLang="en-US" sz="4000" b="1" dirty="0">
                <a:latin typeface="HP001 4 hàng" pitchFamily="34" charset="0"/>
              </a:rPr>
              <a:t> </a:t>
            </a:r>
            <a:r>
              <a:rPr lang="en-US" altLang="en-US" sz="4000" b="1" dirty="0" err="1">
                <a:latin typeface="HP001 4 hàng" pitchFamily="34" charset="0"/>
              </a:rPr>
              <a:t>nào</a:t>
            </a:r>
            <a:r>
              <a:rPr lang="en-US" altLang="en-US" sz="4000" b="1" dirty="0">
                <a:latin typeface="HP001 4 hàng" pitchFamily="34" charset="0"/>
              </a:rPr>
              <a:t>?.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HP001 4 hàng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HP001 4 hàng" pitchFamily="34" charset="0"/>
            </a:endParaRPr>
          </a:p>
        </p:txBody>
      </p:sp>
      <p:sp>
        <p:nvSpPr>
          <p:cNvPr id="43" name="Text Box 82"/>
          <p:cNvSpPr txBox="1">
            <a:spLocks noChangeArrowheads="1"/>
          </p:cNvSpPr>
          <p:nvPr/>
        </p:nvSpPr>
        <p:spPr bwMode="auto">
          <a:xfrm>
            <a:off x="1181100" y="2601913"/>
            <a:ext cx="96901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CC"/>
                </a:solidFill>
                <a:latin typeface="HP001 4 hàng" pitchFamily="34" charset="0"/>
              </a:rPr>
              <a:t>Muốn</a:t>
            </a:r>
            <a:r>
              <a:rPr lang="en-US" alt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itchFamily="34" charset="0"/>
              </a:rPr>
              <a:t>tìm</a:t>
            </a:r>
            <a:r>
              <a:rPr lang="en-US" alt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itchFamily="34" charset="0"/>
              </a:rPr>
              <a:t>một</a:t>
            </a:r>
            <a:r>
              <a:rPr lang="en-US" alt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HP001 4 hàng" pitchFamily="34" charset="0"/>
              </a:rPr>
              <a:t>thừa</a:t>
            </a:r>
            <a:r>
              <a:rPr lang="en-US" altLang="en-US" sz="3600" b="1" dirty="0">
                <a:solidFill>
                  <a:srgbClr val="99000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HP001 4 hàng" pitchFamily="34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HP001 4 hàng" pitchFamily="34" charset="0"/>
              </a:rPr>
              <a:t> ta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itchFamily="34" charset="0"/>
              </a:rPr>
              <a:t>lấy</a:t>
            </a:r>
            <a:r>
              <a:rPr lang="en-US" alt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endParaRPr lang="en-US" altLang="en-US" sz="3600" b="1" dirty="0" smtClean="0">
              <a:solidFill>
                <a:srgbClr val="0000CC"/>
              </a:solidFill>
              <a:latin typeface="HP001 4 hàng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990000"/>
                </a:solidFill>
                <a:latin typeface="HP001 4 hàng" pitchFamily="34" charset="0"/>
              </a:rPr>
              <a:t>tích</a:t>
            </a:r>
            <a:r>
              <a:rPr lang="en-US" altLang="en-US" sz="3600" b="1" dirty="0" smtClean="0">
                <a:solidFill>
                  <a:srgbClr val="99000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smtClean="0">
                <a:solidFill>
                  <a:srgbClr val="0000CC"/>
                </a:solidFill>
                <a:latin typeface="HP001 4 hàng" pitchFamily="34" charset="0"/>
              </a:rPr>
              <a:t>chia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HP001 4 hàng" pitchFamily="34" charset="0"/>
              </a:rPr>
              <a:t>cho</a:t>
            </a:r>
            <a:r>
              <a:rPr lang="en-US" altLang="en-US" sz="3600" b="1" dirty="0" smtClean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HP001 4 hàng" pitchFamily="34" charset="0"/>
              </a:rPr>
              <a:t>thừa</a:t>
            </a:r>
            <a:r>
              <a:rPr lang="en-US" altLang="en-US" sz="3600" b="1" dirty="0">
                <a:solidFill>
                  <a:srgbClr val="99000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990000"/>
                </a:solidFill>
                <a:latin typeface="HP001 4 hàng" pitchFamily="34" charset="0"/>
              </a:rPr>
              <a:t>số</a:t>
            </a:r>
            <a:r>
              <a:rPr lang="en-US" altLang="en-US" sz="3600" b="1" dirty="0">
                <a:solidFill>
                  <a:srgbClr val="0000CC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HP001 4 hàng" pitchFamily="34" charset="0"/>
              </a:rPr>
              <a:t>kia</a:t>
            </a:r>
            <a:r>
              <a:rPr lang="en-US" altLang="en-US" sz="3600" b="1" dirty="0">
                <a:solidFill>
                  <a:srgbClr val="0000CC"/>
                </a:solidFill>
                <a:latin typeface="HP001 4 hàng" pitchFamily="34" charset="0"/>
              </a:rPr>
              <a:t>.</a:t>
            </a:r>
            <a:endParaRPr lang="en-US" altLang="en-US" sz="3600" b="1" dirty="0">
              <a:solidFill>
                <a:srgbClr val="CC3300"/>
              </a:solidFill>
              <a:latin typeface="HP001 4 hàng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CC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1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ame1li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9946" y="1066800"/>
            <a:ext cx="458893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alt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95858" y="2393395"/>
            <a:ext cx="7318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nay </a:t>
            </a:r>
            <a:r>
              <a:rPr lang="en-US" altLang="en-US" b="1" dirty="0" err="1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7941" y="3327410"/>
            <a:ext cx="90754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quy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tắc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tìm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một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thừa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sô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́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của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phép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 smtClean="0">
                <a:solidFill>
                  <a:srgbClr val="0D0D0D"/>
                </a:solidFill>
                <a:latin typeface="HP001 4 hàng" pitchFamily="34" charset="0"/>
                <a:cs typeface="Times New Roman" panose="02020603050405020304" pitchFamily="18" charset="0"/>
              </a:rPr>
              <a:t>. </a:t>
            </a:r>
            <a:endParaRPr lang="en-US" altLang="en-US" b="1" dirty="0">
              <a:solidFill>
                <a:srgbClr val="0D0D0D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0" y="466408"/>
            <a:ext cx="22383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9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k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1625600" y="381000"/>
            <a:ext cx="5384800" cy="762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Dặn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dò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1300" y="1282700"/>
            <a:ext cx="9245600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AutoNum type="arabicPeriod"/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sgk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116: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 -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 -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2, 3 , 4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vở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27.</a:t>
            </a:r>
            <a:endParaRPr lang="en-US" sz="3600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hay qua.wav"/>
          </p:stSnd>
        </p:sndAc>
      </p:transition>
    </mc:Choice>
    <mc:Fallback xmlns="">
      <p:transition spd="slow">
        <p:checker dir="vert"/>
        <p:sndAc>
          <p:stSnd>
            <p:snd r:embed="rId4" name="hay qu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19" y="3840583"/>
            <a:ext cx="8202470" cy="2651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041" y="2752289"/>
            <a:ext cx="9821917" cy="11811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749D9562-C94D-4A52-8C1E-567F64DD43ED}"/>
              </a:ext>
            </a:extLst>
          </p:cNvPr>
          <p:cNvGrpSpPr/>
          <p:nvPr/>
        </p:nvGrpSpPr>
        <p:grpSpPr>
          <a:xfrm rot="6329695" flipH="1">
            <a:off x="7376496" y="2230277"/>
            <a:ext cx="1689788" cy="1154143"/>
            <a:chOff x="9015984" y="2528554"/>
            <a:chExt cx="2157344" cy="1473489"/>
          </a:xfrm>
        </p:grpSpPr>
        <p:sp>
          <p:nvSpPr>
            <p:cNvPr id="23" name="Freeform 166">
              <a:extLst>
                <a:ext uri="{FF2B5EF4-FFF2-40B4-BE49-F238E27FC236}">
                  <a16:creationId xmlns="" xmlns:a16="http://schemas.microsoft.com/office/drawing/2014/main" id="{56643B65-E9CF-41C1-B982-AA62F73C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>
              <a:extLst>
                <a:ext uri="{FF2B5EF4-FFF2-40B4-BE49-F238E27FC236}">
                  <a16:creationId xmlns="" xmlns:a16="http://schemas.microsoft.com/office/drawing/2014/main" id="{23770E61-57AB-447C-A0C3-365CAD9D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>
              <a:extLst>
                <a:ext uri="{FF2B5EF4-FFF2-40B4-BE49-F238E27FC236}">
                  <a16:creationId xmlns="" xmlns:a16="http://schemas.microsoft.com/office/drawing/2014/main" id="{9B69B964-0D85-4AF6-9151-FF21AC34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>
              <a:extLst>
                <a:ext uri="{FF2B5EF4-FFF2-40B4-BE49-F238E27FC236}">
                  <a16:creationId xmlns="" xmlns:a16="http://schemas.microsoft.com/office/drawing/2014/main" id="{D1CFB73F-9DC5-4D5A-B63A-0BC005AA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="" xmlns:a16="http://schemas.microsoft.com/office/drawing/2014/main" id="{86CA331B-8448-4A7C-93CD-8048DB8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>
              <a:extLst>
                <a:ext uri="{FF2B5EF4-FFF2-40B4-BE49-F238E27FC236}">
                  <a16:creationId xmlns="" xmlns:a16="http://schemas.microsoft.com/office/drawing/2014/main" id="{291ACE66-4288-4AC3-AE29-3B690306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>
              <a:extLst>
                <a:ext uri="{FF2B5EF4-FFF2-40B4-BE49-F238E27FC236}">
                  <a16:creationId xmlns="" xmlns:a16="http://schemas.microsoft.com/office/drawing/2014/main" id="{A8F12B9A-CC0B-48A3-ABE2-8CDEE082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>
              <a:extLst>
                <a:ext uri="{FF2B5EF4-FFF2-40B4-BE49-F238E27FC236}">
                  <a16:creationId xmlns="" xmlns:a16="http://schemas.microsoft.com/office/drawing/2014/main" id="{AC8A0EF5-C9E5-4AC0-B17B-B3B5EC39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>
              <a:extLst>
                <a:ext uri="{FF2B5EF4-FFF2-40B4-BE49-F238E27FC236}">
                  <a16:creationId xmlns="" xmlns:a16="http://schemas.microsoft.com/office/drawing/2014/main" id="{B59EB676-D514-4BE9-A152-BBDBCCDE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>
              <a:extLst>
                <a:ext uri="{FF2B5EF4-FFF2-40B4-BE49-F238E27FC236}">
                  <a16:creationId xmlns="" xmlns:a16="http://schemas.microsoft.com/office/drawing/2014/main" id="{DCD54A4B-A6BF-4CC7-B63A-CC7DC1A8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=""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=""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=""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=""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=""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=""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=""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1256587" y="2190756"/>
            <a:ext cx="1028238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Chúc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con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học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sinh</a:t>
            </a:r>
            <a:endParaRPr lang="en-US" altLang="zh-CN" sz="72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</a:t>
            </a:r>
            <a:r>
              <a:rPr kumimoji="0" lang="en-US" altLang="zh-CN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hăm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ngoan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học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giỏi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微软雅黑" panose="020B0503020204020204" pitchFamily="34" charset="-122"/>
            </a:endParaRPr>
          </a:p>
        </p:txBody>
      </p:sp>
      <p:sp>
        <p:nvSpPr>
          <p:cNvPr id="34" name="文本框 32">
            <a:extLst>
              <a:ext uri="{FF2B5EF4-FFF2-40B4-BE49-F238E27FC236}">
                <a16:creationId xmlns=""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1208832" y="2142901"/>
            <a:ext cx="1028238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Chúc</a:t>
            </a:r>
            <a:r>
              <a:rPr lang="en-US" altLang="zh-CN" sz="7200" b="1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altLang="zh-CN" sz="7200" b="1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 con </a:t>
            </a:r>
            <a:r>
              <a:rPr lang="en-US" altLang="zh-CN" sz="7200" b="1" dirty="0" err="1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học</a:t>
            </a:r>
            <a:r>
              <a:rPr lang="en-US" altLang="zh-CN" sz="7200" b="1" dirty="0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sinh</a:t>
            </a:r>
            <a:endParaRPr lang="en-US" altLang="zh-CN" sz="7200" b="1" dirty="0" smtClean="0">
              <a:solidFill>
                <a:srgbClr val="FFC000"/>
              </a:solidFill>
              <a:latin typeface="Cambria" pitchFamily="18" charset="0"/>
              <a:ea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FFC000"/>
                </a:solidFill>
                <a:latin typeface="Cambria" pitchFamily="18" charset="0"/>
                <a:ea typeface="Cambria" pitchFamily="18" charset="0"/>
              </a:rPr>
              <a:t>c</a:t>
            </a:r>
            <a:r>
              <a:rPr kumimoji="0" lang="en-US" altLang="zh-CN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hăm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ngoan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học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giỏi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itchFamily="18" charset="0"/>
              <a:ea typeface="微软雅黑" panose="020B0503020204020204" pitchFamily="34" charset="-122"/>
            </a:endParaRPr>
          </a:p>
        </p:txBody>
      </p:sp>
      <p:sp>
        <p:nvSpPr>
          <p:cNvPr id="35" name="文本框 32">
            <a:extLst>
              <a:ext uri="{FF2B5EF4-FFF2-40B4-BE49-F238E27FC236}">
                <a16:creationId xmlns=""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1244227" y="2161920"/>
            <a:ext cx="10282382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Chúc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con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học</a:t>
            </a:r>
            <a:r>
              <a:rPr lang="en-US" altLang="zh-CN" sz="7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sinh</a:t>
            </a:r>
            <a:endParaRPr lang="en-US" altLang="zh-CN" sz="72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</a:t>
            </a:r>
            <a:r>
              <a:rPr kumimoji="0" lang="en-US" altLang="zh-CN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hăm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ngoan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,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học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</a:rPr>
              <a:t>giỏi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922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06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7" y="184160"/>
            <a:ext cx="2548039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5" y="64868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625" y="3840593"/>
            <a:ext cx="8202471" cy="26515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70F3FE8-C4D6-4A0B-B16A-A173A1EC3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044" y="2752289"/>
            <a:ext cx="9821917" cy="11811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749D9562-C94D-4A52-8C1E-567F64DD43ED}"/>
              </a:ext>
            </a:extLst>
          </p:cNvPr>
          <p:cNvGrpSpPr/>
          <p:nvPr/>
        </p:nvGrpSpPr>
        <p:grpSpPr>
          <a:xfrm rot="6329695" flipH="1">
            <a:off x="7376497" y="2230287"/>
            <a:ext cx="1689788" cy="1154143"/>
            <a:chOff x="9015984" y="2528554"/>
            <a:chExt cx="2157344" cy="1473489"/>
          </a:xfrm>
        </p:grpSpPr>
        <p:sp>
          <p:nvSpPr>
            <p:cNvPr id="23" name="Freeform 166">
              <a:extLst>
                <a:ext uri="{FF2B5EF4-FFF2-40B4-BE49-F238E27FC236}">
                  <a16:creationId xmlns="" xmlns:a16="http://schemas.microsoft.com/office/drawing/2014/main" id="{56643B65-E9CF-41C1-B982-AA62F73C1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>
              <a:extLst>
                <a:ext uri="{FF2B5EF4-FFF2-40B4-BE49-F238E27FC236}">
                  <a16:creationId xmlns="" xmlns:a16="http://schemas.microsoft.com/office/drawing/2014/main" id="{23770E61-57AB-447C-A0C3-365CAD9D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>
              <a:extLst>
                <a:ext uri="{FF2B5EF4-FFF2-40B4-BE49-F238E27FC236}">
                  <a16:creationId xmlns="" xmlns:a16="http://schemas.microsoft.com/office/drawing/2014/main" id="{9B69B964-0D85-4AF6-9151-FF21AC34E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>
              <a:extLst>
                <a:ext uri="{FF2B5EF4-FFF2-40B4-BE49-F238E27FC236}">
                  <a16:creationId xmlns="" xmlns:a16="http://schemas.microsoft.com/office/drawing/2014/main" id="{D1CFB73F-9DC5-4D5A-B63A-0BC005AAE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>
              <a:extLst>
                <a:ext uri="{FF2B5EF4-FFF2-40B4-BE49-F238E27FC236}">
                  <a16:creationId xmlns="" xmlns:a16="http://schemas.microsoft.com/office/drawing/2014/main" id="{86CA331B-8448-4A7C-93CD-8048DB8D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>
              <a:extLst>
                <a:ext uri="{FF2B5EF4-FFF2-40B4-BE49-F238E27FC236}">
                  <a16:creationId xmlns="" xmlns:a16="http://schemas.microsoft.com/office/drawing/2014/main" id="{291ACE66-4288-4AC3-AE29-3B690306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>
              <a:extLst>
                <a:ext uri="{FF2B5EF4-FFF2-40B4-BE49-F238E27FC236}">
                  <a16:creationId xmlns="" xmlns:a16="http://schemas.microsoft.com/office/drawing/2014/main" id="{A8F12B9A-CC0B-48A3-ABE2-8CDEE082F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>
              <a:extLst>
                <a:ext uri="{FF2B5EF4-FFF2-40B4-BE49-F238E27FC236}">
                  <a16:creationId xmlns="" xmlns:a16="http://schemas.microsoft.com/office/drawing/2014/main" id="{AC8A0EF5-C9E5-4AC0-B17B-B3B5EC396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>
              <a:extLst>
                <a:ext uri="{FF2B5EF4-FFF2-40B4-BE49-F238E27FC236}">
                  <a16:creationId xmlns="" xmlns:a16="http://schemas.microsoft.com/office/drawing/2014/main" id="{B59EB676-D514-4BE9-A152-BBDBCCDE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>
              <a:extLst>
                <a:ext uri="{FF2B5EF4-FFF2-40B4-BE49-F238E27FC236}">
                  <a16:creationId xmlns="" xmlns:a16="http://schemas.microsoft.com/office/drawing/2014/main" id="{DCD54A4B-A6BF-4CC7-B63A-CC7DC1A8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E81F354-E4AE-4EB4-8AED-8EDE23CC41B6}"/>
              </a:ext>
            </a:extLst>
          </p:cNvPr>
          <p:cNvGrpSpPr/>
          <p:nvPr/>
        </p:nvGrpSpPr>
        <p:grpSpPr>
          <a:xfrm>
            <a:off x="3902132" y="3380383"/>
            <a:ext cx="3941237" cy="338354"/>
            <a:chOff x="4531763" y="904319"/>
            <a:chExt cx="3274666" cy="206375"/>
          </a:xfrm>
          <a:solidFill>
            <a:srgbClr val="5FA080"/>
          </a:solidFill>
        </p:grpSpPr>
        <p:sp>
          <p:nvSpPr>
            <p:cNvPr id="13" name="Freeform 139">
              <a:extLst>
                <a:ext uri="{FF2B5EF4-FFF2-40B4-BE49-F238E27FC236}">
                  <a16:creationId xmlns="" xmlns:a16="http://schemas.microsoft.com/office/drawing/2014/main" id="{19E7A61C-481F-40CC-A555-92F3B50179E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="" xmlns:a16="http://schemas.microsoft.com/office/drawing/2014/main" id="{3D57C85E-BED2-46C1-A02D-72A3DC4B8CC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="" xmlns:a16="http://schemas.microsoft.com/office/drawing/2014/main" id="{1DFE864B-F9B9-4A2D-AAD8-BAB1B00CC92F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="" xmlns:a16="http://schemas.microsoft.com/office/drawing/2014/main" id="{76D7A8C4-BAB0-47B8-8F18-54DAFD84026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="" xmlns:a16="http://schemas.microsoft.com/office/drawing/2014/main" id="{E4DACE45-5861-4AC9-AC04-7F46C72B9CC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="" xmlns:a16="http://schemas.microsoft.com/office/drawing/2014/main" id="{3432E466-2F2E-4FE3-BF51-50C6E8460E0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="" xmlns:a16="http://schemas.microsoft.com/office/drawing/2014/main" id="{BD503B01-31FF-4831-8D47-F8AF2BAD24D0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="" xmlns:a16="http://schemas.microsoft.com/office/drawing/2014/main" id="{E36E0CA2-6722-463E-82A6-7AAC0C4F5E8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="" xmlns:a16="http://schemas.microsoft.com/office/drawing/2014/main" id="{703810E8-72E6-40C7-B318-8D86E29E44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="" xmlns:a16="http://schemas.microsoft.com/office/drawing/2014/main" id="{A2643807-BC22-4F6C-A01B-E0590FFBC1A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A9CC877D-0AB6-44BB-AD51-66C9F47EDAA3}"/>
              </a:ext>
            </a:extLst>
          </p:cNvPr>
          <p:cNvSpPr txBox="1"/>
          <p:nvPr/>
        </p:nvSpPr>
        <p:spPr>
          <a:xfrm>
            <a:off x="768107" y="2018551"/>
            <a:ext cx="102823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>
              <a:defRPr/>
            </a:pPr>
            <a:r>
              <a:rPr lang="en-US" altLang="zh-CN" sz="7200" b="1" dirty="0" smtClean="0">
                <a:solidFill>
                  <a:srgbClr val="5FA080"/>
                </a:solidFill>
                <a:latin typeface="Cambria" pitchFamily="18" charset="0"/>
                <a:ea typeface="Cambria" pitchFamily="18" charset="0"/>
              </a:rPr>
              <a:t>ÔN </a:t>
            </a:r>
            <a:r>
              <a:rPr lang="en-US" altLang="zh-CN" sz="7200" b="1" dirty="0">
                <a:solidFill>
                  <a:srgbClr val="5FA080"/>
                </a:solidFill>
                <a:latin typeface="Cambria" pitchFamily="18" charset="0"/>
                <a:ea typeface="Cambria" pitchFamily="18" charset="0"/>
              </a:rPr>
              <a:t>BÀI CŨ</a:t>
            </a:r>
            <a:endParaRPr lang="zh-CN" altLang="en-US" sz="7200" b="1" dirty="0">
              <a:solidFill>
                <a:srgbClr val="5FA080"/>
              </a:solidFill>
              <a:latin typeface="Cambria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73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3" name="Oval 221"/>
          <p:cNvSpPr>
            <a:spLocks noChangeArrowheads="1"/>
          </p:cNvSpPr>
          <p:nvPr/>
        </p:nvSpPr>
        <p:spPr bwMode="auto">
          <a:xfrm>
            <a:off x="508000" y="3200400"/>
            <a:ext cx="2133600" cy="1295400"/>
          </a:xfrm>
          <a:prstGeom prst="ellipse">
            <a:avLst/>
          </a:prstGeom>
          <a:solidFill>
            <a:srgbClr val="FF66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2"/>
            <a:ext cx="12192000" cy="1477963"/>
          </a:xfrm>
        </p:spPr>
        <p:txBody>
          <a:bodyPr/>
          <a:lstStyle/>
          <a:p>
            <a:pPr eaLnBrk="1" hangingPunct="1"/>
            <a:r>
              <a:rPr lang="vi-VN" sz="400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Hình nào khoanh vào     số ô vuông</a:t>
            </a:r>
            <a:r>
              <a:rPr lang="en-US" sz="3600" b="1" dirty="0" smtClean="0">
                <a:solidFill>
                  <a:srgbClr val="0000CC"/>
                </a:solidFill>
                <a:latin typeface="HP001 4 hàng" pitchFamily="34" charset="0"/>
              </a:rPr>
              <a:t>?</a:t>
            </a:r>
            <a:endParaRPr lang="en-US" sz="3600" b="1" u="sng" dirty="0" smtClean="0">
              <a:solidFill>
                <a:srgbClr val="0000CC"/>
              </a:solidFill>
              <a:latin typeface="HP001 4 hàng" pitchFamily="34" charset="0"/>
            </a:endParaRPr>
          </a:p>
        </p:txBody>
      </p:sp>
      <p:graphicFrame>
        <p:nvGraphicFramePr>
          <p:cNvPr id="18536" name="Group 104"/>
          <p:cNvGraphicFramePr>
            <a:graphicFrameLocks noGrp="1"/>
          </p:cNvGraphicFramePr>
          <p:nvPr>
            <p:ph sz="quarter" idx="2"/>
          </p:nvPr>
        </p:nvGraphicFramePr>
        <p:xfrm>
          <a:off x="4368801" y="1752600"/>
          <a:ext cx="3352801" cy="1295400"/>
        </p:xfrm>
        <a:graphic>
          <a:graphicData uri="http://schemas.openxmlformats.org/drawingml/2006/table">
            <a:tbl>
              <a:tblPr/>
              <a:tblGrid>
                <a:gridCol w="668867"/>
                <a:gridCol w="668867"/>
                <a:gridCol w="677333"/>
                <a:gridCol w="668867"/>
                <a:gridCol w="668867"/>
              </a:tblGrid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960" marR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960" marR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960" marR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960" marR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960" marR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960" marR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960" marR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960" marR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960" marR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0960" marR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508" name="Group 76"/>
          <p:cNvGraphicFramePr>
            <a:graphicFrameLocks noGrp="1"/>
          </p:cNvGraphicFramePr>
          <p:nvPr>
            <p:ph sz="quarter" idx="3"/>
          </p:nvPr>
        </p:nvGraphicFramePr>
        <p:xfrm>
          <a:off x="203201" y="1752611"/>
          <a:ext cx="3860801" cy="1249363"/>
        </p:xfrm>
        <a:graphic>
          <a:graphicData uri="http://schemas.openxmlformats.org/drawingml/2006/table">
            <a:tbl>
              <a:tblPr/>
              <a:tblGrid>
                <a:gridCol w="772584"/>
                <a:gridCol w="770467"/>
                <a:gridCol w="774700"/>
                <a:gridCol w="770467"/>
                <a:gridCol w="772583"/>
              </a:tblGrid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643" name="Group 211"/>
          <p:cNvGraphicFramePr>
            <a:graphicFrameLocks noGrp="1"/>
          </p:cNvGraphicFramePr>
          <p:nvPr>
            <p:ph sz="half" idx="1"/>
          </p:nvPr>
        </p:nvGraphicFramePr>
        <p:xfrm>
          <a:off x="8229601" y="1752600"/>
          <a:ext cx="3657601" cy="1162050"/>
        </p:xfrm>
        <a:graphic>
          <a:graphicData uri="http://schemas.openxmlformats.org/drawingml/2006/table">
            <a:tbl>
              <a:tblPr/>
              <a:tblGrid>
                <a:gridCol w="732367"/>
                <a:gridCol w="730251"/>
                <a:gridCol w="732367"/>
                <a:gridCol w="730249"/>
                <a:gridCol w="73236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4166" name="Group 212"/>
          <p:cNvGrpSpPr>
            <a:grpSpLocks/>
          </p:cNvGrpSpPr>
          <p:nvPr/>
        </p:nvGrpSpPr>
        <p:grpSpPr bwMode="auto">
          <a:xfrm>
            <a:off x="7133167" y="452440"/>
            <a:ext cx="812800" cy="1038225"/>
            <a:chOff x="3792" y="1776"/>
            <a:chExt cx="384" cy="653"/>
          </a:xfrm>
        </p:grpSpPr>
        <p:sp>
          <p:nvSpPr>
            <p:cNvPr id="4170" name="Text Box 213"/>
            <p:cNvSpPr txBox="1">
              <a:spLocks noChangeArrowheads="1"/>
            </p:cNvSpPr>
            <p:nvPr/>
          </p:nvSpPr>
          <p:spPr bwMode="auto">
            <a:xfrm>
              <a:off x="3792" y="1776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171" name="Line 214"/>
            <p:cNvSpPr>
              <a:spLocks noChangeShapeType="1"/>
            </p:cNvSpPr>
            <p:nvPr/>
          </p:nvSpPr>
          <p:spPr bwMode="auto">
            <a:xfrm>
              <a:off x="3792" y="21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  <p:sp>
          <p:nvSpPr>
            <p:cNvPr id="4172" name="Text Box 215"/>
            <p:cNvSpPr txBox="1">
              <a:spLocks noChangeArrowheads="1"/>
            </p:cNvSpPr>
            <p:nvPr/>
          </p:nvSpPr>
          <p:spPr bwMode="auto">
            <a:xfrm>
              <a:off x="3792" y="2064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3</a:t>
              </a:r>
            </a:p>
          </p:txBody>
        </p:sp>
      </p:grpSp>
      <p:pic>
        <p:nvPicPr>
          <p:cNvPr id="4167" name="Picture 216" descr="a_md_wht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3" y="3276600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8" name="Picture 218" descr="b_md_wht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276600"/>
            <a:ext cx="147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9" name="Picture 220" descr="c_md_wht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3" y="3276600"/>
            <a:ext cx="15726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6555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i g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dministrator\Downloads\nề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13078" y="676077"/>
            <a:ext cx="10225567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33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61225" y="2605863"/>
            <a:ext cx="94732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060"/>
                </a:solidFill>
                <a:latin typeface="HP001 4 hàng" pitchFamily="34" charset="0"/>
              </a:rPr>
              <a:t>+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hạng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tổng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trừ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+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trừ</a:t>
            </a:r>
            <a:r>
              <a:rPr lang="en-US" b="1" dirty="0" smtClean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0"/>
          <a:stretch/>
        </p:blipFill>
        <p:spPr>
          <a:xfrm>
            <a:off x="8792" y="0"/>
            <a:ext cx="12183208" cy="68580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37648" y="332656"/>
            <a:ext cx="102389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sáu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ngày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24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tháng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4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năm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2020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Toán</a:t>
            </a:r>
            <a:endParaRPr lang="en-GB" altLang="en-US" sz="3200" b="1" dirty="0" smtClean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199456" y="1844829"/>
            <a:ext cx="103691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Tìm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một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thừa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số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của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phép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nhân</a:t>
            </a:r>
            <a:endParaRPr lang="en-GB" altLang="en-US" sz="3200" b="1" dirty="0" smtClean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98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7" y="0"/>
            <a:ext cx="1301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199110" y="2386631"/>
            <a:ext cx="1082729" cy="1669199"/>
            <a:chOff x="762000" y="2695822"/>
            <a:chExt cx="685800" cy="1418978"/>
          </a:xfrm>
        </p:grpSpPr>
        <p:sp>
          <p:nvSpPr>
            <p:cNvPr id="15" name="Rounded Rectangle 14"/>
            <p:cNvSpPr/>
            <p:nvPr/>
          </p:nvSpPr>
          <p:spPr>
            <a:xfrm>
              <a:off x="762000" y="2695822"/>
              <a:ext cx="685800" cy="141897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14400" y="2848749"/>
              <a:ext cx="381000" cy="5092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14400" y="3494252"/>
              <a:ext cx="381000" cy="52807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3473513" y="2386631"/>
            <a:ext cx="1084891" cy="1669199"/>
            <a:chOff x="762000" y="2819400"/>
            <a:chExt cx="685800" cy="1295400"/>
          </a:xfrm>
        </p:grpSpPr>
        <p:sp>
          <p:nvSpPr>
            <p:cNvPr id="19" name="Rounded Rectangle 18"/>
            <p:cNvSpPr/>
            <p:nvPr/>
          </p:nvSpPr>
          <p:spPr>
            <a:xfrm>
              <a:off x="762000" y="2819400"/>
              <a:ext cx="685800" cy="1295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14400" y="2959009"/>
              <a:ext cx="381000" cy="4776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14400" y="3548295"/>
              <a:ext cx="381000" cy="4820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4735647" y="2399510"/>
            <a:ext cx="1086679" cy="1669199"/>
            <a:chOff x="797751" y="2819400"/>
            <a:chExt cx="727323" cy="1295400"/>
          </a:xfrm>
        </p:grpSpPr>
        <p:sp>
          <p:nvSpPr>
            <p:cNvPr id="23" name="Rounded Rectangle 22"/>
            <p:cNvSpPr/>
            <p:nvPr/>
          </p:nvSpPr>
          <p:spPr>
            <a:xfrm>
              <a:off x="797751" y="2819400"/>
              <a:ext cx="727323" cy="12954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69660" y="2949014"/>
              <a:ext cx="402997" cy="47769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60450" y="3538300"/>
              <a:ext cx="412207" cy="4920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20367" y="4486490"/>
            <a:ext cx="3632200" cy="547687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2      </a:t>
            </a:r>
            <a:r>
              <a:rPr lang="en-US" sz="3600" b="1" dirty="0">
                <a:solidFill>
                  <a:srgbClr val="0000FF"/>
                </a:solidFill>
              </a:rPr>
              <a:t>×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    =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144169" y="5625589"/>
            <a:ext cx="1554163" cy="381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Down Arrow 47"/>
          <p:cNvSpPr>
            <a:spLocks noChangeArrowheads="1"/>
          </p:cNvSpPr>
          <p:nvPr/>
        </p:nvSpPr>
        <p:spPr bwMode="auto">
          <a:xfrm flipV="1">
            <a:off x="2753769" y="5036626"/>
            <a:ext cx="182563" cy="5476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868193" y="5625589"/>
            <a:ext cx="1554163" cy="381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Down Arrow 49"/>
          <p:cNvSpPr>
            <a:spLocks noChangeArrowheads="1"/>
          </p:cNvSpPr>
          <p:nvPr/>
        </p:nvSpPr>
        <p:spPr bwMode="auto">
          <a:xfrm flipV="1">
            <a:off x="4592098" y="5036626"/>
            <a:ext cx="184151" cy="547688"/>
          </a:xfrm>
          <a:prstGeom prst="downArrow">
            <a:avLst>
              <a:gd name="adj1" fmla="val 50000"/>
              <a:gd name="adj2" fmla="val 49569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547767" y="5625589"/>
            <a:ext cx="1371600" cy="381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Down Arrow 51"/>
          <p:cNvSpPr>
            <a:spLocks noChangeArrowheads="1"/>
          </p:cNvSpPr>
          <p:nvPr/>
        </p:nvSpPr>
        <p:spPr bwMode="auto">
          <a:xfrm flipV="1">
            <a:off x="6130381" y="5036626"/>
            <a:ext cx="182563" cy="5476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6528840" y="4207205"/>
            <a:ext cx="822325" cy="5372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7412340" y="4840361"/>
            <a:ext cx="48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028803" y="4792020"/>
            <a:ext cx="48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826601" y="4843536"/>
            <a:ext cx="48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742229" y="4899098"/>
            <a:ext cx="48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350243" y="4843536"/>
            <a:ext cx="48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22751" y="4481596"/>
            <a:ext cx="609600" cy="54927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cxnSp>
        <p:nvCxnSpPr>
          <p:cNvPr id="40" name="Straight Arrow Connector 39"/>
          <p:cNvCxnSpPr>
            <a:endCxn id="60" idx="1"/>
          </p:cNvCxnSpPr>
          <p:nvPr/>
        </p:nvCxnSpPr>
        <p:spPr>
          <a:xfrm>
            <a:off x="6507649" y="4743523"/>
            <a:ext cx="904691" cy="2873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7412340" y="3941425"/>
            <a:ext cx="48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876403" y="3893084"/>
            <a:ext cx="48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521801" y="3944600"/>
            <a:ext cx="48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107229" y="4000162"/>
            <a:ext cx="48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032743" y="3944600"/>
            <a:ext cx="4826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WordArt 5"/>
          <p:cNvSpPr>
            <a:spLocks noChangeArrowheads="1" noChangeShapeType="1" noTextEdit="1"/>
          </p:cNvSpPr>
          <p:nvPr/>
        </p:nvSpPr>
        <p:spPr bwMode="auto">
          <a:xfrm>
            <a:off x="4038663" y="386250"/>
            <a:ext cx="4113031" cy="6450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1. </a:t>
            </a:r>
            <a:r>
              <a:rPr lang="en-US" sz="3600" b="1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xét</a:t>
            </a:r>
            <a:endParaRPr lang="en-US" sz="3600" b="1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015463" y="2931644"/>
            <a:ext cx="1371600" cy="381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Down Arrow 37"/>
          <p:cNvSpPr>
            <a:spLocks noChangeArrowheads="1"/>
          </p:cNvSpPr>
          <p:nvPr/>
        </p:nvSpPr>
        <p:spPr bwMode="auto">
          <a:xfrm rot="10800000" flipV="1">
            <a:off x="7502997" y="3325855"/>
            <a:ext cx="299737" cy="6926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Down Arrow 38"/>
          <p:cNvSpPr>
            <a:spLocks noChangeArrowheads="1"/>
          </p:cNvSpPr>
          <p:nvPr/>
        </p:nvSpPr>
        <p:spPr bwMode="auto">
          <a:xfrm rot="10800000" flipV="1">
            <a:off x="8642392" y="3263741"/>
            <a:ext cx="299737" cy="69268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Down Arrow 41"/>
          <p:cNvSpPr>
            <a:spLocks noChangeArrowheads="1"/>
          </p:cNvSpPr>
          <p:nvPr/>
        </p:nvSpPr>
        <p:spPr bwMode="auto">
          <a:xfrm rot="10800000" flipV="1">
            <a:off x="10124174" y="2757025"/>
            <a:ext cx="242736" cy="1184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398661" y="2944855"/>
            <a:ext cx="1554163" cy="381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9589829" y="2376025"/>
            <a:ext cx="1554163" cy="381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959172" y="5868550"/>
            <a:ext cx="1371600" cy="381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Down Arrow 56"/>
          <p:cNvSpPr>
            <a:spLocks noChangeArrowheads="1"/>
          </p:cNvSpPr>
          <p:nvPr/>
        </p:nvSpPr>
        <p:spPr bwMode="auto">
          <a:xfrm flipV="1">
            <a:off x="7541786" y="5279587"/>
            <a:ext cx="182563" cy="5476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9766038" y="5899433"/>
            <a:ext cx="1554163" cy="381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Down Arrow 58"/>
          <p:cNvSpPr>
            <a:spLocks noChangeArrowheads="1"/>
          </p:cNvSpPr>
          <p:nvPr/>
        </p:nvSpPr>
        <p:spPr bwMode="auto">
          <a:xfrm flipV="1">
            <a:off x="10489943" y="5310470"/>
            <a:ext cx="184151" cy="547688"/>
          </a:xfrm>
          <a:prstGeom prst="downArrow">
            <a:avLst>
              <a:gd name="adj1" fmla="val 50000"/>
              <a:gd name="adj2" fmla="val 49569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244804" y="5913283"/>
            <a:ext cx="1554163" cy="3810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Down Arrow 68"/>
          <p:cNvSpPr>
            <a:spLocks noChangeArrowheads="1"/>
          </p:cNvSpPr>
          <p:nvPr/>
        </p:nvSpPr>
        <p:spPr bwMode="auto">
          <a:xfrm flipV="1">
            <a:off x="8968709" y="5324320"/>
            <a:ext cx="184151" cy="547688"/>
          </a:xfrm>
          <a:prstGeom prst="downArrow">
            <a:avLst>
              <a:gd name="adj1" fmla="val 50000"/>
              <a:gd name="adj2" fmla="val 49569"/>
            </a:avLst>
          </a:prstGeom>
          <a:solidFill>
            <a:srgbClr val="00B0F0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0" grpId="0"/>
      <p:bldP spid="61" grpId="0"/>
      <p:bldP spid="62" grpId="0"/>
      <p:bldP spid="63" grpId="0"/>
      <p:bldP spid="64" grpId="0"/>
      <p:bldP spid="65" grpId="0" animBg="1"/>
      <p:bldP spid="43" grpId="0"/>
      <p:bldP spid="44" grpId="0"/>
      <p:bldP spid="45" grpId="0"/>
      <p:bldP spid="66" grpId="0"/>
      <p:bldP spid="67" grpId="0"/>
      <p:bldP spid="37" grpId="0" animBg="1"/>
      <p:bldP spid="38" grpId="0" animBg="1"/>
      <p:bldP spid="39" grpId="0" animBg="1"/>
      <p:bldP spid="4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3"/>
            <a:ext cx="12192000" cy="7850777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375837" y="2198928"/>
            <a:ext cx="42261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srgbClr val="0000FF"/>
                </a:solidFill>
                <a:latin typeface="VNI-Allegie" pitchFamily="2" charset="0"/>
              </a:rPr>
              <a:t>x</a:t>
            </a:r>
            <a:r>
              <a:rPr lang="en-US" altLang="en-US" sz="2000" b="1" dirty="0" smtClean="0">
                <a:solidFill>
                  <a:srgbClr val="0000FF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  </a:t>
            </a:r>
            <a:r>
              <a:rPr lang="en-US" altLang="en-US" sz="20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= 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841875" y="2804642"/>
            <a:ext cx="30134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6600" b="1" dirty="0" smtClean="0">
                <a:solidFill>
                  <a:srgbClr val="0000FF"/>
                </a:solidFill>
                <a:latin typeface="VNI-Allegie" pitchFamily="2" charset="0"/>
              </a:rPr>
              <a:t>x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215365" y="3434700"/>
            <a:ext cx="27968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srgbClr val="0000FF"/>
                </a:solidFill>
                <a:latin typeface="VNI-Allegie" pitchFamily="2" charset="0"/>
              </a:rPr>
              <a:t>x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473250" y="2173170"/>
            <a:ext cx="35548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6600" b="1" dirty="0" err="1" smtClean="0">
                <a:solidFill>
                  <a:srgbClr val="0000FF"/>
                </a:solidFill>
                <a:latin typeface="VNI-Allegie" pitchFamily="2" charset="0"/>
              </a:rPr>
              <a:t>x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15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367311" y="2791761"/>
            <a:ext cx="31735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srgbClr val="0000FF"/>
                </a:solidFill>
                <a:latin typeface="VNI-Allegie" pitchFamily="2" charset="0"/>
              </a:rPr>
              <a:t>x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15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348479" y="3434698"/>
            <a:ext cx="27968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srgbClr val="0000FF"/>
                </a:solidFill>
                <a:latin typeface="VNI-Allegie" pitchFamily="2" charset="0"/>
              </a:rPr>
              <a:t>x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5245" y="4879632"/>
            <a:ext cx="8765275" cy="55399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1841873" y="290553"/>
            <a:ext cx="8450443" cy="6450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</a:t>
            </a:r>
            <a:r>
              <a:rPr lang="en-US" sz="3600" b="1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3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thừa</a:t>
            </a:r>
            <a:r>
              <a:rPr lang="en-US" sz="3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x </a:t>
            </a:r>
            <a:r>
              <a:rPr lang="en-US" sz="3600" b="1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chưa</a:t>
            </a:r>
            <a:r>
              <a:rPr lang="en-US" sz="3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endParaRPr lang="en-US" sz="3600" b="1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10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3300" name="Picture 2" descr="C:\Users\Administrator\Downloads\nề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402958" y="1935134"/>
            <a:ext cx="7814930" cy="1653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  <a:endParaRPr lang="en-US" sz="4400" b="1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10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FDD7"/>
        </a:solidFill>
      </a:spPr>
      <a:bodyPr rtlCol="0" anchor="ctr"/>
      <a:lstStyle>
        <a:defPPr algn="ctr">
          <a:defRPr b="1" dirty="0" smtClean="0">
            <a:solidFill>
              <a:srgbClr val="000099"/>
            </a:solidFill>
            <a:latin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3263</TotalTime>
  <Words>687</Words>
  <Application>Microsoft Office PowerPoint</Application>
  <PresentationFormat>Custom</PresentationFormat>
  <Paragraphs>175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Droplet</vt:lpstr>
      <vt:lpstr>Office 主题​​</vt:lpstr>
      <vt:lpstr>Default Design</vt:lpstr>
      <vt:lpstr>1_Default Design</vt:lpstr>
      <vt:lpstr>Office Theme</vt:lpstr>
      <vt:lpstr>6_Office Theme</vt:lpstr>
      <vt:lpstr>PowerPoint Presentation</vt:lpstr>
      <vt:lpstr>PowerPoint Presentation</vt:lpstr>
      <vt:lpstr>PowerPoint Presentation</vt:lpstr>
      <vt:lpstr>Hình nào khoanh vào     số ô vuông?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 Nguyen</dc:creator>
  <cp:lastModifiedBy>admin</cp:lastModifiedBy>
  <cp:revision>209</cp:revision>
  <dcterms:created xsi:type="dcterms:W3CDTF">2015-03-07T01:35:37Z</dcterms:created>
  <dcterms:modified xsi:type="dcterms:W3CDTF">2020-04-24T09:20:17Z</dcterms:modified>
</cp:coreProperties>
</file>