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9" r:id="rId2"/>
    <p:sldId id="300" r:id="rId3"/>
    <p:sldId id="256" r:id="rId4"/>
    <p:sldId id="257" r:id="rId5"/>
    <p:sldId id="258" r:id="rId6"/>
    <p:sldId id="302" r:id="rId7"/>
    <p:sldId id="265" r:id="rId8"/>
    <p:sldId id="301" r:id="rId9"/>
    <p:sldId id="261" r:id="rId10"/>
    <p:sldId id="270" r:id="rId11"/>
    <p:sldId id="262" r:id="rId12"/>
    <p:sldId id="279" r:id="rId13"/>
  </p:sldIdLst>
  <p:sldSz cx="9144000" cy="5143500" type="screen16x9"/>
  <p:notesSz cx="6858000" cy="9144000"/>
  <p:embeddedFontLst>
    <p:embeddedFont>
      <p:font typeface="Anonymous Pro" panose="020B060402020202020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oming Soon" panose="020B0604020202020204" charset="0"/>
      <p:regular r:id="rId23"/>
    </p:embeddedFont>
    <p:embeddedFont>
      <p:font typeface="Concert One" panose="020B0604020202020204" charset="0"/>
      <p:regular r:id="rId24"/>
    </p:embeddedFont>
    <p:embeddedFont>
      <p:font typeface="Roboto Mono" panose="020B0604020202020204" charset="0"/>
      <p:regular r:id="rId25"/>
      <p:bold r:id="rId26"/>
      <p:italic r:id="rId27"/>
      <p:boldItalic r:id="rId28"/>
    </p:embeddedFont>
    <p:embeddedFont>
      <p:font typeface="Roboto Mono Medium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C1"/>
    <a:srgbClr val="080808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7CA89F-9223-4507-A547-E7C5157514A1}">
  <a:tblStyle styleId="{3B7CA89F-9223-4507-A547-E7C515751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3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2999" y="283093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A492E70-D1C1-4C8F-ACB2-D9EB545F4B88}"/>
              </a:ext>
            </a:extLst>
          </p:cNvPr>
          <p:cNvSpPr txBox="1"/>
          <p:nvPr/>
        </p:nvSpPr>
        <p:spPr>
          <a:xfrm>
            <a:off x="1336831" y="662828"/>
            <a:ext cx="7232799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bỏ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ra 42 000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Sau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52 500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lãi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F40371-CFA5-456F-BB4A-7556EABEB024}"/>
              </a:ext>
            </a:extLst>
          </p:cNvPr>
          <p:cNvSpPr txBox="1"/>
          <p:nvPr/>
        </p:nvSpPr>
        <p:spPr>
          <a:xfrm>
            <a:off x="1143000" y="645041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66E01-F180-4787-A1A9-7B41B7D42BA4}"/>
              </a:ext>
            </a:extLst>
          </p:cNvPr>
          <p:cNvSpPr/>
          <p:nvPr/>
        </p:nvSpPr>
        <p:spPr>
          <a:xfrm>
            <a:off x="460147" y="1138853"/>
            <a:ext cx="3644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bỏ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ra: 42 000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C6BA72-DBFE-425C-ADC8-6494A4130A2C}"/>
              </a:ext>
            </a:extLst>
          </p:cNvPr>
          <p:cNvSpPr/>
          <p:nvPr/>
        </p:nvSpPr>
        <p:spPr>
          <a:xfrm>
            <a:off x="460146" y="1656119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52 500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99709A-6C78-4980-BB94-6710D5F74F3D}"/>
              </a:ext>
            </a:extLst>
          </p:cNvPr>
          <p:cNvSpPr/>
          <p:nvPr/>
        </p:nvSpPr>
        <p:spPr>
          <a:xfrm>
            <a:off x="529261" y="2171640"/>
            <a:ext cx="4999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?%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4229E-0AC6-44EF-AB9A-5306C06CC37D}"/>
              </a:ext>
            </a:extLst>
          </p:cNvPr>
          <p:cNvSpPr/>
          <p:nvPr/>
        </p:nvSpPr>
        <p:spPr>
          <a:xfrm>
            <a:off x="529261" y="2751152"/>
            <a:ext cx="2256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Thu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lãi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 ?%.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2CEB49-0172-41A9-922B-1B2C6CA950B4}"/>
              </a:ext>
            </a:extLst>
          </p:cNvPr>
          <p:cNvSpPr txBox="1"/>
          <p:nvPr/>
        </p:nvSpPr>
        <p:spPr>
          <a:xfrm>
            <a:off x="6150340" y="637569"/>
            <a:ext cx="137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AB199-5EEA-4073-95E1-01AC03FE16B8}"/>
              </a:ext>
            </a:extLst>
          </p:cNvPr>
          <p:cNvSpPr/>
          <p:nvPr/>
        </p:nvSpPr>
        <p:spPr>
          <a:xfrm>
            <a:off x="4786808" y="1011085"/>
            <a:ext cx="4140022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EBB9A2-37C4-4D7A-BDA2-02BE251020EE}"/>
              </a:ext>
            </a:extLst>
          </p:cNvPr>
          <p:cNvSpPr/>
          <p:nvPr/>
        </p:nvSpPr>
        <p:spPr>
          <a:xfrm>
            <a:off x="4786808" y="1877726"/>
            <a:ext cx="3897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52 500 :  42 000  =  1,25 = 125%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ACDE3-9737-43DD-939C-1BC6B3C3CD2C}"/>
              </a:ext>
            </a:extLst>
          </p:cNvPr>
          <p:cNvSpPr/>
          <p:nvPr/>
        </p:nvSpPr>
        <p:spPr>
          <a:xfrm>
            <a:off x="4831272" y="2776976"/>
            <a:ext cx="3228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lãi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75D43-9D4F-41E8-9F00-5D5C351C24DE}"/>
              </a:ext>
            </a:extLst>
          </p:cNvPr>
          <p:cNvSpPr/>
          <p:nvPr/>
        </p:nvSpPr>
        <p:spPr>
          <a:xfrm>
            <a:off x="5401160" y="3295992"/>
            <a:ext cx="2905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125%  -  100%   =  25%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A53CB-A4A6-4AF1-98D8-6D81F09DFC54}"/>
              </a:ext>
            </a:extLst>
          </p:cNvPr>
          <p:cNvSpPr/>
          <p:nvPr/>
        </p:nvSpPr>
        <p:spPr>
          <a:xfrm>
            <a:off x="5528751" y="3783337"/>
            <a:ext cx="3502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a/ 125%  ;  b/25%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46AD3-318A-40EC-84E7-034E00B6206C}"/>
              </a:ext>
            </a:extLst>
          </p:cNvPr>
          <p:cNvSpPr txBox="1"/>
          <p:nvPr/>
        </p:nvSpPr>
        <p:spPr>
          <a:xfrm>
            <a:off x="5154387" y="2445488"/>
            <a:ext cx="2419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Coi</a:t>
            </a:r>
            <a:r>
              <a:rPr lang="en-US" sz="1600" b="1" dirty="0"/>
              <a:t> </a:t>
            </a:r>
            <a:r>
              <a:rPr lang="en-US" sz="1600" b="1" dirty="0" err="1"/>
              <a:t>tiền</a:t>
            </a:r>
            <a:r>
              <a:rPr lang="en-US" sz="1600" b="1" dirty="0"/>
              <a:t> </a:t>
            </a:r>
            <a:r>
              <a:rPr lang="en-US" sz="1600" b="1" dirty="0" err="1"/>
              <a:t>vốn</a:t>
            </a:r>
            <a:r>
              <a:rPr lang="en-US" sz="1600" b="1" dirty="0"/>
              <a:t> </a:t>
            </a:r>
            <a:r>
              <a:rPr lang="en-US" sz="1600" b="1" dirty="0" err="1"/>
              <a:t>là</a:t>
            </a:r>
            <a:r>
              <a:rPr lang="en-US" sz="1600" b="1" dirty="0"/>
              <a:t> 100%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92609-AC8A-4DA0-97F1-E2AD4B1650BF}"/>
              </a:ext>
            </a:extLst>
          </p:cNvPr>
          <p:cNvSpPr txBox="1"/>
          <p:nvPr/>
        </p:nvSpPr>
        <p:spPr>
          <a:xfrm>
            <a:off x="723014" y="3561907"/>
            <a:ext cx="3046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bán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err="1">
                <a:solidFill>
                  <a:srgbClr val="FF0000"/>
                </a:solidFill>
              </a:rPr>
              <a:t>Tiến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vốn</a:t>
            </a:r>
            <a:r>
              <a:rPr lang="en-US" sz="1600" b="1" dirty="0">
                <a:solidFill>
                  <a:srgbClr val="FF0000"/>
                </a:solidFill>
              </a:rPr>
              <a:t> + </a:t>
            </a:r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lãi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lãi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bán</a:t>
            </a:r>
            <a:r>
              <a:rPr lang="en-US" sz="1600" b="1" dirty="0">
                <a:solidFill>
                  <a:srgbClr val="FF0000"/>
                </a:solidFill>
              </a:rPr>
              <a:t> – </a:t>
            </a:r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vốn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vốn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bán</a:t>
            </a:r>
            <a:r>
              <a:rPr lang="en-US" sz="1600" b="1" dirty="0">
                <a:solidFill>
                  <a:srgbClr val="FF0000"/>
                </a:solidFill>
              </a:rPr>
              <a:t> – </a:t>
            </a:r>
            <a:r>
              <a:rPr lang="en-US" sz="1600" b="1" dirty="0" err="1">
                <a:solidFill>
                  <a:srgbClr val="FF0000"/>
                </a:solidFill>
              </a:rPr>
              <a:t>tiền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lãi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2"/>
          <p:cNvSpPr txBox="1">
            <a:spLocks noGrp="1"/>
          </p:cNvSpPr>
          <p:nvPr>
            <p:ph type="title"/>
          </p:nvPr>
        </p:nvSpPr>
        <p:spPr>
          <a:xfrm>
            <a:off x="1139539" y="1849350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7400159" y="291277"/>
            <a:ext cx="282068" cy="274480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7953799" y="283851"/>
            <a:ext cx="299752" cy="28932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6878873" y="264080"/>
            <a:ext cx="177981" cy="328887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86A94D-BE89-45D3-92F1-38A609E7AB89}"/>
              </a:ext>
            </a:extLst>
          </p:cNvPr>
          <p:cNvSpPr/>
          <p:nvPr/>
        </p:nvSpPr>
        <p:spPr>
          <a:xfrm rot="434323">
            <a:off x="4667693" y="2263715"/>
            <a:ext cx="2211180" cy="1734129"/>
          </a:xfrm>
          <a:prstGeom prst="rect">
            <a:avLst/>
          </a:prstGeom>
          <a:solidFill>
            <a:srgbClr val="F0F1C1"/>
          </a:solidFill>
          <a:ln>
            <a:solidFill>
              <a:srgbClr val="F0F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 CÁC CON HỌC TỐT!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2FBEFF-8640-4679-A127-2EE0B0136B46}"/>
              </a:ext>
            </a:extLst>
          </p:cNvPr>
          <p:cNvSpPr/>
          <p:nvPr/>
        </p:nvSpPr>
        <p:spPr>
          <a:xfrm>
            <a:off x="493704" y="769743"/>
            <a:ext cx="6155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40EA1-58B4-4820-B38F-BCE12C75BB91}"/>
              </a:ext>
            </a:extLst>
          </p:cNvPr>
          <p:cNvSpPr/>
          <p:nvPr/>
        </p:nvSpPr>
        <p:spPr>
          <a:xfrm>
            <a:off x="722301" y="155340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FF0676-F506-4938-94DC-D0B545881A19}"/>
              </a:ext>
            </a:extLst>
          </p:cNvPr>
          <p:cNvSpPr/>
          <p:nvPr/>
        </p:nvSpPr>
        <p:spPr>
          <a:xfrm>
            <a:off x="3430912" y="1515304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0,53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DB86B-CBC6-4C35-92DD-E43DA0027F56}"/>
              </a:ext>
            </a:extLst>
          </p:cNvPr>
          <p:cNvSpPr/>
          <p:nvPr/>
        </p:nvSpPr>
        <p:spPr>
          <a:xfrm>
            <a:off x="6009012" y="1489904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4CA9F-BF1E-413A-8EE7-7AB6B0441077}"/>
              </a:ext>
            </a:extLst>
          </p:cNvPr>
          <p:cNvSpPr/>
          <p:nvPr/>
        </p:nvSpPr>
        <p:spPr>
          <a:xfrm>
            <a:off x="613855" y="2826626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54574A-EB49-4E28-A16E-3F34748F8E74}"/>
              </a:ext>
            </a:extLst>
          </p:cNvPr>
          <p:cNvSpPr/>
          <p:nvPr/>
        </p:nvSpPr>
        <p:spPr>
          <a:xfrm>
            <a:off x="766255" y="3512426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12  :  35  =         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6E999-BFAF-4573-A700-768AFB30449F}"/>
              </a:ext>
            </a:extLst>
          </p:cNvPr>
          <p:cNvSpPr/>
          <p:nvPr/>
        </p:nvSpPr>
        <p:spPr>
          <a:xfrm>
            <a:off x="1334016" y="1563585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70%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5724B-B45C-474A-B4E0-508F0A37E07C}"/>
              </a:ext>
            </a:extLst>
          </p:cNvPr>
          <p:cNvSpPr/>
          <p:nvPr/>
        </p:nvSpPr>
        <p:spPr>
          <a:xfrm>
            <a:off x="4342565" y="1500115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53%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571CE-9F86-4ACC-A0BA-B43F6268389A}"/>
              </a:ext>
            </a:extLst>
          </p:cNvPr>
          <p:cNvSpPr/>
          <p:nvPr/>
        </p:nvSpPr>
        <p:spPr>
          <a:xfrm>
            <a:off x="6767602" y="1485484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15 %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CC5F-FF80-4499-BA4C-01B842DD317A}"/>
              </a:ext>
            </a:extLst>
          </p:cNvPr>
          <p:cNvSpPr/>
          <p:nvPr/>
        </p:nvSpPr>
        <p:spPr>
          <a:xfrm>
            <a:off x="2657143" y="3487025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0,3428….. 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FF192-7347-47CF-BE8A-FAEFFF821DF0}"/>
              </a:ext>
            </a:extLst>
          </p:cNvPr>
          <p:cNvSpPr/>
          <p:nvPr/>
        </p:nvSpPr>
        <p:spPr>
          <a:xfrm>
            <a:off x="4221412" y="3509603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34,28%</a:t>
            </a:r>
          </a:p>
        </p:txBody>
      </p:sp>
    </p:spTree>
    <p:extLst>
      <p:ext uri="{BB962C8B-B14F-4D97-AF65-F5344CB8AC3E}">
        <p14:creationId xmlns:p14="http://schemas.microsoft.com/office/powerpoint/2010/main" val="160522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234387" y="1626034"/>
            <a:ext cx="7341638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b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48048" y="3769325"/>
            <a:ext cx="148371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Hãy bắt đầu bài học thật tốt nhé!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2895886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152236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2D332-C42E-488F-8393-4D0C769BB3FE}"/>
              </a:ext>
            </a:extLst>
          </p:cNvPr>
          <p:cNvSpPr txBox="1"/>
          <p:nvPr/>
        </p:nvSpPr>
        <p:spPr>
          <a:xfrm>
            <a:off x="1446028" y="1371600"/>
            <a:ext cx="7198242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     +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     +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vốn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B85221A-7F12-4F71-AA84-F3AF8DDE987F}"/>
              </a:ext>
            </a:extLst>
          </p:cNvPr>
          <p:cNvSpPr txBox="1"/>
          <p:nvPr/>
        </p:nvSpPr>
        <p:spPr>
          <a:xfrm>
            <a:off x="381000" y="457200"/>
            <a:ext cx="830580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27,5% + 38%     b/ 30% - 16%                c/ 14,2% x 4     d/ 216% : 8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E9311C-2DE6-4A42-B6C5-BD1BA11DEFF9}"/>
              </a:ext>
            </a:extLst>
          </p:cNvPr>
          <p:cNvSpPr/>
          <p:nvPr/>
        </p:nvSpPr>
        <p:spPr>
          <a:xfrm>
            <a:off x="457200" y="1380152"/>
            <a:ext cx="816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9869C1-849C-4308-9FC0-6822C852963F}"/>
              </a:ext>
            </a:extLst>
          </p:cNvPr>
          <p:cNvSpPr/>
          <p:nvPr/>
        </p:nvSpPr>
        <p:spPr>
          <a:xfrm>
            <a:off x="609600" y="1736649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6%  +  15%  =  21%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98F006-55AC-4A78-9C62-D4ADEE2803EB}"/>
              </a:ext>
            </a:extLst>
          </p:cNvPr>
          <p:cNvSpPr/>
          <p:nvPr/>
        </p:nvSpPr>
        <p:spPr>
          <a:xfrm>
            <a:off x="590550" y="2270049"/>
            <a:ext cx="2549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14,2%  x  3  = 42,6%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8F3E3F-A8C1-4C08-8BB2-B6BDCE69599D}"/>
              </a:ext>
            </a:extLst>
          </p:cNvPr>
          <p:cNvSpPr/>
          <p:nvPr/>
        </p:nvSpPr>
        <p:spPr>
          <a:xfrm>
            <a:off x="5183374" y="1736649"/>
            <a:ext cx="311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112,5%  -  13%  =  99,5%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BA0A9C-585C-49D9-954B-6D10CE7FC030}"/>
              </a:ext>
            </a:extLst>
          </p:cNvPr>
          <p:cNvSpPr/>
          <p:nvPr/>
        </p:nvSpPr>
        <p:spPr>
          <a:xfrm>
            <a:off x="5259574" y="2229289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60%  :  5  =  12%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023C4A-DF27-4701-A032-D50A2CFFB5E3}"/>
              </a:ext>
            </a:extLst>
          </p:cNvPr>
          <p:cNvSpPr/>
          <p:nvPr/>
        </p:nvSpPr>
        <p:spPr>
          <a:xfrm>
            <a:off x="624001" y="3016764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27,5%  +  38%    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9AABDD-42FC-4BC7-8333-52379B9B3589}"/>
              </a:ext>
            </a:extLst>
          </p:cNvPr>
          <p:cNvSpPr/>
          <p:nvPr/>
        </p:nvSpPr>
        <p:spPr>
          <a:xfrm>
            <a:off x="2807659" y="3003915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65,5%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B5BCD7-C2EE-4A8F-AD86-5F1BEB91020F}"/>
              </a:ext>
            </a:extLst>
          </p:cNvPr>
          <p:cNvSpPr/>
          <p:nvPr/>
        </p:nvSpPr>
        <p:spPr>
          <a:xfrm>
            <a:off x="5024550" y="3016764"/>
            <a:ext cx="1887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30% - 16%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212B67-5771-4945-8607-56143CF55A87}"/>
              </a:ext>
            </a:extLst>
          </p:cNvPr>
          <p:cNvSpPr/>
          <p:nvPr/>
        </p:nvSpPr>
        <p:spPr>
          <a:xfrm>
            <a:off x="6789774" y="3020086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14%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22F6CB-679F-478F-B10D-A402FA3E89D5}"/>
              </a:ext>
            </a:extLst>
          </p:cNvPr>
          <p:cNvSpPr/>
          <p:nvPr/>
        </p:nvSpPr>
        <p:spPr>
          <a:xfrm>
            <a:off x="624000" y="3845439"/>
            <a:ext cx="1712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c/ 14,2% x 4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AADCBC-D9BC-4359-A5E9-8B2133792A62}"/>
              </a:ext>
            </a:extLst>
          </p:cNvPr>
          <p:cNvSpPr/>
          <p:nvPr/>
        </p:nvSpPr>
        <p:spPr>
          <a:xfrm>
            <a:off x="2216444" y="3848316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56,8%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948C0C-6AA7-449D-90DC-A6C97D2C80C7}"/>
              </a:ext>
            </a:extLst>
          </p:cNvPr>
          <p:cNvSpPr/>
          <p:nvPr/>
        </p:nvSpPr>
        <p:spPr>
          <a:xfrm>
            <a:off x="5053125" y="3807339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d/ 216% : 8 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3620D8-8FAF-439F-9AA3-BFF3F769FB8D}"/>
              </a:ext>
            </a:extLst>
          </p:cNvPr>
          <p:cNvSpPr/>
          <p:nvPr/>
        </p:nvSpPr>
        <p:spPr>
          <a:xfrm>
            <a:off x="6599274" y="3793384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27%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1067-B333-4ACE-A5D8-75611E73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152A4B-33CC-4734-A06C-1F7C3DC09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D5E646-D26B-497A-8628-00273E33C65D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91C953-A3FC-4EA9-AF58-6D96153678C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DC6A940-B648-41F2-9EC0-B4EC4C422A6C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CB43012-C169-493A-A1CA-B622DFD382F4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ADF6F2A-1E4A-4F5B-B960-7E8DC35B58D7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FDDFFE2-009C-42CA-9914-4332361729F2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D64E452-C54C-4395-AE21-8879B192FAD5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/>
              <a:t>4% x 5%</a:t>
            </a:r>
          </a:p>
        </p:txBody>
      </p:sp>
    </p:spTree>
    <p:extLst>
      <p:ext uri="{BB962C8B-B14F-4D97-AF65-F5344CB8AC3E}">
        <p14:creationId xmlns:p14="http://schemas.microsoft.com/office/powerpoint/2010/main" val="267447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F504405-049B-4FEC-B460-55073E82A631}"/>
              </a:ext>
            </a:extLst>
          </p:cNvPr>
          <p:cNvSpPr txBox="1"/>
          <p:nvPr/>
        </p:nvSpPr>
        <p:spPr>
          <a:xfrm>
            <a:off x="1028699" y="524605"/>
            <a:ext cx="7232799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2. 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20ha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18ha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23,5ha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vượt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76200-5689-46DF-BB00-0EA721B96B7B}"/>
              </a:ext>
            </a:extLst>
          </p:cNvPr>
          <p:cNvSpPr txBox="1"/>
          <p:nvPr/>
        </p:nvSpPr>
        <p:spPr>
          <a:xfrm>
            <a:off x="3276600" y="61491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3351-C779-45AF-B3D6-F78BD5714369}"/>
              </a:ext>
            </a:extLst>
          </p:cNvPr>
          <p:cNvSpPr/>
          <p:nvPr/>
        </p:nvSpPr>
        <p:spPr>
          <a:xfrm>
            <a:off x="2286000" y="1224516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Theo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20 ha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09BE4-F28C-4BDE-B50E-938E627FA532}"/>
              </a:ext>
            </a:extLst>
          </p:cNvPr>
          <p:cNvSpPr/>
          <p:nvPr/>
        </p:nvSpPr>
        <p:spPr>
          <a:xfrm>
            <a:off x="2286000" y="1757916"/>
            <a:ext cx="2895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9:  18 ha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A698A-7802-4188-BB41-9CC460F1F7F9}"/>
              </a:ext>
            </a:extLst>
          </p:cNvPr>
          <p:cNvSpPr/>
          <p:nvPr/>
        </p:nvSpPr>
        <p:spPr>
          <a:xfrm>
            <a:off x="2286000" y="2443716"/>
            <a:ext cx="2807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23,5 ha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672F3-5BF1-445D-8895-201DFCE7B614}"/>
              </a:ext>
            </a:extLst>
          </p:cNvPr>
          <p:cNvSpPr/>
          <p:nvPr/>
        </p:nvSpPr>
        <p:spPr>
          <a:xfrm>
            <a:off x="2362200" y="3053316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9:  …%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endParaRPr lang="en-US" sz="2000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4B1DB-4FE1-42BF-872A-E062288764D1}"/>
              </a:ext>
            </a:extLst>
          </p:cNvPr>
          <p:cNvSpPr/>
          <p:nvPr/>
        </p:nvSpPr>
        <p:spPr>
          <a:xfrm>
            <a:off x="2286000" y="3586716"/>
            <a:ext cx="5205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…? …%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vượt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..?...%</a:t>
            </a:r>
          </a:p>
        </p:txBody>
      </p:sp>
    </p:spTree>
    <p:extLst>
      <p:ext uri="{BB962C8B-B14F-4D97-AF65-F5344CB8AC3E}">
        <p14:creationId xmlns:p14="http://schemas.microsoft.com/office/powerpoint/2010/main" val="2534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>
            <a:extLst>
              <a:ext uri="{FF2B5EF4-FFF2-40B4-BE49-F238E27FC236}">
                <a16:creationId xmlns:a16="http://schemas.microsoft.com/office/drawing/2014/main" id="{AC89F388-313D-44B6-8367-1EA7844DF0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00053" y="3867579"/>
            <a:ext cx="7102549" cy="119055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a)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90 %</a:t>
            </a:r>
            <a:b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b)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117,5 % 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17,5 %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984DE-5B4F-4A53-A304-99F8F43FD9D0}"/>
              </a:ext>
            </a:extLst>
          </p:cNvPr>
          <p:cNvSpPr txBox="1"/>
          <p:nvPr/>
        </p:nvSpPr>
        <p:spPr>
          <a:xfrm>
            <a:off x="3892845" y="494694"/>
            <a:ext cx="1358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u="sng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000" b="1" u="sng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u="sng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GB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FEF30-6A93-461A-95FF-F25C9406436F}"/>
              </a:ext>
            </a:extLst>
          </p:cNvPr>
          <p:cNvSpPr txBox="1"/>
          <p:nvPr/>
        </p:nvSpPr>
        <p:spPr>
          <a:xfrm>
            <a:off x="1273249" y="942842"/>
            <a:ext cx="7232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Theo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AA20B-F8AF-47D9-8657-4C0560DCBD6E}"/>
              </a:ext>
            </a:extLst>
          </p:cNvPr>
          <p:cNvSpPr txBox="1"/>
          <p:nvPr/>
        </p:nvSpPr>
        <p:spPr>
          <a:xfrm>
            <a:off x="3292105" y="1501994"/>
            <a:ext cx="2845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: 20 = 0,9 = 90 %</a:t>
            </a:r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CB320-F21A-4A45-BEDF-7359E0FAB4FC}"/>
              </a:ext>
            </a:extLst>
          </p:cNvPr>
          <p:cNvSpPr txBox="1"/>
          <p:nvPr/>
        </p:nvSpPr>
        <p:spPr>
          <a:xfrm>
            <a:off x="1368941" y="1820438"/>
            <a:ext cx="6883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88D6B0-7761-41AA-A96D-8031B04C8D26}"/>
              </a:ext>
            </a:extLst>
          </p:cNvPr>
          <p:cNvSpPr txBox="1"/>
          <p:nvPr/>
        </p:nvSpPr>
        <p:spPr>
          <a:xfrm>
            <a:off x="3100053" y="2199337"/>
            <a:ext cx="48643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23,5 : 20 = 1,175 = 117,5 %</a:t>
            </a:r>
            <a:b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E75E5D-D6B5-46A3-A8AC-6E23366C4B63}"/>
              </a:ext>
            </a:extLst>
          </p:cNvPr>
          <p:cNvSpPr txBox="1"/>
          <p:nvPr/>
        </p:nvSpPr>
        <p:spPr>
          <a:xfrm>
            <a:off x="1273249" y="3247139"/>
            <a:ext cx="486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3559C5-19DF-42C9-888C-721ECF863C6C}"/>
              </a:ext>
            </a:extLst>
          </p:cNvPr>
          <p:cNvSpPr txBox="1"/>
          <p:nvPr/>
        </p:nvSpPr>
        <p:spPr>
          <a:xfrm>
            <a:off x="3292106" y="3621025"/>
            <a:ext cx="486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117,5 %   –  100 % = 17,5 %</a:t>
            </a:r>
            <a:endParaRPr lang="en-GB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F77F9-49CC-4323-B6D8-FB081D61E715}"/>
              </a:ext>
            </a:extLst>
          </p:cNvPr>
          <p:cNvSpPr txBox="1"/>
          <p:nvPr/>
        </p:nvSpPr>
        <p:spPr>
          <a:xfrm>
            <a:off x="1935125" y="2719032"/>
            <a:ext cx="6029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Coi</a:t>
            </a:r>
            <a:r>
              <a:rPr lang="en-US" sz="1600" dirty="0"/>
              <a:t> </a:t>
            </a:r>
            <a:r>
              <a:rPr lang="en-US" sz="1600" dirty="0" err="1"/>
              <a:t>kế</a:t>
            </a:r>
            <a:r>
              <a:rPr lang="en-US" sz="1600" dirty="0"/>
              <a:t> </a:t>
            </a:r>
            <a:r>
              <a:rPr lang="en-US" sz="1600" dirty="0" err="1"/>
              <a:t>hoạch</a:t>
            </a:r>
            <a:r>
              <a:rPr lang="en-US" sz="1600" dirty="0"/>
              <a:t> </a:t>
            </a:r>
            <a:r>
              <a:rPr lang="en-US" sz="1600" dirty="0" err="1"/>
              <a:t>trồng</a:t>
            </a:r>
            <a:r>
              <a:rPr lang="en-US" sz="1600" dirty="0"/>
              <a:t> </a:t>
            </a:r>
            <a:r>
              <a:rPr lang="en-US" sz="1600" dirty="0" err="1"/>
              <a:t>ngô</a:t>
            </a:r>
            <a:r>
              <a:rPr lang="en-US" sz="1600" dirty="0"/>
              <a:t> </a:t>
            </a:r>
            <a:r>
              <a:rPr lang="en-US" sz="1600" dirty="0" err="1"/>
              <a:t>đạt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thôn</a:t>
            </a:r>
            <a:r>
              <a:rPr lang="en-US" sz="1600" dirty="0"/>
              <a:t> </a:t>
            </a:r>
            <a:r>
              <a:rPr lang="en-US" sz="1600" dirty="0" err="1"/>
              <a:t>Hoà</a:t>
            </a:r>
            <a:r>
              <a:rPr lang="en-US" sz="1600" dirty="0"/>
              <a:t> An </a:t>
            </a:r>
            <a:r>
              <a:rPr lang="en-US" sz="1600" dirty="0" err="1"/>
              <a:t>là</a:t>
            </a:r>
            <a:r>
              <a:rPr lang="en-US" sz="1600" dirty="0"/>
              <a:t> 100%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/>
      <p:bldP spid="30" grpId="0"/>
      <p:bldP spid="32" grpId="0"/>
      <p:bldP spid="34" grpId="0"/>
      <p:bldP spid="36" grpId="0"/>
      <p:bldP spid="2" grpId="0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662</Words>
  <Application>Microsoft Office PowerPoint</Application>
  <PresentationFormat>On-screen Show (16:9)</PresentationFormat>
  <Paragraphs>75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Anonymous Pro</vt:lpstr>
      <vt:lpstr>Cambria</vt:lpstr>
      <vt:lpstr>Concert One</vt:lpstr>
      <vt:lpstr>Roboto Mono</vt:lpstr>
      <vt:lpstr>Coming Soon</vt:lpstr>
      <vt:lpstr>Roboto Mono Medium</vt:lpstr>
      <vt:lpstr>Arial</vt:lpstr>
      <vt:lpstr>Wingdings</vt:lpstr>
      <vt:lpstr>Notebook Lesson by Slidesgo</vt:lpstr>
      <vt:lpstr>01</vt:lpstr>
      <vt:lpstr>PowerPoint Presentation</vt:lpstr>
      <vt:lpstr>Thứ hai ngày 20  tháng 12 năm 2021 Toán Luyện tập</vt:lpstr>
      <vt:lpstr>Mục tiêu</vt:lpstr>
      <vt:lpstr>PowerPoint Presentation</vt:lpstr>
      <vt:lpstr>PowerPoint Presentation</vt:lpstr>
      <vt:lpstr>PowerPoint Presentation</vt:lpstr>
      <vt:lpstr>PowerPoint Presentation</vt:lpstr>
      <vt:lpstr>            Đáp số:  a) Đạt 90 %                             b) Thực hiện 117,5 %  Vượt 17,5 %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cp:lastModifiedBy>Tran Phuong Anh</cp:lastModifiedBy>
  <cp:revision>8</cp:revision>
  <dcterms:modified xsi:type="dcterms:W3CDTF">2021-12-20T04:43:20Z</dcterms:modified>
</cp:coreProperties>
</file>