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 ContentType="application/vnd.ms-powerpoint"/>
  <Default Extension="wav" ContentType="audio/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18"/>
  </p:notesMasterIdLst>
  <p:sldIdLst>
    <p:sldId id="367" r:id="rId2"/>
    <p:sldId id="357" r:id="rId3"/>
    <p:sldId id="365" r:id="rId4"/>
    <p:sldId id="366" r:id="rId5"/>
    <p:sldId id="368" r:id="rId6"/>
    <p:sldId id="369" r:id="rId7"/>
    <p:sldId id="372" r:id="rId8"/>
    <p:sldId id="364" r:id="rId9"/>
    <p:sldId id="363" r:id="rId10"/>
    <p:sldId id="360" r:id="rId11"/>
    <p:sldId id="373" r:id="rId12"/>
    <p:sldId id="361" r:id="rId13"/>
    <p:sldId id="370" r:id="rId14"/>
    <p:sldId id="374" r:id="rId15"/>
    <p:sldId id="375" r:id="rId16"/>
    <p:sldId id="37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0" autoAdjust="0"/>
    <p:restoredTop sz="94660"/>
  </p:normalViewPr>
  <p:slideViewPr>
    <p:cSldViewPr>
      <p:cViewPr>
        <p:scale>
          <a:sx n="76" d="100"/>
          <a:sy n="76" d="100"/>
        </p:scale>
        <p:origin x="-1044" y="2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99BD53-E192-4077-9C56-8B4904CA1EDE}" type="datetimeFigureOut">
              <a:rPr lang="en-US" smtClean="0"/>
              <a:pPr/>
              <a:t>4/3/2018</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A0ED1-2168-44BC-9886-971371DA8C1A}" type="slidenum">
              <a:rPr lang="vi-VN" smtClean="0"/>
              <a:pPr/>
              <a:t>‹#›</a:t>
            </a:fld>
            <a:endParaRPr lang="vi-VN"/>
          </a:p>
        </p:txBody>
      </p:sp>
    </p:spTree>
    <p:extLst>
      <p:ext uri="{BB962C8B-B14F-4D97-AF65-F5344CB8AC3E}">
        <p14:creationId xmlns:p14="http://schemas.microsoft.com/office/powerpoint/2010/main" val="6456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4/3/2018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transition>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4/3/2018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wipe dir="r"/>
  </p:transition>
  <p:timing>
    <p:tnLst>
      <p:par>
        <p:cTn id="1" dur="indefinite" restart="never" nodeType="tmRoot"/>
      </p:par>
    </p:tnLst>
  </p:timing>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oleObject" Target="../embeddings/Microsoft_PowerPoint_97-2003_Presentation1.ppt"/></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a:p>
        </p:txBody>
      </p:sp>
      <p:sp>
        <p:nvSpPr>
          <p:cNvPr id="3" name="Subtitle 2"/>
          <p:cNvSpPr>
            <a:spLocks noGrp="1"/>
          </p:cNvSpPr>
          <p:nvPr>
            <p:ph type="subTitle" idx="1"/>
          </p:nvPr>
        </p:nvSpPr>
        <p:spPr/>
        <p:txBody>
          <a:bodyPr/>
          <a:lstStyle/>
          <a:p>
            <a:endParaRPr lang="vi-VN"/>
          </a:p>
        </p:txBody>
      </p:sp>
      <p:graphicFrame>
        <p:nvGraphicFramePr>
          <p:cNvPr id="2050" name="Object 2"/>
          <p:cNvGraphicFramePr>
            <a:graphicFrameLocks noChangeAspect="1"/>
          </p:cNvGraphicFramePr>
          <p:nvPr/>
        </p:nvGraphicFramePr>
        <p:xfrm>
          <a:off x="-2381" y="0"/>
          <a:ext cx="9145059" cy="6858000"/>
        </p:xfrm>
        <a:graphic>
          <a:graphicData uri="http://schemas.openxmlformats.org/presentationml/2006/ole">
            <mc:AlternateContent xmlns:mc="http://schemas.openxmlformats.org/markup-compatibility/2006">
              <mc:Choice xmlns:v="urn:schemas-microsoft-com:vml" Requires="v">
                <p:oleObj spid="_x0000_s2051" name="Presentation" r:id="rId4" imgW="4570487" imgH="3427557" progId="PowerPoint.Show.8">
                  <p:embed/>
                </p:oleObj>
              </mc:Choice>
              <mc:Fallback>
                <p:oleObj name="Presentation" r:id="rId4" imgW="4570487" imgH="3427557" progId="PowerPoint.Show.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81" y="0"/>
                        <a:ext cx="91450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inhDD4-5"/>
          <p:cNvPicPr>
            <a:picLocks noChangeAspect="1" noChangeArrowheads="1"/>
          </p:cNvPicPr>
          <p:nvPr/>
        </p:nvPicPr>
        <p:blipFill>
          <a:blip r:embed="rId3"/>
          <a:srcRect/>
          <a:stretch>
            <a:fillRect/>
          </a:stretch>
        </p:blipFill>
        <p:spPr bwMode="auto">
          <a:xfrm>
            <a:off x="76200" y="152400"/>
            <a:ext cx="8915400" cy="6445250"/>
          </a:xfrm>
          <a:prstGeom prst="rect">
            <a:avLst/>
          </a:prstGeom>
          <a:noFill/>
        </p:spPr>
      </p:pic>
      <p:pic>
        <p:nvPicPr>
          <p:cNvPr id="27651" name="Picture 3" descr="3d butterfly"/>
          <p:cNvPicPr>
            <a:picLocks noChangeAspect="1" noChangeArrowheads="1" noCrop="1"/>
          </p:cNvPicPr>
          <p:nvPr/>
        </p:nvPicPr>
        <p:blipFill>
          <a:blip r:embed="rId4"/>
          <a:srcRect/>
          <a:stretch>
            <a:fillRect/>
          </a:stretch>
        </p:blipFill>
        <p:spPr bwMode="auto">
          <a:xfrm>
            <a:off x="7620000" y="152400"/>
            <a:ext cx="1371600" cy="823913"/>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ox(in)">
                                      <p:cBhvr>
                                        <p:cTn id="7" dur="500"/>
                                        <p:tgtEl>
                                          <p:spTgt spid="2765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inhDD4-4"/>
          <p:cNvPicPr>
            <a:picLocks noChangeAspect="1" noChangeArrowheads="1"/>
          </p:cNvPicPr>
          <p:nvPr/>
        </p:nvPicPr>
        <p:blipFill>
          <a:blip r:embed="rId3"/>
          <a:srcRect/>
          <a:stretch>
            <a:fillRect/>
          </a:stretch>
        </p:blipFill>
        <p:spPr bwMode="auto">
          <a:xfrm>
            <a:off x="152400" y="169863"/>
            <a:ext cx="8839200" cy="6383337"/>
          </a:xfrm>
          <a:prstGeom prst="rect">
            <a:avLst/>
          </a:prstGeom>
          <a:noFill/>
        </p:spPr>
      </p:pic>
      <p:pic>
        <p:nvPicPr>
          <p:cNvPr id="28675" name="Picture 3" descr="3d butterfly"/>
          <p:cNvPicPr>
            <a:picLocks noChangeAspect="1" noChangeArrowheads="1" noCrop="1"/>
          </p:cNvPicPr>
          <p:nvPr/>
        </p:nvPicPr>
        <p:blipFill>
          <a:blip r:embed="rId4"/>
          <a:srcRect/>
          <a:stretch>
            <a:fillRect/>
          </a:stretch>
        </p:blipFill>
        <p:spPr bwMode="auto">
          <a:xfrm>
            <a:off x="7380288" y="476250"/>
            <a:ext cx="1371600" cy="823913"/>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box(in)">
                                      <p:cBhvr>
                                        <p:cTn id="7" dur="500"/>
                                        <p:tgtEl>
                                          <p:spTgt spid="286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inhDD4-4"/>
          <p:cNvPicPr>
            <a:picLocks noChangeAspect="1" noChangeArrowheads="1"/>
          </p:cNvPicPr>
          <p:nvPr/>
        </p:nvPicPr>
        <p:blipFill>
          <a:blip r:embed="rId2"/>
          <a:srcRect/>
          <a:stretch>
            <a:fillRect/>
          </a:stretch>
        </p:blipFill>
        <p:spPr bwMode="auto">
          <a:xfrm>
            <a:off x="0" y="0"/>
            <a:ext cx="8839200" cy="6383337"/>
          </a:xfrm>
          <a:prstGeom prst="rect">
            <a:avLst/>
          </a:prstGeom>
          <a:noFill/>
        </p:spPr>
      </p:pic>
      <p:pic>
        <p:nvPicPr>
          <p:cNvPr id="28675" name="Picture 3" descr="3d butterfly"/>
          <p:cNvPicPr>
            <a:picLocks noChangeAspect="1" noChangeArrowheads="1" noCrop="1"/>
          </p:cNvPicPr>
          <p:nvPr/>
        </p:nvPicPr>
        <p:blipFill>
          <a:blip r:embed="rId3"/>
          <a:srcRect/>
          <a:stretch>
            <a:fillRect/>
          </a:stretch>
        </p:blipFill>
        <p:spPr bwMode="auto">
          <a:xfrm>
            <a:off x="7380288" y="476250"/>
            <a:ext cx="1371600" cy="823913"/>
          </a:xfrm>
          <a:prstGeom prst="rect">
            <a:avLst/>
          </a:prstGeom>
          <a:noFill/>
        </p:spPr>
      </p:pic>
      <p:sp>
        <p:nvSpPr>
          <p:cNvPr id="4" name="Cloud 3"/>
          <p:cNvSpPr/>
          <p:nvPr/>
        </p:nvSpPr>
        <p:spPr>
          <a:xfrm>
            <a:off x="2590800" y="0"/>
            <a:ext cx="6553200" cy="2743200"/>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3600" b="1" dirty="0" smtClean="0">
                <a:solidFill>
                  <a:schemeClr val="tx1"/>
                </a:solidFill>
                <a:effectLst>
                  <a:outerShdw blurRad="50000" dist="30000" dir="5400000" algn="tl" rotWithShape="0">
                    <a:srgbClr val="000000">
                      <a:alpha val="30000"/>
                    </a:srgbClr>
                  </a:outerShdw>
                </a:effectLst>
              </a:rPr>
              <a:t>Cô cũng là cô giáo trong trường mà. </a:t>
            </a:r>
            <a:endParaRPr lang="vi-VN" sz="3600" b="1" dirty="0">
              <a:solidFill>
                <a:schemeClr val="tx1"/>
              </a:solidFill>
              <a:effectLst>
                <a:outerShdw blurRad="50000" dist="30000" dir="5400000" algn="tl" rotWithShape="0">
                  <a:srgbClr val="000000">
                    <a:alpha val="30000"/>
                  </a:srgbClr>
                </a:outerShdw>
              </a:effectLs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inhDD4-2"/>
          <p:cNvPicPr>
            <a:picLocks noChangeAspect="1" noChangeArrowheads="1"/>
          </p:cNvPicPr>
          <p:nvPr/>
        </p:nvPicPr>
        <p:blipFill>
          <a:blip r:embed="rId2"/>
          <a:srcRect/>
          <a:stretch>
            <a:fillRect/>
          </a:stretch>
        </p:blipFill>
        <p:spPr bwMode="auto">
          <a:xfrm>
            <a:off x="406400" y="381000"/>
            <a:ext cx="4119563" cy="2873375"/>
          </a:xfrm>
          <a:prstGeom prst="rect">
            <a:avLst/>
          </a:prstGeom>
          <a:noFill/>
        </p:spPr>
      </p:pic>
      <p:pic>
        <p:nvPicPr>
          <p:cNvPr id="29699" name="Picture 3" descr="HinhDD4-3"/>
          <p:cNvPicPr>
            <a:picLocks noChangeAspect="1" noChangeArrowheads="1"/>
          </p:cNvPicPr>
          <p:nvPr/>
        </p:nvPicPr>
        <p:blipFill>
          <a:blip r:embed="rId3"/>
          <a:srcRect/>
          <a:stretch>
            <a:fillRect/>
          </a:stretch>
        </p:blipFill>
        <p:spPr bwMode="auto">
          <a:xfrm>
            <a:off x="4643438" y="404813"/>
            <a:ext cx="4298950" cy="2849562"/>
          </a:xfrm>
          <a:prstGeom prst="rect">
            <a:avLst/>
          </a:prstGeom>
          <a:noFill/>
        </p:spPr>
      </p:pic>
      <p:pic>
        <p:nvPicPr>
          <p:cNvPr id="29700" name="Picture 4" descr="HinhDD4-5"/>
          <p:cNvPicPr>
            <a:picLocks noChangeAspect="1" noChangeArrowheads="1"/>
          </p:cNvPicPr>
          <p:nvPr/>
        </p:nvPicPr>
        <p:blipFill>
          <a:blip r:embed="rId4"/>
          <a:srcRect/>
          <a:stretch>
            <a:fillRect/>
          </a:stretch>
        </p:blipFill>
        <p:spPr bwMode="auto">
          <a:xfrm>
            <a:off x="395288" y="3357563"/>
            <a:ext cx="4176712" cy="3289300"/>
          </a:xfrm>
          <a:prstGeom prst="rect">
            <a:avLst/>
          </a:prstGeom>
          <a:noFill/>
        </p:spPr>
      </p:pic>
      <p:pic>
        <p:nvPicPr>
          <p:cNvPr id="29701" name="Picture 5" descr="3d butterfly"/>
          <p:cNvPicPr>
            <a:picLocks noChangeAspect="1" noChangeArrowheads="1" noCrop="1"/>
          </p:cNvPicPr>
          <p:nvPr/>
        </p:nvPicPr>
        <p:blipFill>
          <a:blip r:embed="rId5"/>
          <a:srcRect/>
          <a:stretch>
            <a:fillRect/>
          </a:stretch>
        </p:blipFill>
        <p:spPr bwMode="auto">
          <a:xfrm>
            <a:off x="7620000" y="0"/>
            <a:ext cx="1371600" cy="823913"/>
          </a:xfrm>
          <a:prstGeom prst="rect">
            <a:avLst/>
          </a:prstGeom>
          <a:noFill/>
        </p:spPr>
      </p:pic>
      <p:pic>
        <p:nvPicPr>
          <p:cNvPr id="29702" name="Picture 6" descr="HinhDD4-4"/>
          <p:cNvPicPr>
            <a:picLocks noChangeAspect="1" noChangeArrowheads="1"/>
          </p:cNvPicPr>
          <p:nvPr/>
        </p:nvPicPr>
        <p:blipFill>
          <a:blip r:embed="rId6"/>
          <a:srcRect/>
          <a:stretch>
            <a:fillRect/>
          </a:stretch>
        </p:blipFill>
        <p:spPr bwMode="auto">
          <a:xfrm>
            <a:off x="4643438" y="3357563"/>
            <a:ext cx="4348162" cy="3246437"/>
          </a:xfrm>
          <a:prstGeom prst="rect">
            <a:avLst/>
          </a:prstGeom>
          <a:noFill/>
        </p:spPr>
      </p:pic>
      <p:sp>
        <p:nvSpPr>
          <p:cNvPr id="8" name="Cloud 7"/>
          <p:cNvSpPr/>
          <p:nvPr/>
        </p:nvSpPr>
        <p:spPr>
          <a:xfrm>
            <a:off x="6096000" y="3429000"/>
            <a:ext cx="3048000" cy="12954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defRPr/>
            </a:pPr>
            <a:r>
              <a:rPr lang="en-US" sz="2000" b="1" dirty="0" smtClean="0">
                <a:solidFill>
                  <a:schemeClr val="tx1"/>
                </a:solidFill>
                <a:effectLst>
                  <a:outerShdw blurRad="50000" dist="30000" dir="5400000" algn="tl" rotWithShape="0">
                    <a:srgbClr val="000000">
                      <a:alpha val="30000"/>
                    </a:srgbClr>
                  </a:outerShdw>
                </a:effectLst>
              </a:rPr>
              <a:t>Cô cũng là cô giáo trong trường mà. </a:t>
            </a:r>
            <a:endParaRPr lang="vi-VN" sz="2000" b="1" dirty="0">
              <a:solidFill>
                <a:schemeClr val="tx1"/>
              </a:solidFill>
              <a:effectLst>
                <a:outerShdw blurRad="50000" dist="30000" dir="5400000" algn="tl" rotWithShape="0">
                  <a:srgbClr val="000000">
                    <a:alpha val="30000"/>
                  </a:srgbClr>
                </a:outerShdw>
              </a:effectLs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1468197"/>
            <a:ext cx="7543800" cy="1143000"/>
          </a:xfrm>
        </p:spPr>
        <p:txBody>
          <a:bodyPr>
            <a:noAutofit/>
          </a:bodyPr>
          <a:lstStyle/>
          <a:p>
            <a:pPr algn="just"/>
            <a:r>
              <a:rPr lang="en-US" sz="2400" b="1" dirty="0" smtClean="0">
                <a:solidFill>
                  <a:srgbClr val="002060"/>
                </a:solidFill>
              </a:rPr>
              <a:t>   Tình huống 1: Em cùng cả nhà đi vào rạp xiếc. Em nhìn thấy cô giáo chủ nhiệm cho em bé đi xem</a:t>
            </a:r>
            <a:endParaRPr lang="vi-VN" sz="2400" b="1" dirty="0">
              <a:solidFill>
                <a:srgbClr val="002060"/>
              </a:solidFill>
            </a:endParaRPr>
          </a:p>
        </p:txBody>
      </p:sp>
      <p:sp>
        <p:nvSpPr>
          <p:cNvPr id="9" name="Title 1"/>
          <p:cNvSpPr txBox="1">
            <a:spLocks/>
          </p:cNvSpPr>
          <p:nvPr/>
        </p:nvSpPr>
        <p:spPr>
          <a:xfrm>
            <a:off x="1645920" y="4463607"/>
            <a:ext cx="7498080" cy="1143000"/>
          </a:xfrm>
          <a:prstGeom prst="rect">
            <a:avLst/>
          </a:prstGeom>
        </p:spPr>
        <p:txBody>
          <a:bodyPr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t>
            </a:r>
            <a:endParaRPr kumimoji="0" lang="vi-VN" sz="24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11" name="Title 1"/>
          <p:cNvSpPr txBox="1">
            <a:spLocks/>
          </p:cNvSpPr>
          <p:nvPr/>
        </p:nvSpPr>
        <p:spPr>
          <a:xfrm>
            <a:off x="1447800" y="2687388"/>
            <a:ext cx="7498080" cy="1143000"/>
          </a:xfrm>
          <a:prstGeom prst="rect">
            <a:avLst/>
          </a:prstGeom>
        </p:spPr>
        <p:txBody>
          <a:bodyPr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outerShdw blurRad="50000" dist="30000" dir="5400000" algn="tl" rotWithShape="0">
                    <a:srgbClr val="000000">
                      <a:alpha val="30000"/>
                    </a:srgbClr>
                  </a:outerShdw>
                </a:effectLst>
                <a:uLnTx/>
                <a:uFillTx/>
                <a:latin typeface="+mj-lt"/>
                <a:ea typeface="+mj-ea"/>
                <a:cs typeface="+mj-cs"/>
              </a:rPr>
              <a:t>   Tình huống 2: Em hôm</a:t>
            </a:r>
            <a:r>
              <a:rPr kumimoji="0" lang="en-US" sz="2400" b="1" i="0" u="none" strike="noStrike" kern="1200" cap="none" spc="0" normalizeH="0" noProof="0" dirty="0" smtClean="0">
                <a:ln>
                  <a:noFill/>
                </a:ln>
                <a:solidFill>
                  <a:srgbClr val="002060"/>
                </a:solidFill>
                <a:effectLst>
                  <a:outerShdw blurRad="50000" dist="30000" dir="5400000" algn="tl" rotWithShape="0">
                    <a:srgbClr val="000000">
                      <a:alpha val="30000"/>
                    </a:srgbClr>
                  </a:outerShdw>
                </a:effectLst>
                <a:uLnTx/>
                <a:uFillTx/>
                <a:latin typeface="+mj-lt"/>
                <a:ea typeface="+mj-ea"/>
                <a:cs typeface="+mj-cs"/>
              </a:rPr>
              <a:t> nay bị mắc lỗi. Thầy giáo nhắc nhở em.</a:t>
            </a:r>
            <a:endParaRPr kumimoji="0" lang="vi-VN" sz="2400" b="1" i="0" u="none" strike="noStrike" kern="1200" cap="none" spc="0" normalizeH="0" baseline="0" noProof="0" dirty="0">
              <a:ln>
                <a:noFill/>
              </a:ln>
              <a:solidFill>
                <a:srgbClr val="002060"/>
              </a:solidFill>
              <a:effectLst>
                <a:outerShdw blurRad="50000" dist="30000" dir="5400000" algn="tl" rotWithShape="0">
                  <a:srgbClr val="000000">
                    <a:alpha val="30000"/>
                  </a:srgbClr>
                </a:outerShdw>
              </a:effectLst>
              <a:uLnTx/>
              <a:uFillTx/>
              <a:latin typeface="+mj-lt"/>
              <a:ea typeface="+mj-ea"/>
              <a:cs typeface="+mj-cs"/>
            </a:endParaRPr>
          </a:p>
        </p:txBody>
      </p:sp>
      <p:sp>
        <p:nvSpPr>
          <p:cNvPr id="5" name="Title 1"/>
          <p:cNvSpPr txBox="1">
            <a:spLocks/>
          </p:cNvSpPr>
          <p:nvPr/>
        </p:nvSpPr>
        <p:spPr>
          <a:xfrm>
            <a:off x="1497168" y="3857229"/>
            <a:ext cx="7498080" cy="1143000"/>
          </a:xfrm>
          <a:prstGeom prst="rect">
            <a:avLst/>
          </a:prstGeom>
        </p:spPr>
        <p:txBody>
          <a:bodyPr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002060"/>
                </a:solidFill>
                <a:effectLst>
                  <a:outerShdw blurRad="50000" dist="30000" dir="5400000" algn="tl" rotWithShape="0">
                    <a:srgbClr val="000000">
                      <a:alpha val="30000"/>
                    </a:srgbClr>
                  </a:outerShdw>
                </a:effectLst>
                <a:uLnTx/>
                <a:uFillTx/>
                <a:latin typeface="+mj-lt"/>
                <a:ea typeface="+mj-ea"/>
                <a:cs typeface="+mj-cs"/>
              </a:rPr>
              <a:t>   Tình huống 3: Cô</a:t>
            </a:r>
            <a:r>
              <a:rPr kumimoji="0" lang="en-US" sz="2400" b="1" i="0" u="none" strike="noStrike" kern="1200" cap="none" spc="0" normalizeH="0" noProof="0" dirty="0" smtClean="0">
                <a:ln>
                  <a:noFill/>
                </a:ln>
                <a:solidFill>
                  <a:srgbClr val="002060"/>
                </a:solidFill>
                <a:effectLst>
                  <a:outerShdw blurRad="50000" dist="30000" dir="5400000" algn="tl" rotWithShape="0">
                    <a:srgbClr val="000000">
                      <a:alpha val="30000"/>
                    </a:srgbClr>
                  </a:outerShdw>
                </a:effectLst>
                <a:uLnTx/>
                <a:uFillTx/>
                <a:latin typeface="+mj-lt"/>
                <a:ea typeface="+mj-ea"/>
                <a:cs typeface="+mj-cs"/>
              </a:rPr>
              <a:t> giáo hôm nay đến lớp dạy học sau thời gian nghỉ ốm.</a:t>
            </a:r>
            <a:endParaRPr kumimoji="0" lang="vi-VN" sz="2400" b="1" i="0" u="none" strike="noStrike" kern="1200" cap="none" spc="0" normalizeH="0" baseline="0" noProof="0" dirty="0">
              <a:ln>
                <a:noFill/>
              </a:ln>
              <a:solidFill>
                <a:srgbClr val="002060"/>
              </a:solidFill>
              <a:effectLst>
                <a:outerShdw blurRad="50000" dist="30000" dir="5400000" algn="tl" rotWithShape="0">
                  <a:srgbClr val="000000">
                    <a:alpha val="30000"/>
                  </a:srgbClr>
                </a:outerShdw>
              </a:effectLst>
              <a:uLnTx/>
              <a:uFillTx/>
              <a:latin typeface="+mj-lt"/>
              <a:ea typeface="+mj-ea"/>
              <a:cs typeface="+mj-cs"/>
            </a:endParaRPr>
          </a:p>
        </p:txBody>
      </p:sp>
      <p:sp>
        <p:nvSpPr>
          <p:cNvPr id="6" name="Title 1"/>
          <p:cNvSpPr txBox="1">
            <a:spLocks/>
          </p:cNvSpPr>
          <p:nvPr/>
        </p:nvSpPr>
        <p:spPr>
          <a:xfrm>
            <a:off x="1447800" y="425007"/>
            <a:ext cx="7498080" cy="1143000"/>
          </a:xfrm>
          <a:prstGeom prst="rect">
            <a:avLst/>
          </a:prstGeom>
        </p:spPr>
        <p:txBody>
          <a:bodyPr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rgbClr val="FF0000"/>
                </a:solidFill>
                <a:effectLst>
                  <a:outerShdw blurRad="50000" dist="30000" dir="5400000" algn="tl" rotWithShape="0">
                    <a:srgbClr val="000000">
                      <a:alpha val="30000"/>
                    </a:srgbClr>
                  </a:outerShdw>
                </a:effectLst>
                <a:uLnTx/>
                <a:uFillTx/>
                <a:latin typeface="+mj-lt"/>
                <a:ea typeface="+mj-ea"/>
                <a:cs typeface="+mj-cs"/>
              </a:rPr>
              <a:t> 3. Em sẽ</a:t>
            </a:r>
            <a:r>
              <a:rPr kumimoji="0" lang="en-US" sz="2400" b="1" i="0" u="none" strike="noStrike" kern="1200" cap="none" spc="0" normalizeH="0" noProof="0" dirty="0" smtClean="0">
                <a:ln>
                  <a:noFill/>
                </a:ln>
                <a:solidFill>
                  <a:srgbClr val="FF0000"/>
                </a:solidFill>
                <a:effectLst>
                  <a:outerShdw blurRad="50000" dist="30000" dir="5400000" algn="tl" rotWithShape="0">
                    <a:srgbClr val="000000">
                      <a:alpha val="30000"/>
                    </a:srgbClr>
                  </a:outerShdw>
                </a:effectLst>
                <a:uLnTx/>
                <a:uFillTx/>
                <a:latin typeface="+mj-lt"/>
                <a:ea typeface="+mj-ea"/>
                <a:cs typeface="+mj-cs"/>
              </a:rPr>
              <a:t> nói gì với thầy, cô giáo trong từng tình huống sau đây:</a:t>
            </a:r>
            <a:endParaRPr kumimoji="0" lang="vi-VN" sz="2400" b="1" i="0" u="none" strike="noStrike" kern="1200" cap="none" spc="0" normalizeH="0" baseline="0" noProof="0" dirty="0">
              <a:ln>
                <a:noFill/>
              </a:ln>
              <a:solidFill>
                <a:srgbClr val="FF0000"/>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990600" y="609600"/>
            <a:ext cx="8001000" cy="5632311"/>
          </a:xfrm>
          <a:prstGeom prst="rect">
            <a:avLst/>
          </a:prstGeom>
          <a:noFill/>
          <a:ln w="9525">
            <a:noFill/>
            <a:miter lim="800000"/>
            <a:headEnd/>
            <a:tailEnd/>
          </a:ln>
          <a:effectLst/>
        </p:spPr>
        <p:txBody>
          <a:bodyPr wrap="square">
            <a:spAutoFit/>
          </a:bodyPr>
          <a:lstStyle/>
          <a:p>
            <a:pPr eaLnBrk="1" hangingPunct="1">
              <a:spcBef>
                <a:spcPct val="50000"/>
              </a:spcBef>
            </a:pPr>
            <a:r>
              <a:rPr lang="en-US" sz="2400" b="1" i="1" u="sng" dirty="0">
                <a:solidFill>
                  <a:srgbClr val="FF0000"/>
                </a:solidFill>
                <a:latin typeface="Times New Roman" pitchFamily="18" charset="0"/>
              </a:rPr>
              <a:t>Ghi </a:t>
            </a:r>
            <a:r>
              <a:rPr lang="en-US" sz="2400" b="1" i="1" u="sng" dirty="0" smtClean="0">
                <a:solidFill>
                  <a:srgbClr val="FF0000"/>
                </a:solidFill>
                <a:latin typeface="Times New Roman" pitchFamily="18" charset="0"/>
              </a:rPr>
              <a:t>nhớ lời khuyên:</a:t>
            </a:r>
            <a:endParaRPr lang="en-US" sz="2400" b="1" i="1" u="sng" dirty="0">
              <a:solidFill>
                <a:srgbClr val="FF0000"/>
              </a:solidFill>
              <a:latin typeface="Times New Roman" pitchFamily="18" charset="0"/>
            </a:endParaRPr>
          </a:p>
          <a:p>
            <a:pPr algn="just" eaLnBrk="1" hangingPunct="1">
              <a:spcBef>
                <a:spcPct val="50000"/>
              </a:spcBef>
            </a:pPr>
            <a:r>
              <a:rPr lang="en-US" sz="2400" b="1" i="1" dirty="0">
                <a:solidFill>
                  <a:srgbClr val="FF0000"/>
                </a:solidFill>
                <a:latin typeface="Times New Roman" pitchFamily="18" charset="0"/>
              </a:rPr>
              <a:t>   </a:t>
            </a:r>
            <a:r>
              <a:rPr lang="en-US" sz="2800" b="1" i="1" dirty="0">
                <a:solidFill>
                  <a:srgbClr val="FF0000"/>
                </a:solidFill>
                <a:latin typeface="Times New Roman" pitchFamily="18" charset="0"/>
              </a:rPr>
              <a:t>Các thầy giáo, cô giáo đã không quản khó nhọc, tận tình dạy dỗ chúng ta nên người. Vì vậy, chúng ta cần phải kính trọng, biết ơn các thầy giáo, cô giáo; cố gắng học tập, rèn luyện để khỏi phụ lòng thầy, cô</a:t>
            </a:r>
            <a:r>
              <a:rPr lang="en-US" sz="2800" b="1" i="1" dirty="0" smtClean="0">
                <a:solidFill>
                  <a:srgbClr val="FF0000"/>
                </a:solidFill>
                <a:latin typeface="Times New Roman" pitchFamily="18" charset="0"/>
              </a:rPr>
              <a:t>.</a:t>
            </a:r>
          </a:p>
          <a:p>
            <a:pPr algn="just">
              <a:spcBef>
                <a:spcPct val="50000"/>
              </a:spcBef>
            </a:pPr>
            <a:r>
              <a:rPr lang="en-US" sz="2800" b="1" i="1" dirty="0" smtClean="0">
                <a:solidFill>
                  <a:srgbClr val="FF0000"/>
                </a:solidFill>
                <a:latin typeface="Times New Roman" pitchFamily="18" charset="0"/>
              </a:rPr>
              <a:t>  Khi chuyện trò với thầy, cô, chúng ta cần có thái độ và cử chỉ chân thành. Nên chúc mừng thầy cô vào những ngày lễ, Tết hay đạt thành tích cao trong công việc. Khi chuyện trò với thầy, cô, chúng ta nên chọn thời điểm thích hợp. Không nói chen hay làm phiền khi thầy cô bận việc. Cần hỏi thăm, quan tâm khi biết thầy cô bị ốm hay gặp chuyện không may.</a:t>
            </a:r>
            <a:endParaRPr lang="en-US" sz="2800" b="1" i="1" dirty="0">
              <a:solidFill>
                <a:srgbClr val="FF0000"/>
              </a:solidFill>
              <a:latin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990600" y="0"/>
            <a:ext cx="8153400" cy="6858000"/>
          </a:xfrm>
          <a:prstGeom prst="rect">
            <a:avLst/>
          </a:prstGeom>
          <a:blipFill>
            <a:blip r:embed="rId2"/>
            <a:tile tx="0" ty="0" sx="100000" sy="100000" flip="none" algn="tl"/>
          </a:blipFill>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rPr>
              <a:t>Giáo dục nếp sống</a:t>
            </a:r>
            <a:br>
              <a:rPr kumimoji="0" lang="en-US" sz="6000"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rPr>
            </a:br>
            <a:r>
              <a:rPr kumimoji="0" lang="en-US" sz="6000"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rPr>
              <a:t>Thanh lịch, văn minh</a:t>
            </a:r>
            <a:br>
              <a:rPr kumimoji="0" lang="en-US" sz="6000"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rPr>
            </a:br>
            <a:r>
              <a:rPr kumimoji="0" lang="en-US" sz="6000" b="1" i="0" u="none" strike="noStrike" kern="1200" normalizeH="0" baseline="0" noProof="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rPr>
              <a:t>cho học sinh Hà Nội.</a:t>
            </a:r>
            <a:endParaRPr kumimoji="0" lang="vi-VN" sz="6000" b="1" i="0" u="none" strike="noStrike" kern="1200" normalizeH="0" baseline="0" noProof="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uLnTx/>
              <a:uFillTx/>
              <a:latin typeface="Times New Roman" pitchFamily="18" charset="0"/>
              <a:ea typeface="+mj-ea"/>
              <a:cs typeface="Times New Roman" pitchFamily="18" charset="0"/>
            </a:endParaRP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0"/>
            <a:ext cx="8153400" cy="3200400"/>
          </a:xfrm>
          <a:blipFill>
            <a:blip r:embed="rId2"/>
            <a:tile tx="0" ty="0" sx="100000" sy="100000" flip="none" algn="tl"/>
          </a:blipFill>
        </p:spPr>
        <p:txBody>
          <a:bodyPr>
            <a:normAutofit/>
          </a:bodyPr>
          <a:lstStyle/>
          <a:p>
            <a:pPr algn="ctr"/>
            <a:r>
              <a:rPr lang="en-US" dirty="0" smtClean="0">
                <a:solidFill>
                  <a:srgbClr val="FF0000"/>
                </a:solidFill>
                <a:latin typeface="Times New Roman" pitchFamily="18" charset="0"/>
                <a:cs typeface="Times New Roman" pitchFamily="18" charset="0"/>
              </a:rPr>
              <a:t> </a:t>
            </a:r>
            <a:r>
              <a:rPr lang="en-US" b="1" dirty="0" smtClean="0">
                <a:solidFill>
                  <a:srgbClr val="FF0000"/>
                </a:solidFill>
                <a:latin typeface="Times New Roman" pitchFamily="18" charset="0"/>
                <a:cs typeface="Times New Roman" pitchFamily="18" charset="0"/>
              </a:rPr>
              <a:t>Giáo dục nếp sống</a:t>
            </a:r>
            <a:br>
              <a:rPr lang="en-US" b="1" dirty="0" smtClean="0">
                <a:solidFill>
                  <a:srgbClr val="FF0000"/>
                </a:solidFill>
                <a:latin typeface="Times New Roman" pitchFamily="18" charset="0"/>
                <a:cs typeface="Times New Roman" pitchFamily="18" charset="0"/>
              </a:rPr>
            </a:br>
            <a:r>
              <a:rPr lang="en-US" b="1" dirty="0" smtClean="0">
                <a:solidFill>
                  <a:srgbClr val="FF0000"/>
                </a:solidFill>
                <a:latin typeface="Times New Roman" pitchFamily="18" charset="0"/>
                <a:cs typeface="Times New Roman" pitchFamily="18" charset="0"/>
              </a:rPr>
              <a:t>Thanh lịch, văn minh</a:t>
            </a:r>
            <a:br>
              <a:rPr lang="en-US" b="1" dirty="0" smtClean="0">
                <a:solidFill>
                  <a:srgbClr val="FF0000"/>
                </a:solidFill>
                <a:latin typeface="Times New Roman" pitchFamily="18" charset="0"/>
                <a:cs typeface="Times New Roman" pitchFamily="18" charset="0"/>
              </a:rPr>
            </a:br>
            <a:r>
              <a:rPr lang="en-US" b="1" dirty="0" smtClean="0">
                <a:solidFill>
                  <a:srgbClr val="FF0000"/>
                </a:solidFill>
                <a:latin typeface="Times New Roman" pitchFamily="18" charset="0"/>
                <a:cs typeface="Times New Roman" pitchFamily="18" charset="0"/>
              </a:rPr>
              <a:t>cho học sinh Hà Nội.</a:t>
            </a:r>
            <a:endParaRPr lang="vi-VN" b="1" dirty="0">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a:xfrm>
            <a:off x="990600" y="3200400"/>
            <a:ext cx="7854696" cy="1752600"/>
          </a:xfrm>
          <a:noFill/>
        </p:spPr>
        <p:txBody>
          <a:bodyPr>
            <a:noAutofit/>
          </a:bodyPr>
          <a:lstStyle/>
          <a:p>
            <a:pPr algn="ctr"/>
            <a:endParaRPr lang="en-US" sz="2800" dirty="0" smtClean="0">
              <a:solidFill>
                <a:srgbClr val="FF0000"/>
              </a:solidFill>
            </a:endParaRPr>
          </a:p>
          <a:p>
            <a:pPr algn="ctr"/>
            <a:r>
              <a:rPr lang="en-US" sz="5400" b="1" dirty="0" smtClean="0">
                <a:solidFill>
                  <a:srgbClr val="7030A0"/>
                </a:solidFill>
              </a:rPr>
              <a:t>Lớp 4</a:t>
            </a:r>
          </a:p>
          <a:p>
            <a:pPr algn="ctr"/>
            <a:r>
              <a:rPr lang="en-US" sz="5400" b="1" dirty="0" smtClean="0">
                <a:solidFill>
                  <a:srgbClr val="7030A0"/>
                </a:solidFill>
              </a:rPr>
              <a:t>Trường tiểu học </a:t>
            </a:r>
          </a:p>
          <a:p>
            <a:pPr algn="ctr"/>
            <a:r>
              <a:rPr lang="en-US" sz="5400" b="1" dirty="0" err="1" smtClean="0">
                <a:solidFill>
                  <a:srgbClr val="7030A0"/>
                </a:solidFill>
              </a:rPr>
              <a:t>Thạch</a:t>
            </a:r>
            <a:r>
              <a:rPr lang="en-US" sz="5400" b="1" dirty="0" smtClean="0">
                <a:solidFill>
                  <a:srgbClr val="7030A0"/>
                </a:solidFill>
              </a:rPr>
              <a:t> </a:t>
            </a:r>
            <a:r>
              <a:rPr lang="en-US" sz="5400" b="1" dirty="0" err="1" smtClean="0">
                <a:solidFill>
                  <a:srgbClr val="7030A0"/>
                </a:solidFill>
              </a:rPr>
              <a:t>Bàn</a:t>
            </a:r>
            <a:r>
              <a:rPr lang="en-US" sz="5400" b="1" dirty="0" smtClean="0">
                <a:solidFill>
                  <a:srgbClr val="7030A0"/>
                </a:solidFill>
              </a:rPr>
              <a:t> B</a:t>
            </a:r>
            <a:endParaRPr lang="vi-VN" sz="5400" b="1" dirty="0">
              <a:solidFill>
                <a:srgbClr val="7030A0"/>
              </a:solidFill>
            </a:endParaRPr>
          </a:p>
        </p:txBody>
      </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676400"/>
            <a:ext cx="7851648" cy="1828800"/>
          </a:xfrm>
        </p:spPr>
        <p:txBody>
          <a:bodyPr>
            <a:normAutofit/>
          </a:bodyPr>
          <a:lstStyle/>
          <a:p>
            <a:pPr algn="ctr"/>
            <a:r>
              <a:rPr lang="en-US" sz="4800" dirty="0" smtClean="0">
                <a:solidFill>
                  <a:srgbClr val="FF0000"/>
                </a:solidFill>
                <a:latin typeface="Times New Roman" pitchFamily="18" charset="0"/>
                <a:cs typeface="Times New Roman" pitchFamily="18" charset="0"/>
              </a:rPr>
              <a:t>Bài 5:</a:t>
            </a:r>
            <a:br>
              <a:rPr lang="en-US" sz="4800" dirty="0" smtClean="0">
                <a:solidFill>
                  <a:srgbClr val="FF0000"/>
                </a:solidFill>
                <a:latin typeface="Times New Roman" pitchFamily="18" charset="0"/>
                <a:cs typeface="Times New Roman" pitchFamily="18" charset="0"/>
              </a:rPr>
            </a:br>
            <a:r>
              <a:rPr lang="en-US" sz="4800" dirty="0" smtClean="0">
                <a:solidFill>
                  <a:srgbClr val="FF0000"/>
                </a:solidFill>
                <a:latin typeface="+mn-lt"/>
              </a:rPr>
              <a:t>Nói chuyện với thầy cô giáo</a:t>
            </a:r>
            <a:endParaRPr lang="vi-VN" sz="4800" dirty="0">
              <a:solidFill>
                <a:srgbClr val="FF0000"/>
              </a:solidFill>
              <a:latin typeface="+mn-lt"/>
            </a:endParaRPr>
          </a:p>
        </p:txBody>
      </p:sp>
      <p:sp>
        <p:nvSpPr>
          <p:cNvPr id="3" name="Subtitle 2"/>
          <p:cNvSpPr>
            <a:spLocks noGrp="1"/>
          </p:cNvSpPr>
          <p:nvPr>
            <p:ph type="subTitle" idx="1"/>
          </p:nvPr>
        </p:nvSpPr>
        <p:spPr/>
        <p:txBody>
          <a:bodyPr/>
          <a:lstStyle/>
          <a:p>
            <a:endParaRPr lang="vi-VN" dirty="0"/>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76400"/>
            <a:ext cx="8229600" cy="1143000"/>
          </a:xfrm>
        </p:spPr>
        <p:txBody>
          <a:bodyPr>
            <a:noAutofit/>
          </a:bodyPr>
          <a:lstStyle/>
          <a:p>
            <a:r>
              <a:rPr lang="en-US" sz="3600" b="1" dirty="0" smtClean="0">
                <a:solidFill>
                  <a:schemeClr val="tx1"/>
                </a:solidFill>
                <a:latin typeface="+mn-lt"/>
              </a:rPr>
              <a:t>     Giang đã gặp ai ở bể bơi? Cuộc trò chuyện diễn ra như thế nào?</a:t>
            </a:r>
            <a:endParaRPr lang="vi-VN" sz="3600" b="1" dirty="0">
              <a:solidFill>
                <a:schemeClr val="tx1"/>
              </a:solidFill>
              <a:latin typeface="+mn-lt"/>
            </a:endParaRPr>
          </a:p>
        </p:txBody>
      </p:sp>
      <p:sp>
        <p:nvSpPr>
          <p:cNvPr id="6" name="Title 1"/>
          <p:cNvSpPr>
            <a:spLocks noGrp="1"/>
          </p:cNvSpPr>
          <p:nvPr>
            <p:ph idx="1"/>
          </p:nvPr>
        </p:nvSpPr>
        <p:spPr>
          <a:xfrm>
            <a:off x="381000" y="2971800"/>
            <a:ext cx="8229600" cy="3429000"/>
          </a:xfrm>
        </p:spPr>
        <p:txBody>
          <a:bodyPr>
            <a:noAutofit/>
          </a:bodyPr>
          <a:lstStyle/>
          <a:p>
            <a:pPr>
              <a:buNone/>
            </a:pPr>
            <a:r>
              <a:rPr lang="en-US" sz="3600" b="1" dirty="0" smtClean="0">
                <a:solidFill>
                  <a:schemeClr val="tx1"/>
                </a:solidFill>
                <a:latin typeface="+mn-lt"/>
              </a:rPr>
              <a:t>      Nhận xét thái độ của Giang khi trò chuyện với thầy giáo?</a:t>
            </a:r>
            <a:endParaRPr lang="vi-VN" sz="3600" b="1" dirty="0">
              <a:solidFill>
                <a:schemeClr val="tx1"/>
              </a:solidFill>
              <a:latin typeface="+mn-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914400"/>
            <a:ext cx="7498080" cy="1143000"/>
          </a:xfrm>
        </p:spPr>
        <p:txBody>
          <a:bodyPr>
            <a:noAutofit/>
          </a:bodyPr>
          <a:lstStyle/>
          <a:p>
            <a:pPr algn="just"/>
            <a:r>
              <a:rPr lang="en-US" sz="2400" b="1" dirty="0" smtClean="0"/>
              <a:t>   Tình huống 1: Thấy cô và mẹ đang trò chuyện,   bạn nhỏ liền chạy tới và nói chen ngang vào.</a:t>
            </a:r>
            <a:endParaRPr lang="vi-VN" sz="2400" b="1" dirty="0"/>
          </a:p>
        </p:txBody>
      </p:sp>
      <p:sp>
        <p:nvSpPr>
          <p:cNvPr id="9" name="Title 1"/>
          <p:cNvSpPr txBox="1">
            <a:spLocks/>
          </p:cNvSpPr>
          <p:nvPr/>
        </p:nvSpPr>
        <p:spPr>
          <a:xfrm>
            <a:off x="1645920" y="4038600"/>
            <a:ext cx="7498080" cy="1143000"/>
          </a:xfrm>
          <a:prstGeom prst="rect">
            <a:avLst/>
          </a:prstGeom>
        </p:spPr>
        <p:txBody>
          <a:bodyPr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t>
            </a:r>
            <a:endParaRPr kumimoji="0" lang="vi-VN" sz="24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
        <p:nvSpPr>
          <p:cNvPr id="11" name="Title 1"/>
          <p:cNvSpPr txBox="1">
            <a:spLocks/>
          </p:cNvSpPr>
          <p:nvPr/>
        </p:nvSpPr>
        <p:spPr>
          <a:xfrm>
            <a:off x="1447800" y="3048000"/>
            <a:ext cx="7498080" cy="1143000"/>
          </a:xfrm>
          <a:prstGeom prst="rect">
            <a:avLst/>
          </a:prstGeom>
        </p:spPr>
        <p:txBody>
          <a:bodyPr anchor="ctr">
            <a:no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Tình huống 2: Thấy cô giáo</a:t>
            </a:r>
            <a:r>
              <a:rPr kumimoji="0" lang="en-US" sz="2400" b="1" i="0" u="none" strike="noStrike" kern="1200" cap="none" spc="0" normalizeH="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bị mệt, bạn Hoa liền rủ bạn tới hỏi thăm sức khoẻ của cô.</a:t>
            </a:r>
            <a:endParaRPr kumimoji="0" lang="vi-VN" sz="2400" b="1" i="0"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just"/>
            <a:r>
              <a:rPr lang="en-US" sz="2400" b="1" dirty="0" smtClean="0"/>
              <a:t>Em đã làm được những việc nào trong các việc dưới đây để bày tỏ thái độ kính trọng đối với thầy cô giáo:</a:t>
            </a:r>
            <a:endParaRPr lang="vi-VN" sz="2400" b="1" dirty="0"/>
          </a:p>
        </p:txBody>
      </p:sp>
      <p:sp>
        <p:nvSpPr>
          <p:cNvPr id="3" name="Content Placeholder 2"/>
          <p:cNvSpPr>
            <a:spLocks noGrp="1"/>
          </p:cNvSpPr>
          <p:nvPr>
            <p:ph idx="1"/>
          </p:nvPr>
        </p:nvSpPr>
        <p:spPr>
          <a:xfrm>
            <a:off x="1447800" y="2057400"/>
            <a:ext cx="7498080" cy="4800600"/>
          </a:xfrm>
        </p:spPr>
        <p:txBody>
          <a:bodyPr>
            <a:normAutofit/>
          </a:bodyPr>
          <a:lstStyle/>
          <a:p>
            <a:pPr algn="just"/>
            <a:r>
              <a:rPr lang="en-US" sz="2400" b="1" dirty="0" smtClean="0"/>
              <a:t>a/ Thưa gửi, chào hỏi lễ phép với thầy, cô giáo.</a:t>
            </a:r>
          </a:p>
          <a:p>
            <a:pPr algn="just"/>
            <a:r>
              <a:rPr lang="en-US" sz="2400" b="1" dirty="0" smtClean="0"/>
              <a:t>b/  Xin phép thầy, cô giáo trước khi ra, vào lớp.</a:t>
            </a:r>
          </a:p>
          <a:p>
            <a:pPr algn="just"/>
            <a:r>
              <a:rPr lang="en-US" sz="2400" b="1" dirty="0" smtClean="0"/>
              <a:t>c/  Có thái độ tôn trọng thầy, cô kể cả những thầy, cô không dạy mình.</a:t>
            </a:r>
          </a:p>
          <a:p>
            <a:pPr algn="just"/>
            <a:r>
              <a:rPr lang="en-US" sz="2400" b="1" dirty="0" smtClean="0"/>
              <a:t>d/  Không nói chen ngang hay làm phiền khi thầy, cô giáo đang bận việc.</a:t>
            </a:r>
          </a:p>
          <a:p>
            <a:pPr algn="just"/>
            <a:r>
              <a:rPr lang="en-US" sz="2400" b="1" dirty="0" smtClean="0"/>
              <a:t>e/  Chân thành hỏi thăm lúc thầy, cô ốm đau hoặc khi gặp chuyện không vui.</a:t>
            </a:r>
            <a:endParaRPr lang="vi-VN" sz="2400" b="1"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inhDD4-2"/>
          <p:cNvPicPr>
            <a:picLocks noChangeAspect="1" noChangeArrowheads="1"/>
          </p:cNvPicPr>
          <p:nvPr/>
        </p:nvPicPr>
        <p:blipFill>
          <a:blip r:embed="rId2"/>
          <a:srcRect/>
          <a:stretch>
            <a:fillRect/>
          </a:stretch>
        </p:blipFill>
        <p:spPr bwMode="auto">
          <a:xfrm>
            <a:off x="406400" y="381000"/>
            <a:ext cx="4119563" cy="2873375"/>
          </a:xfrm>
          <a:prstGeom prst="rect">
            <a:avLst/>
          </a:prstGeom>
          <a:noFill/>
        </p:spPr>
      </p:pic>
      <p:pic>
        <p:nvPicPr>
          <p:cNvPr id="29699" name="Picture 3" descr="HinhDD4-3"/>
          <p:cNvPicPr>
            <a:picLocks noChangeAspect="1" noChangeArrowheads="1"/>
          </p:cNvPicPr>
          <p:nvPr/>
        </p:nvPicPr>
        <p:blipFill>
          <a:blip r:embed="rId3"/>
          <a:srcRect/>
          <a:stretch>
            <a:fillRect/>
          </a:stretch>
        </p:blipFill>
        <p:spPr bwMode="auto">
          <a:xfrm>
            <a:off x="4643438" y="404813"/>
            <a:ext cx="4298950" cy="2849562"/>
          </a:xfrm>
          <a:prstGeom prst="rect">
            <a:avLst/>
          </a:prstGeom>
          <a:noFill/>
        </p:spPr>
      </p:pic>
      <p:pic>
        <p:nvPicPr>
          <p:cNvPr id="29700" name="Picture 4" descr="HinhDD4-5"/>
          <p:cNvPicPr>
            <a:picLocks noChangeAspect="1" noChangeArrowheads="1"/>
          </p:cNvPicPr>
          <p:nvPr/>
        </p:nvPicPr>
        <p:blipFill>
          <a:blip r:embed="rId4"/>
          <a:srcRect/>
          <a:stretch>
            <a:fillRect/>
          </a:stretch>
        </p:blipFill>
        <p:spPr bwMode="auto">
          <a:xfrm>
            <a:off x="395288" y="3357563"/>
            <a:ext cx="4176712" cy="3289300"/>
          </a:xfrm>
          <a:prstGeom prst="rect">
            <a:avLst/>
          </a:prstGeom>
          <a:noFill/>
        </p:spPr>
      </p:pic>
      <p:pic>
        <p:nvPicPr>
          <p:cNvPr id="29701" name="Picture 5" descr="3d butterfly"/>
          <p:cNvPicPr>
            <a:picLocks noChangeAspect="1" noChangeArrowheads="1" noCrop="1"/>
          </p:cNvPicPr>
          <p:nvPr/>
        </p:nvPicPr>
        <p:blipFill>
          <a:blip r:embed="rId5"/>
          <a:srcRect/>
          <a:stretch>
            <a:fillRect/>
          </a:stretch>
        </p:blipFill>
        <p:spPr bwMode="auto">
          <a:xfrm>
            <a:off x="7620000" y="0"/>
            <a:ext cx="1371600" cy="823913"/>
          </a:xfrm>
          <a:prstGeom prst="rect">
            <a:avLst/>
          </a:prstGeom>
          <a:noFill/>
        </p:spPr>
      </p:pic>
      <p:pic>
        <p:nvPicPr>
          <p:cNvPr id="29702" name="Picture 6" descr="HinhDD4-4"/>
          <p:cNvPicPr>
            <a:picLocks noChangeAspect="1" noChangeArrowheads="1"/>
          </p:cNvPicPr>
          <p:nvPr/>
        </p:nvPicPr>
        <p:blipFill>
          <a:blip r:embed="rId6"/>
          <a:srcRect/>
          <a:stretch>
            <a:fillRect/>
          </a:stretch>
        </p:blipFill>
        <p:spPr bwMode="auto">
          <a:xfrm>
            <a:off x="4643438" y="3357563"/>
            <a:ext cx="4348162" cy="3246437"/>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animEffect transition="in" filter="blinds(horizontal)">
                                      <p:cBhvr>
                                        <p:cTn id="7" dur="500"/>
                                        <p:tgtEl>
                                          <p:spTgt spid="2969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checkerboard(across)">
                                      <p:cBhvr>
                                        <p:cTn id="12" dur="500"/>
                                        <p:tgtEl>
                                          <p:spTgt spid="2969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9702"/>
                                        </p:tgtEl>
                                        <p:attrNameLst>
                                          <p:attrName>style.visibility</p:attrName>
                                        </p:attrNameLst>
                                      </p:cBhvr>
                                      <p:to>
                                        <p:strVal val="visible"/>
                                      </p:to>
                                    </p:set>
                                    <p:animEffect transition="in" filter="checkerboard(across)">
                                      <p:cBhvr>
                                        <p:cTn id="17" dur="500"/>
                                        <p:tgtEl>
                                          <p:spTgt spid="2970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700"/>
                                        </p:tgtEl>
                                        <p:attrNameLst>
                                          <p:attrName>style.visibility</p:attrName>
                                        </p:attrNameLst>
                                      </p:cBhvr>
                                      <p:to>
                                        <p:strVal val="visible"/>
                                      </p:to>
                                    </p:set>
                                    <p:animEffect transition="in" filter="blinds(horizontal)">
                                      <p:cBhvr>
                                        <p:cTn id="22"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inhDD4-2"/>
          <p:cNvPicPr>
            <a:picLocks noChangeAspect="1" noChangeArrowheads="1"/>
          </p:cNvPicPr>
          <p:nvPr/>
        </p:nvPicPr>
        <p:blipFill>
          <a:blip r:embed="rId3"/>
          <a:srcRect/>
          <a:stretch>
            <a:fillRect/>
          </a:stretch>
        </p:blipFill>
        <p:spPr bwMode="auto">
          <a:xfrm>
            <a:off x="0" y="152400"/>
            <a:ext cx="9144000" cy="6384925"/>
          </a:xfrm>
          <a:prstGeom prst="rect">
            <a:avLst/>
          </a:prstGeom>
          <a:noFill/>
        </p:spPr>
      </p:pic>
      <p:pic>
        <p:nvPicPr>
          <p:cNvPr id="25604" name="Picture 4" descr="d8172355f789"/>
          <p:cNvPicPr>
            <a:picLocks noChangeAspect="1" noChangeArrowheads="1" noCrop="1"/>
          </p:cNvPicPr>
          <p:nvPr/>
        </p:nvPicPr>
        <p:blipFill>
          <a:blip r:embed="rId4"/>
          <a:srcRect/>
          <a:stretch>
            <a:fillRect/>
          </a:stretch>
        </p:blipFill>
        <p:spPr bwMode="auto">
          <a:xfrm>
            <a:off x="8101013" y="188913"/>
            <a:ext cx="857250" cy="857250"/>
          </a:xfrm>
          <a:prstGeom prst="rect">
            <a:avLst/>
          </a:prstGeom>
          <a:noFill/>
        </p:spPr>
      </p:pic>
      <p:pic>
        <p:nvPicPr>
          <p:cNvPr id="25605" name="Picture 5" descr="d8172355f789"/>
          <p:cNvPicPr>
            <a:picLocks noChangeAspect="1" noChangeArrowheads="1" noCrop="1"/>
          </p:cNvPicPr>
          <p:nvPr/>
        </p:nvPicPr>
        <p:blipFill>
          <a:blip r:embed="rId4"/>
          <a:srcRect/>
          <a:stretch>
            <a:fillRect/>
          </a:stretch>
        </p:blipFill>
        <p:spPr bwMode="auto">
          <a:xfrm>
            <a:off x="0" y="5734050"/>
            <a:ext cx="857250" cy="857250"/>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ox(in)">
                                      <p:cBhvr>
                                        <p:cTn id="7" dur="500"/>
                                        <p:tgtEl>
                                          <p:spTgt spid="2560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inhDD4-3"/>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26627" name="Picture 3" descr="3d butterfly"/>
          <p:cNvPicPr>
            <a:picLocks noChangeAspect="1" noChangeArrowheads="1" noCrop="1"/>
          </p:cNvPicPr>
          <p:nvPr/>
        </p:nvPicPr>
        <p:blipFill>
          <a:blip r:embed="rId3"/>
          <a:srcRect/>
          <a:stretch>
            <a:fillRect/>
          </a:stretch>
        </p:blipFill>
        <p:spPr bwMode="auto">
          <a:xfrm>
            <a:off x="7772400" y="0"/>
            <a:ext cx="1371600" cy="823913"/>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blinds(horizontal)">
                                      <p:cBhvr>
                                        <p:cTn id="7" dur="500"/>
                                        <p:tgtEl>
                                          <p:spTgt spid="26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1111</TotalTime>
  <Words>464</Words>
  <Application>Microsoft Office PowerPoint</Application>
  <PresentationFormat>On-screen Show (4:3)</PresentationFormat>
  <Paragraphs>29</Paragraphs>
  <Slides>16</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Solstice</vt:lpstr>
      <vt:lpstr>Presentation</vt:lpstr>
      <vt:lpstr>PowerPoint Presentation</vt:lpstr>
      <vt:lpstr> Giáo dục nếp sống Thanh lịch, văn minh cho học sinh Hà Nội.</vt:lpstr>
      <vt:lpstr>Bài 5: Nói chuyện với thầy cô giáo</vt:lpstr>
      <vt:lpstr>     Giang đã gặp ai ở bể bơi? Cuộc trò chuyện diễn ra như thế nào?</vt:lpstr>
      <vt:lpstr>   Tình huống 1: Thấy cô và mẹ đang trò chuyện,   bạn nhỏ liền chạy tới và nói chen ngang vào.</vt:lpstr>
      <vt:lpstr>Em đã làm được những việc nào trong các việc dưới đây để bày tỏ thái độ kính trọng đối với thầy cô giáo: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Tình huống 1: Em cùng cả nhà đi vào rạp xiếc. Em nhìn thấy cô giáo chủ nhiệm cho em bé đi xem</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Kiểm tra bài cũ:</dc:title>
  <dc:creator>MAI ANH</dc:creator>
  <cp:lastModifiedBy>Hoa</cp:lastModifiedBy>
  <cp:revision>124</cp:revision>
  <dcterms:created xsi:type="dcterms:W3CDTF">2006-08-16T00:00:00Z</dcterms:created>
  <dcterms:modified xsi:type="dcterms:W3CDTF">2018-04-03T03:17:07Z</dcterms:modified>
</cp:coreProperties>
</file>