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92" r:id="rId2"/>
    <p:sldId id="293" r:id="rId3"/>
    <p:sldId id="294" r:id="rId4"/>
    <p:sldId id="298" r:id="rId5"/>
    <p:sldId id="299" r:id="rId6"/>
    <p:sldId id="300" r:id="rId7"/>
    <p:sldId id="301" r:id="rId8"/>
    <p:sldId id="302" r:id="rId9"/>
    <p:sldId id="259" r:id="rId10"/>
    <p:sldId id="261" r:id="rId11"/>
    <p:sldId id="296" r:id="rId12"/>
    <p:sldId id="262" r:id="rId13"/>
    <p:sldId id="304" r:id="rId14"/>
    <p:sldId id="263" r:id="rId15"/>
    <p:sldId id="291" r:id="rId16"/>
    <p:sldId id="268" r:id="rId17"/>
    <p:sldId id="306" r:id="rId18"/>
    <p:sldId id="264" r:id="rId19"/>
    <p:sldId id="265" r:id="rId20"/>
    <p:sldId id="269" r:id="rId21"/>
    <p:sldId id="307" r:id="rId22"/>
    <p:sldId id="272"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303" r:id="rId36"/>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4FB9D"/>
    <a:srgbClr val="99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24" autoAdjust="0"/>
  </p:normalViewPr>
  <p:slideViewPr>
    <p:cSldViewPr snapToGrid="0">
      <p:cViewPr>
        <p:scale>
          <a:sx n="32" d="100"/>
          <a:sy n="32" d="100"/>
        </p:scale>
        <p:origin x="-2544" y="-1074"/>
      </p:cViewPr>
      <p:guideLst>
        <p:guide orient="horz" pos="161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AC5B0-B50D-4675-AA7B-E11BE84DCC07}" type="datetimeFigureOut">
              <a:rPr lang="en-US" smtClean="0"/>
              <a:t>10/11/2021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780E2-86E9-4BE4-9C5E-F328FD4000CA}" type="slidenum">
              <a:rPr lang="en-US" smtClean="0"/>
              <a:t>‹#›</a:t>
            </a:fld>
            <a:endParaRPr lang="en-US"/>
          </a:p>
        </p:txBody>
      </p:sp>
    </p:spTree>
    <p:extLst>
      <p:ext uri="{BB962C8B-B14F-4D97-AF65-F5344CB8AC3E}">
        <p14:creationId xmlns:p14="http://schemas.microsoft.com/office/powerpoint/2010/main" val="195856049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DC4D569-F448-4FC2-A44B-68CBAF8E2229}" type="slidenum">
              <a:rPr lang="en-US"/>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24D229-DAC3-4D02-9D64-EE2FBE274003}"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24D229-DAC3-4D02-9D64-EE2FBE274003}"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24D229-DAC3-4D02-9D64-EE2FBE274003}"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24D229-DAC3-4D02-9D64-EE2FBE274003}"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24D229-DAC3-4D02-9D64-EE2FBE274003}"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24D229-DAC3-4D02-9D64-EE2FBE274003}" type="datetimeFigureOut">
              <a:rPr lang="en-US" smtClean="0"/>
              <a:t>10/11/2021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24D229-DAC3-4D02-9D64-EE2FBE274003}" type="datetimeFigureOut">
              <a:rPr lang="en-US" smtClean="0"/>
              <a:t>10/11/2021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t="-4000" r="-3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F024D229-DAC3-4D02-9D64-EE2FBE274003}" type="datetimeFigureOut">
              <a:rPr lang="en-US" smtClean="0"/>
              <a:t>10/11/2021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8F30F5BD-EAA1-4B8F-826A-AC3782319B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3.xml"/><Relationship Id="rId3" Type="http://schemas.openxmlformats.org/officeDocument/2006/relationships/slide" Target="slide34.xml"/><Relationship Id="rId7" Type="http://schemas.openxmlformats.org/officeDocument/2006/relationships/slide" Target="slide32.xml"/><Relationship Id="rId12"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slide" Target="slide28.xml"/><Relationship Id="rId5" Type="http://schemas.openxmlformats.org/officeDocument/2006/relationships/slide" Target="slide26.xml"/><Relationship Id="rId10" Type="http://schemas.openxmlformats.org/officeDocument/2006/relationships/slide" Target="slide29.xml"/><Relationship Id="rId4" Type="http://schemas.openxmlformats.org/officeDocument/2006/relationships/image" Target="../media/image43.jpeg"/><Relationship Id="rId9" Type="http://schemas.openxmlformats.org/officeDocument/2006/relationships/slide" Target="slide30.xml"/><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6.wmf"/></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3.xml"/><Relationship Id="rId7" Type="http://schemas.openxmlformats.org/officeDocument/2006/relationships/image" Target="../media/image11.png"/><Relationship Id="rId12" Type="http://schemas.openxmlformats.org/officeDocument/2006/relationships/image" Target="../media/image15.gif"/><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0.gif"/><Relationship Id="rId5" Type="http://schemas.openxmlformats.org/officeDocument/2006/relationships/image" Target="../media/image9.png"/><Relationship Id="rId15" Type="http://schemas.openxmlformats.org/officeDocument/2006/relationships/audio" Target="../media/audio1.wav"/><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0.gif"/><Relationship Id="rId5" Type="http://schemas.openxmlformats.org/officeDocument/2006/relationships/image" Target="../media/image11.png"/><Relationship Id="rId15" Type="http://schemas.openxmlformats.org/officeDocument/2006/relationships/audio" Target="../media/audio1.wav"/><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gif"/><Relationship Id="rId5" Type="http://schemas.openxmlformats.org/officeDocument/2006/relationships/image" Target="../media/image13.png"/><Relationship Id="rId15" Type="http://schemas.openxmlformats.org/officeDocument/2006/relationships/audio" Target="../media/audio1.wav"/><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t="6206" b="8911"/>
          <a:stretch>
            <a:fillRect/>
          </a:stretch>
        </p:blipFill>
        <p:spPr bwMode="auto">
          <a:xfrm>
            <a:off x="0" y="0"/>
            <a:ext cx="91440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446213" y="1627188"/>
            <a:ext cx="51990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262" tIns="36631" rIns="73262" bIns="3663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4800" b="1">
                <a:solidFill>
                  <a:srgbClr val="002060"/>
                </a:solidFill>
                <a:latin typeface="Times New Roman" pitchFamily="18" charset="0"/>
                <a:cs typeface="Times New Roman" pitchFamily="18" charset="0"/>
              </a:rPr>
              <a:t>LỊCH SỬ</a:t>
            </a:r>
          </a:p>
          <a:p>
            <a:pPr algn="ctr" eaLnBrk="1" hangingPunct="1">
              <a:spcBef>
                <a:spcPct val="0"/>
              </a:spcBef>
              <a:buFontTx/>
              <a:buNone/>
            </a:pPr>
            <a:r>
              <a:rPr lang="en-US" altLang="en-US" sz="4800">
                <a:solidFill>
                  <a:srgbClr val="002060"/>
                </a:solidFill>
                <a:latin typeface="Times New Roman" pitchFamily="18" charset="0"/>
                <a:cs typeface="Times New Roman" pitchFamily="18" charset="0"/>
              </a:rPr>
              <a:t>Lớp 5</a:t>
            </a:r>
            <a:r>
              <a:rPr lang="en-US" altLang="en-US" sz="2600">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1651069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70" y="1189990"/>
            <a:ext cx="3099435" cy="239014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
          <p:cNvGrpSpPr>
            <a:grpSpLocks/>
          </p:cNvGrpSpPr>
          <p:nvPr/>
        </p:nvGrpSpPr>
        <p:grpSpPr bwMode="auto">
          <a:xfrm>
            <a:off x="23813" y="106363"/>
            <a:ext cx="9144000" cy="5099050"/>
            <a:chOff x="517365" y="0"/>
            <a:chExt cx="11704319" cy="6722530"/>
          </a:xfrm>
        </p:grpSpPr>
        <p:sp>
          <p:nvSpPr>
            <p:cNvPr id="3" name="Rectangle 2"/>
            <p:cNvSpPr/>
            <p:nvPr/>
          </p:nvSpPr>
          <p:spPr>
            <a:xfrm>
              <a:off x="517365" y="39765"/>
              <a:ext cx="11704319" cy="6682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1718" y="0"/>
              <a:ext cx="7479671" cy="268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TextBox 3"/>
          <p:cNvSpPr txBox="1">
            <a:spLocks noChangeArrowheads="1"/>
          </p:cNvSpPr>
          <p:nvPr/>
        </p:nvSpPr>
        <p:spPr bwMode="auto">
          <a:xfrm>
            <a:off x="149225" y="1711325"/>
            <a:ext cx="8891588" cy="192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262" tIns="36631" rIns="73262" bIns="3663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4000" b="1" dirty="0">
                <a:solidFill>
                  <a:srgbClr val="002060"/>
                </a:solidFill>
                <a:latin typeface="Times New Roman" pitchFamily="18" charset="0"/>
                <a:cs typeface="Times New Roman" pitchFamily="18" charset="0"/>
              </a:rPr>
              <a:t>LỊCH SỬ</a:t>
            </a:r>
          </a:p>
          <a:p>
            <a:pPr algn="ctr" eaLnBrk="1" hangingPunct="1">
              <a:spcBef>
                <a:spcPct val="0"/>
              </a:spcBef>
              <a:buFontTx/>
              <a:buNone/>
            </a:pPr>
            <a:r>
              <a:rPr lang="en-US" altLang="en-US" sz="4000" b="1" dirty="0" smtClean="0">
                <a:solidFill>
                  <a:srgbClr val="FF0000"/>
                </a:solidFill>
                <a:latin typeface="Times New Roman" pitchFamily="18" charset="0"/>
                <a:cs typeface="Times New Roman" pitchFamily="18" charset="0"/>
              </a:rPr>
              <a:t>QUYẾT CHÍ RA ĐI TÌM ĐƯỜNG</a:t>
            </a:r>
          </a:p>
          <a:p>
            <a:pPr algn="ctr" eaLnBrk="1" hangingPunct="1">
              <a:spcBef>
                <a:spcPct val="0"/>
              </a:spcBef>
              <a:buFontTx/>
              <a:buNone/>
            </a:pPr>
            <a:r>
              <a:rPr lang="en-US" altLang="en-US" sz="4000" b="1" dirty="0" smtClean="0">
                <a:solidFill>
                  <a:srgbClr val="FF0000"/>
                </a:solidFill>
                <a:latin typeface="Times New Roman" pitchFamily="18" charset="0"/>
                <a:cs typeface="Times New Roman" pitchFamily="18" charset="0"/>
              </a:rPr>
              <a:t>CỨU NƯỚC</a:t>
            </a:r>
            <a:endParaRPr lang="en-US" altLang="en-US" sz="2000" b="1" dirty="0">
              <a:solidFill>
                <a:srgbClr val="FF0000"/>
              </a:solidFill>
              <a:latin typeface="Times New Roman" pitchFamily="18" charset="0"/>
              <a:cs typeface="Times New Roman" pitchFamily="18" charset="0"/>
            </a:endParaRPr>
          </a:p>
        </p:txBody>
      </p:sp>
      <p:pic>
        <p:nvPicPr>
          <p:cNvPr id="6"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576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
            <a:ext cx="9144000" cy="5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342900" y="2200275"/>
            <a:ext cx="8458200" cy="2457450"/>
          </a:xfrm>
          <a:prstGeom prst="rect">
            <a:avLst/>
          </a:prstGeom>
          <a:noFill/>
          <a:ln w="38100" cap="rnd">
            <a:solidFill>
              <a:srgbClr val="008000"/>
            </a:solidFill>
            <a:prstDash val="sysDot"/>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b="1" kern="0" dirty="0" smtClean="0">
                <a:solidFill>
                  <a:srgbClr val="FF0000"/>
                </a:solidFill>
                <a:latin typeface="Times New Roman" pitchFamily="18" charset="0"/>
                <a:cs typeface="Times New Roman" pitchFamily="18" charset="0"/>
              </a:rPr>
              <a:t>GIỚI THIỆU VỀ</a:t>
            </a:r>
          </a:p>
          <a:p>
            <a:pPr eaLnBrk="1" hangingPunct="1">
              <a:defRPr/>
            </a:pPr>
            <a:r>
              <a:rPr lang="en-US" altLang="en-US" b="1" kern="0" dirty="0" smtClean="0">
                <a:solidFill>
                  <a:srgbClr val="FF0000"/>
                </a:solidFill>
                <a:latin typeface="Times New Roman" pitchFamily="18" charset="0"/>
                <a:cs typeface="Times New Roman" pitchFamily="18" charset="0"/>
              </a:rPr>
              <a:t> NGUYỄN TẤT THÀNH</a:t>
            </a:r>
          </a:p>
        </p:txBody>
      </p:sp>
    </p:spTree>
    <p:extLst>
      <p:ext uri="{BB962C8B-B14F-4D97-AF65-F5344CB8AC3E}">
        <p14:creationId xmlns:p14="http://schemas.microsoft.com/office/powerpoint/2010/main" val="42199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5870" y="322171"/>
            <a:ext cx="8025469" cy="499110"/>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Đọc thầm “ từ đầu .... Thời ấy”</a:t>
            </a:r>
          </a:p>
        </p:txBody>
      </p:sp>
      <p:sp>
        <p:nvSpPr>
          <p:cNvPr id="6" name="TextBox 5"/>
          <p:cNvSpPr txBox="1"/>
          <p:nvPr/>
        </p:nvSpPr>
        <p:spPr>
          <a:xfrm>
            <a:off x="290830" y="821238"/>
            <a:ext cx="8653780" cy="930275"/>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Em tìm hiểu được những gì về quê hương và thời niên thiếu của Nguyễn Tất Thành? </a:t>
            </a:r>
          </a:p>
        </p:txBody>
      </p:sp>
      <p:sp>
        <p:nvSpPr>
          <p:cNvPr id="7" name="TextBox 6"/>
          <p:cNvSpPr txBox="1"/>
          <p:nvPr/>
        </p:nvSpPr>
        <p:spPr>
          <a:xfrm>
            <a:off x="171450" y="1751513"/>
            <a:ext cx="8972550" cy="930275"/>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Khi Nguyễn Tất Thành lớn lên thì nước ta đang trong tình trạng nào?</a:t>
            </a:r>
          </a:p>
        </p:txBody>
      </p:sp>
      <p:sp>
        <p:nvSpPr>
          <p:cNvPr id="8" name="TextBox 7"/>
          <p:cNvSpPr txBox="1"/>
          <p:nvPr/>
        </p:nvSpPr>
        <p:spPr>
          <a:xfrm>
            <a:off x="171557" y="2681701"/>
            <a:ext cx="8653855" cy="2284095"/>
          </a:xfrm>
          <a:prstGeom prst="rect">
            <a:avLst/>
          </a:prstGeom>
          <a:noFill/>
        </p:spPr>
        <p:txBody>
          <a:bodyPr wrap="square" lIns="68580" tIns="34290" rIns="68580" bIns="34290"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Nguyễn Tất Thành sinh ra trong một gia đình nhà Nho yêu nước. </a:t>
            </a:r>
          </a:p>
          <a:p>
            <a:r>
              <a:rPr lang="en-US" sz="2400" b="1" dirty="0">
                <a:solidFill>
                  <a:srgbClr val="FF0000"/>
                </a:solidFill>
                <a:latin typeface="Times New Roman" panose="02020603050405020304" pitchFamily="18" charset="0"/>
                <a:cs typeface="Times New Roman" panose="02020603050405020304" pitchFamily="18" charset="0"/>
              </a:rPr>
              <a:t>Cha của Nguyễn Tất Thành là cụ Nguyễn Sinh Sắc cũng là một nhà Nho yêu nước.</a:t>
            </a:r>
          </a:p>
          <a:p>
            <a:r>
              <a:rPr lang="en-US" sz="2400" b="1" dirty="0">
                <a:solidFill>
                  <a:srgbClr val="FF0000"/>
                </a:solidFill>
                <a:latin typeface="Times New Roman" panose="02020603050405020304" pitchFamily="18" charset="0"/>
                <a:cs typeface="Times New Roman" panose="02020603050405020304" pitchFamily="18" charset="0"/>
              </a:rPr>
              <a:t>Mẹ là Hoàng Thị Loan một người phụ nữ hết mực yêu chồng thương con.</a:t>
            </a:r>
          </a:p>
          <a:p>
            <a:r>
              <a:rPr lang="en-US" sz="2400" b="1" dirty="0">
                <a:solidFill>
                  <a:srgbClr val="FF0000"/>
                </a:solidFill>
                <a:latin typeface="Times New Roman" panose="02020603050405020304" pitchFamily="18" charset="0"/>
                <a:cs typeface="Times New Roman" panose="02020603050405020304" pitchFamily="18" charset="0"/>
              </a:rPr>
              <a:t>=&gt; Nguyễn Tất Thành đã sớm có lòng yêu nước</a:t>
            </a:r>
          </a:p>
        </p:txBody>
      </p:sp>
      <p:sp>
        <p:nvSpPr>
          <p:cNvPr id="9" name="Action Button: Help 8">
            <a:hlinkClick r:id="" action="ppaction://hlinkshowjump?jump=lastslide" highlightClick="1"/>
          </p:cNvPr>
          <p:cNvSpPr/>
          <p:nvPr/>
        </p:nvSpPr>
        <p:spPr>
          <a:xfrm>
            <a:off x="118" y="489850"/>
            <a:ext cx="317346" cy="331400"/>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
        <p:nvSpPr>
          <p:cNvPr id="10" name="Action Button: Help 9">
            <a:hlinkClick r:id="" action="ppaction://noaction" highlightClick="1"/>
          </p:cNvPr>
          <p:cNvSpPr/>
          <p:nvPr/>
        </p:nvSpPr>
        <p:spPr>
          <a:xfrm>
            <a:off x="0" y="871403"/>
            <a:ext cx="317500" cy="331470"/>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
        <p:nvSpPr>
          <p:cNvPr id="11" name="Right Arrow 10"/>
          <p:cNvSpPr/>
          <p:nvPr/>
        </p:nvSpPr>
        <p:spPr>
          <a:xfrm>
            <a:off x="58119" y="3560371"/>
            <a:ext cx="197603" cy="278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100" fill="hold"/>
                                        <p:tgtEl>
                                          <p:spTgt spid="8"/>
                                        </p:tgtEl>
                                        <p:attrNameLst>
                                          <p:attrName>ppt_x</p:attrName>
                                        </p:attrNameLst>
                                      </p:cBhvr>
                                      <p:tavLst>
                                        <p:tav tm="0">
                                          <p:val>
                                            <p:strVal val="0-#ppt_w/2"/>
                                          </p:val>
                                        </p:tav>
                                        <p:tav tm="100000">
                                          <p:val>
                                            <p:strVal val="#ppt_x"/>
                                          </p:val>
                                        </p:tav>
                                      </p:tavLst>
                                    </p:anim>
                                    <p:anim calcmode="lin" valueType="num">
                                      <p:cBhvr additive="base">
                                        <p:cTn id="29" dur="11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100" fill="hold"/>
                                        <p:tgtEl>
                                          <p:spTgt spid="11"/>
                                        </p:tgtEl>
                                        <p:attrNameLst>
                                          <p:attrName>ppt_x</p:attrName>
                                        </p:attrNameLst>
                                      </p:cBhvr>
                                      <p:tavLst>
                                        <p:tav tm="0">
                                          <p:val>
                                            <p:strVal val="0-#ppt_w/2"/>
                                          </p:val>
                                        </p:tav>
                                        <p:tav tm="100000">
                                          <p:val>
                                            <p:strVal val="#ppt_x"/>
                                          </p:val>
                                        </p:tav>
                                      </p:tavLst>
                                    </p:anim>
                                    <p:anim calcmode="lin" valueType="num">
                                      <p:cBhvr additive="base">
                                        <p:cTn id="33" dur="11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ldLvl="0" animBg="1"/>
      <p:bldP spid="10" grpId="0" bldLvl="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785" y="41758"/>
            <a:ext cx="8830518" cy="807085"/>
          </a:xfrm>
          <a:prstGeom prst="rect">
            <a:avLst/>
          </a:prstGeom>
          <a:noFill/>
        </p:spPr>
        <p:txBody>
          <a:bodyPr wrap="square" lIns="68580" tIns="34290" rIns="68580" bIns="34290" rtlCol="0">
            <a:spAutoFit/>
          </a:bodyPr>
          <a:lstStyle/>
          <a:p>
            <a:r>
              <a:rPr lang="en-US" sz="2400" dirty="0">
                <a:latin typeface="Times New Roman" panose="02020603050405020304" pitchFamily="18" charset="0"/>
                <a:cs typeface="Times New Roman" panose="02020603050405020304" pitchFamily="18" charset="0"/>
              </a:rPr>
              <a:t>Em tìm hiểu được những gì về quê hương và thời niên thiếu của Nguyễn Tất Thành? </a:t>
            </a:r>
          </a:p>
        </p:txBody>
      </p:sp>
      <p:sp>
        <p:nvSpPr>
          <p:cNvPr id="7" name="Action Button: Help 6">
            <a:hlinkClick r:id="" action="ppaction://noaction" highlightClick="1"/>
          </p:cNvPr>
          <p:cNvSpPr/>
          <p:nvPr/>
        </p:nvSpPr>
        <p:spPr>
          <a:xfrm>
            <a:off x="-174" y="1221629"/>
            <a:ext cx="317346" cy="331400"/>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sz="2000"/>
          </a:p>
        </p:txBody>
      </p:sp>
      <p:pic>
        <p:nvPicPr>
          <p:cNvPr id="8" name="Picture 5" descr="hinh">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 y="1221629"/>
            <a:ext cx="286131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919095" y="848843"/>
            <a:ext cx="6150610" cy="416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sz="2800" b="1" dirty="0">
                <a:solidFill>
                  <a:srgbClr val="FF0000"/>
                </a:solidFill>
                <a:latin typeface="Times New Roman" panose="02020603050405020304" pitchFamily="18" charset="0"/>
              </a:rPr>
              <a:t>+ Tên thật là Nguyễn Sinh Cung </a:t>
            </a:r>
          </a:p>
          <a:p>
            <a:pPr eaLnBrk="1" hangingPunct="1">
              <a:spcBef>
                <a:spcPct val="50000"/>
              </a:spcBef>
              <a:buFontTx/>
              <a:buNone/>
            </a:pPr>
            <a:r>
              <a:rPr lang="en-US" sz="2800" b="1" dirty="0">
                <a:solidFill>
                  <a:srgbClr val="FF0000"/>
                </a:solidFill>
                <a:latin typeface="Times New Roman" panose="02020603050405020304" pitchFamily="18" charset="0"/>
              </a:rPr>
              <a:t>+ Sinh ngày 19-5-1890</a:t>
            </a:r>
          </a:p>
          <a:p>
            <a:pPr eaLnBrk="1" hangingPunct="1">
              <a:spcBef>
                <a:spcPct val="50000"/>
              </a:spcBef>
              <a:buFontTx/>
              <a:buNone/>
            </a:pPr>
            <a:r>
              <a:rPr lang="en-US" sz="2800" b="1" dirty="0">
                <a:solidFill>
                  <a:srgbClr val="FF0000"/>
                </a:solidFill>
                <a:latin typeface="Times New Roman" panose="02020603050405020304" pitchFamily="18" charset="0"/>
              </a:rPr>
              <a:t>+ Quê: xã Kim Liên, huyện Nam Đàn, tỉnh Nghệ An.</a:t>
            </a:r>
          </a:p>
          <a:p>
            <a:pPr eaLnBrk="1" hangingPunct="1">
              <a:spcBef>
                <a:spcPct val="50000"/>
              </a:spcBef>
              <a:buFontTx/>
              <a:buNone/>
            </a:pPr>
            <a:r>
              <a:rPr lang="en-US" sz="2800" b="1" dirty="0">
                <a:solidFill>
                  <a:srgbClr val="FF0000"/>
                </a:solidFill>
                <a:latin typeface="Times New Roman" panose="02020603050405020304" pitchFamily="18" charset="0"/>
              </a:rPr>
              <a:t>+ Cha: Nguyễn Sinh Sắc </a:t>
            </a:r>
          </a:p>
          <a:p>
            <a:pPr eaLnBrk="1" hangingPunct="1">
              <a:spcBef>
                <a:spcPct val="50000"/>
              </a:spcBef>
              <a:buFontTx/>
              <a:buNone/>
            </a:pPr>
            <a:r>
              <a:rPr lang="en-US" sz="2800" b="1" dirty="0">
                <a:solidFill>
                  <a:srgbClr val="FF0000"/>
                </a:solidFill>
                <a:latin typeface="Times New Roman" panose="02020603050405020304" pitchFamily="18" charset="0"/>
              </a:rPr>
              <a:t>+ Mẹ : Hoàng Thị Loan</a:t>
            </a:r>
          </a:p>
          <a:p>
            <a:pPr eaLnBrk="1" hangingPunct="1">
              <a:spcBef>
                <a:spcPct val="50000"/>
              </a:spcBef>
              <a:buFontTx/>
              <a:buNone/>
            </a:pPr>
            <a:r>
              <a:rPr lang="en-US" sz="2800" b="1" dirty="0">
                <a:solidFill>
                  <a:srgbClr val="FF0000"/>
                </a:solidFill>
                <a:latin typeface="Times New Roman" panose="02020603050405020304" pitchFamily="18" charset="0"/>
              </a:rPr>
              <a:t>+ Là người yêu nước thương dân.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0" y="4537075"/>
            <a:ext cx="9144000" cy="437515"/>
          </a:xfrm>
          <a:prstGeom prst="rect">
            <a:avLst/>
          </a:prstGeom>
          <a:noFill/>
        </p:spPr>
        <p:txBody>
          <a:bodyPr wrap="square" lIns="68580" tIns="34290" rIns="68580" bIns="34290" rtlCol="0">
            <a:spAutoFit/>
          </a:bodyPr>
          <a:lstStyle/>
          <a:p>
            <a:r>
              <a:rPr lang="en-US" sz="2400" b="1" dirty="0">
                <a:latin typeface="Times New Roman" panose="02020603050405020304" pitchFamily="18" charset="0"/>
                <a:cs typeface="Times New Roman" panose="02020603050405020304" pitchFamily="18" charset="0"/>
              </a:rPr>
              <a:t>Chân dung những thành viên trong gia đình của Nguyễn Tất Thành:</a:t>
            </a:r>
          </a:p>
        </p:txBody>
      </p:sp>
      <p:pic>
        <p:nvPicPr>
          <p:cNvPr id="5" name="Picture 4"/>
          <p:cNvPicPr>
            <a:picLocks noChangeAspect="1"/>
          </p:cNvPicPr>
          <p:nvPr/>
        </p:nvPicPr>
        <p:blipFill>
          <a:blip r:embed="rId2"/>
          <a:stretch>
            <a:fillRect/>
          </a:stretch>
        </p:blipFill>
        <p:spPr>
          <a:xfrm>
            <a:off x="-635" y="127000"/>
            <a:ext cx="9144635" cy="429387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342900" y="2200275"/>
            <a:ext cx="8458200" cy="2457450"/>
          </a:xfrm>
          <a:prstGeom prst="rect">
            <a:avLst/>
          </a:prstGeom>
          <a:noFill/>
          <a:ln w="38100" cap="rnd">
            <a:solidFill>
              <a:srgbClr val="008000"/>
            </a:solidFill>
            <a:prstDash val="sysDot"/>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b="1" kern="0" dirty="0" smtClean="0">
                <a:solidFill>
                  <a:srgbClr val="FF0000"/>
                </a:solidFill>
                <a:latin typeface="Times New Roman" pitchFamily="18" charset="0"/>
                <a:cs typeface="Times New Roman" pitchFamily="18" charset="0"/>
              </a:rPr>
              <a:t>MỤC ĐÍCH RA NƯỚC NGOÀI </a:t>
            </a:r>
          </a:p>
          <a:p>
            <a:pPr eaLnBrk="1" hangingPunct="1">
              <a:defRPr/>
            </a:pPr>
            <a:r>
              <a:rPr lang="en-US" altLang="en-US" b="1" kern="0" dirty="0" smtClean="0">
                <a:solidFill>
                  <a:srgbClr val="FF0000"/>
                </a:solidFill>
                <a:latin typeface="Times New Roman" pitchFamily="18" charset="0"/>
                <a:cs typeface="Times New Roman" pitchFamily="18" charset="0"/>
              </a:rPr>
              <a:t>CỦA NGUYỄN TẤT THÀNH</a:t>
            </a:r>
          </a:p>
        </p:txBody>
      </p:sp>
    </p:spTree>
    <p:extLst>
      <p:ext uri="{BB962C8B-B14F-4D97-AF65-F5344CB8AC3E}">
        <p14:creationId xmlns:p14="http://schemas.microsoft.com/office/powerpoint/2010/main" val="18488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3228" y="396704"/>
            <a:ext cx="8476014" cy="1177245"/>
          </a:xfrm>
          <a:prstGeom prst="rect">
            <a:avLst/>
          </a:prstGeom>
          <a:noFill/>
        </p:spPr>
        <p:txBody>
          <a:bodyPr wrap="square" lIns="68580" tIns="34290" rIns="68580" bIns="34290" rtlCol="0">
            <a:spAutoFit/>
          </a:bodyPr>
          <a:lstStyle/>
          <a:p>
            <a:r>
              <a:rPr lang="en-US" sz="3600" b="1" dirty="0">
                <a:latin typeface="Times New Roman" panose="02020603050405020304" pitchFamily="18" charset="0"/>
                <a:cs typeface="Times New Roman" panose="02020603050405020304" pitchFamily="18" charset="0"/>
              </a:rPr>
              <a:t>Đọc thầm “ Nguyễn Tất Thành khâm phục .... Cứu nước, cứu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07980" y="396703"/>
            <a:ext cx="8826507" cy="1177245"/>
          </a:xfrm>
          <a:prstGeom prst="rect">
            <a:avLst/>
          </a:prstGeom>
          <a:noFill/>
        </p:spPr>
        <p:txBody>
          <a:bodyPr wrap="square" lIns="68580" tIns="34290" rIns="68580" bIns="34290" rtlCol="0">
            <a:spAutoFit/>
          </a:bodyPr>
          <a:lstStyle/>
          <a:p>
            <a:r>
              <a:rPr lang="en-US" sz="3600" b="1" dirty="0">
                <a:latin typeface="Times New Roman" panose="02020603050405020304" pitchFamily="18" charset="0"/>
                <a:cs typeface="Times New Roman" panose="02020603050405020304" pitchFamily="18" charset="0"/>
              </a:rPr>
              <a:t>Nguyễn Tất Thành đã suy nghĩ gì về các con đường cứu nước của các bậc tiền bối?</a:t>
            </a:r>
          </a:p>
        </p:txBody>
      </p:sp>
      <p:sp>
        <p:nvSpPr>
          <p:cNvPr id="9" name="TextBox 8"/>
          <p:cNvSpPr txBox="1"/>
          <p:nvPr/>
        </p:nvSpPr>
        <p:spPr>
          <a:xfrm>
            <a:off x="317492" y="1857490"/>
            <a:ext cx="8641749" cy="2839239"/>
          </a:xfrm>
          <a:prstGeom prst="rect">
            <a:avLst/>
          </a:prstGeom>
          <a:noFill/>
        </p:spPr>
        <p:txBody>
          <a:bodyPr wrap="square" lIns="68580" tIns="34290" rIns="68580" bIns="34290" rtlCol="0">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Nguyễn Tất Thành rất khâm phục các con đường cứu nước của các bậc tiền bối. Nhưng lại thấy con đường cứu nước của họ là chưa xác định đúng cho nên sớm bị thất bại.</a:t>
            </a:r>
          </a:p>
        </p:txBody>
      </p:sp>
      <p:sp>
        <p:nvSpPr>
          <p:cNvPr id="22" name="Action Button: Help 21">
            <a:hlinkClick r:id="" action="ppaction://noaction" highlightClick="1"/>
          </p:cNvPr>
          <p:cNvSpPr/>
          <p:nvPr/>
        </p:nvSpPr>
        <p:spPr>
          <a:xfrm>
            <a:off x="147" y="819627"/>
            <a:ext cx="310576" cy="331400"/>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130" y="2607310"/>
            <a:ext cx="8338185" cy="930275"/>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Con đường mới của Nguyễn Tất Thành là con đường như thế nào?</a:t>
            </a:r>
          </a:p>
        </p:txBody>
      </p:sp>
      <p:sp>
        <p:nvSpPr>
          <p:cNvPr id="3" name="TextBox 2"/>
          <p:cNvSpPr txBox="1"/>
          <p:nvPr/>
        </p:nvSpPr>
        <p:spPr>
          <a:xfrm>
            <a:off x="233680" y="1575435"/>
            <a:ext cx="8677275" cy="930275"/>
          </a:xfrm>
          <a:prstGeom prst="rect">
            <a:avLst/>
          </a:prstGeom>
          <a:noFill/>
        </p:spPr>
        <p:txBody>
          <a:bodyPr wrap="square" lIns="68580" tIns="34290" rIns="68580" bIns="34290"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Nguyễn Tất Thành đã quyết tìm ra con đường mới để cứu nước, cứu dân.</a:t>
            </a:r>
          </a:p>
        </p:txBody>
      </p:sp>
      <p:sp>
        <p:nvSpPr>
          <p:cNvPr id="4" name="TextBox 3"/>
          <p:cNvSpPr txBox="1"/>
          <p:nvPr/>
        </p:nvSpPr>
        <p:spPr>
          <a:xfrm>
            <a:off x="562610" y="1076325"/>
            <a:ext cx="8277860" cy="499110"/>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Vậy Nguyễn Tất Thành đã quyết định làm gì?</a:t>
            </a:r>
          </a:p>
        </p:txBody>
      </p:sp>
      <p:sp>
        <p:nvSpPr>
          <p:cNvPr id="8" name="TextBox 7"/>
          <p:cNvSpPr txBox="1"/>
          <p:nvPr/>
        </p:nvSpPr>
        <p:spPr>
          <a:xfrm>
            <a:off x="224155" y="146050"/>
            <a:ext cx="8677275" cy="930275"/>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HS </a:t>
            </a:r>
            <a:r>
              <a:rPr lang="vi-VN" sz="2800" dirty="0">
                <a:latin typeface="Times New Roman" panose="02020603050405020304" pitchFamily="18" charset="0"/>
                <a:cs typeface="Times New Roman" panose="02020603050405020304" pitchFamily="18" charset="0"/>
              </a:rPr>
              <a:t>đ</a:t>
            </a:r>
            <a:r>
              <a:rPr lang="en-US" sz="2800" dirty="0" err="1">
                <a:latin typeface="Times New Roman" panose="02020603050405020304" pitchFamily="18" charset="0"/>
                <a:cs typeface="Times New Roman" panose="02020603050405020304" pitchFamily="18" charset="0"/>
              </a:rPr>
              <a:t>ọc</a:t>
            </a:r>
            <a:r>
              <a:rPr lang="en-US" sz="2800" dirty="0">
                <a:latin typeface="Times New Roman" panose="02020603050405020304" pitchFamily="18" charset="0"/>
                <a:cs typeface="Times New Roman" panose="02020603050405020304" pitchFamily="18" charset="0"/>
              </a:rPr>
              <a:t> thầm “ Nguyễn Tất Thành khâm phục .... Cứu nước, cứu dân.”</a:t>
            </a:r>
          </a:p>
        </p:txBody>
      </p:sp>
      <p:sp>
        <p:nvSpPr>
          <p:cNvPr id="9" name="TextBox 8"/>
          <p:cNvSpPr txBox="1"/>
          <p:nvPr/>
        </p:nvSpPr>
        <p:spPr>
          <a:xfrm>
            <a:off x="224155" y="3537585"/>
            <a:ext cx="8676640" cy="930275"/>
          </a:xfrm>
          <a:prstGeom prst="rect">
            <a:avLst/>
          </a:prstGeom>
          <a:noFill/>
        </p:spPr>
        <p:txBody>
          <a:bodyPr wrap="square" lIns="68580" tIns="34290" rIns="68580" bIns="34290"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Nguyễn Tất Thành đã hướng con đường cứu nước của mình sang Phương Tây, sang nước Pháp.</a:t>
            </a:r>
          </a:p>
        </p:txBody>
      </p:sp>
      <p:sp>
        <p:nvSpPr>
          <p:cNvPr id="11" name="Action Button: Help 10">
            <a:hlinkClick r:id="" action="ppaction://noaction" highlightClick="1"/>
          </p:cNvPr>
          <p:cNvSpPr/>
          <p:nvPr/>
        </p:nvSpPr>
        <p:spPr>
          <a:xfrm>
            <a:off x="140140" y="1146640"/>
            <a:ext cx="317346" cy="358446"/>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
        <p:nvSpPr>
          <p:cNvPr id="12" name="Action Button: Help 11">
            <a:hlinkClick r:id="" action="ppaction://noaction" highlightClick="1"/>
          </p:cNvPr>
          <p:cNvSpPr/>
          <p:nvPr/>
        </p:nvSpPr>
        <p:spPr>
          <a:xfrm>
            <a:off x="139700" y="2607310"/>
            <a:ext cx="317500" cy="311785"/>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2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100" fill="hold"/>
                                        <p:tgtEl>
                                          <p:spTgt spid="12"/>
                                        </p:tgtEl>
                                        <p:attrNameLst>
                                          <p:attrName>ppt_x</p:attrName>
                                        </p:attrNameLst>
                                      </p:cBhvr>
                                      <p:tavLst>
                                        <p:tav tm="0">
                                          <p:val>
                                            <p:strVal val="0-#ppt_w/2"/>
                                          </p:val>
                                        </p:tav>
                                        <p:tav tm="100000">
                                          <p:val>
                                            <p:strVal val="#ppt_x"/>
                                          </p:val>
                                        </p:tav>
                                      </p:tavLst>
                                    </p:anim>
                                    <p:anim calcmode="lin" valueType="num">
                                      <p:cBhvr additive="base">
                                        <p:cTn id="20" dur="11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381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685" y="184150"/>
            <a:ext cx="8828405" cy="930275"/>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thầm “ Nguyễn Tất Thành khâm phục .... Cứu nước, cứu dân.”</a:t>
            </a:r>
          </a:p>
        </p:txBody>
      </p:sp>
      <p:sp>
        <p:nvSpPr>
          <p:cNvPr id="6" name="TextBox 5"/>
          <p:cNvSpPr txBox="1"/>
          <p:nvPr/>
        </p:nvSpPr>
        <p:spPr>
          <a:xfrm>
            <a:off x="315595" y="1214755"/>
            <a:ext cx="8828405" cy="499110"/>
          </a:xfrm>
          <a:prstGeom prst="rect">
            <a:avLst/>
          </a:prstGeom>
          <a:noFill/>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Vì sao Nguyễn Tất Thành Quyết ra đi tìm đường cứu nước ?</a:t>
            </a:r>
          </a:p>
        </p:txBody>
      </p:sp>
      <p:sp>
        <p:nvSpPr>
          <p:cNvPr id="7" name="Action Button: Help 6">
            <a:hlinkClick r:id="" action="ppaction://noaction" highlightClick="1"/>
          </p:cNvPr>
          <p:cNvSpPr/>
          <p:nvPr/>
        </p:nvSpPr>
        <p:spPr>
          <a:xfrm>
            <a:off x="-195" y="1285070"/>
            <a:ext cx="317346" cy="358446"/>
          </a:xfrm>
          <a:prstGeom prst="actionButtonHelp">
            <a:avLst/>
          </a:prstGeom>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vi-VN"/>
          </a:p>
        </p:txBody>
      </p:sp>
      <p:sp>
        <p:nvSpPr>
          <p:cNvPr id="8" name="TextBox 7"/>
          <p:cNvSpPr txBox="1"/>
          <p:nvPr/>
        </p:nvSpPr>
        <p:spPr>
          <a:xfrm>
            <a:off x="154885" y="2269748"/>
            <a:ext cx="2226456" cy="1791970"/>
          </a:xfrm>
          <a:prstGeom prst="rect">
            <a:avLst/>
          </a:prstGeom>
          <a:noFill/>
          <a:ln w="12700">
            <a:solidFill>
              <a:schemeClr val="tx1">
                <a:lumMod val="95000"/>
                <a:lumOff val="5000"/>
              </a:schemeClr>
            </a:solidFill>
          </a:ln>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Nguyễn Tất Thành ra đi tìm đường cứu nước vì: </a:t>
            </a:r>
          </a:p>
        </p:txBody>
      </p:sp>
      <p:cxnSp>
        <p:nvCxnSpPr>
          <p:cNvPr id="10" name="Straight Connector 9"/>
          <p:cNvCxnSpPr/>
          <p:nvPr/>
        </p:nvCxnSpPr>
        <p:spPr>
          <a:xfrm flipV="1">
            <a:off x="2381249" y="2991108"/>
            <a:ext cx="1311729" cy="40238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373086" y="3545683"/>
            <a:ext cx="1311729" cy="601216"/>
          </a:xfrm>
          <a:prstGeom prst="line">
            <a:avLst/>
          </a:prstGeom>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684724" y="1906815"/>
            <a:ext cx="5393872" cy="1791970"/>
          </a:xfrm>
          <a:prstGeom prst="rect">
            <a:avLst/>
          </a:prstGeom>
          <a:noFill/>
          <a:ln w="12700">
            <a:solidFill>
              <a:schemeClr val="tx1">
                <a:lumMod val="95000"/>
                <a:lumOff val="5000"/>
              </a:schemeClr>
            </a:solidFill>
          </a:ln>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Sinh ra tại miền quê có truyền thống yêu nước, lại vào thời kì nước ta bị thực dân Pháp đô hộ nên Nguyễn Tất Thành sớm có lòng yêu nước</a:t>
            </a:r>
          </a:p>
        </p:txBody>
      </p:sp>
      <p:sp>
        <p:nvSpPr>
          <p:cNvPr id="17" name="TextBox 16"/>
          <p:cNvSpPr txBox="1"/>
          <p:nvPr/>
        </p:nvSpPr>
        <p:spPr>
          <a:xfrm>
            <a:off x="3693160" y="4147185"/>
            <a:ext cx="5385435" cy="499110"/>
          </a:xfrm>
          <a:prstGeom prst="rect">
            <a:avLst/>
          </a:prstGeom>
          <a:noFill/>
          <a:ln w="12700">
            <a:solidFill>
              <a:schemeClr val="tx1">
                <a:lumMod val="95000"/>
                <a:lumOff val="5000"/>
              </a:schemeClr>
            </a:solidFill>
          </a:ln>
        </p:spPr>
        <p:txBody>
          <a:bodyPr wrap="square" lIns="68580" tIns="34290" rIns="68580" bIns="34290" rtlCol="0">
            <a:spAutoFit/>
          </a:bodyPr>
          <a:lstStyle/>
          <a:p>
            <a:r>
              <a:rPr lang="en-US" sz="2800" dirty="0">
                <a:latin typeface="Times New Roman" panose="02020603050405020304" pitchFamily="18" charset="0"/>
                <a:cs typeface="Times New Roman" panose="02020603050405020304" pitchFamily="18" charset="0"/>
              </a:rPr>
              <a:t>Các bậc cha anh đã thất bại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6" grpId="0"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342900" y="2023293"/>
            <a:ext cx="8458200" cy="2457450"/>
          </a:xfrm>
          <a:prstGeom prst="rect">
            <a:avLst/>
          </a:prstGeom>
          <a:noFill/>
          <a:ln w="38100" cap="rnd">
            <a:solidFill>
              <a:srgbClr val="008000"/>
            </a:solidFill>
            <a:prstDash val="sysDot"/>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sz="3600" b="1" kern="0" dirty="0" smtClean="0">
                <a:solidFill>
                  <a:srgbClr val="FF0000"/>
                </a:solidFill>
                <a:latin typeface="Times New Roman" pitchFamily="18" charset="0"/>
                <a:cs typeface="Times New Roman" pitchFamily="18" charset="0"/>
              </a:rPr>
              <a:t>Ý CHÍ QUYẾT TÂM RA ĐI TÌM ĐƯỜNG CỨU NƯỚCCỦA </a:t>
            </a:r>
          </a:p>
          <a:p>
            <a:pPr eaLnBrk="1" hangingPunct="1">
              <a:defRPr/>
            </a:pPr>
            <a:r>
              <a:rPr lang="en-US" altLang="en-US" sz="3600" b="1" kern="0" dirty="0" smtClean="0">
                <a:solidFill>
                  <a:srgbClr val="FF0000"/>
                </a:solidFill>
                <a:latin typeface="Times New Roman" pitchFamily="18" charset="0"/>
                <a:cs typeface="Times New Roman" pitchFamily="18" charset="0"/>
              </a:rPr>
              <a:t>NGUYỄN TẤT THÀNH</a:t>
            </a:r>
          </a:p>
        </p:txBody>
      </p:sp>
    </p:spTree>
    <p:extLst>
      <p:ext uri="{BB962C8B-B14F-4D97-AF65-F5344CB8AC3E}">
        <p14:creationId xmlns:p14="http://schemas.microsoft.com/office/powerpoint/2010/main" val="39183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Viet Nam Vector, download, vector, map, bản đ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70" y="0"/>
            <a:ext cx="5986780" cy="503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3"/>
          <p:cNvSpPr txBox="1">
            <a:spLocks noChangeArrowheads="1"/>
          </p:cNvSpPr>
          <p:nvPr/>
        </p:nvSpPr>
        <p:spPr bwMode="auto">
          <a:xfrm>
            <a:off x="1502604" y="4797389"/>
            <a:ext cx="331470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b="1">
                <a:latin typeface="Times New Roman" panose="02020603050405020304" pitchFamily="18" charset="0"/>
                <a:cs typeface="Times New Roman" panose="02020603050405020304" pitchFamily="18" charset="0"/>
              </a:rPr>
              <a:t> Lược đồ các tỉnh, thành phố Việt Nam</a:t>
            </a:r>
          </a:p>
        </p:txBody>
      </p:sp>
      <p:sp>
        <p:nvSpPr>
          <p:cNvPr id="5" name="Oval 4"/>
          <p:cNvSpPr/>
          <p:nvPr/>
        </p:nvSpPr>
        <p:spPr>
          <a:xfrm>
            <a:off x="2739999" y="3823591"/>
            <a:ext cx="85725" cy="85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pic>
        <p:nvPicPr>
          <p:cNvPr id="2053" name="Picture 10" descr="Kết quả hình ảnh cho Hình ảnh tàu latuso tre 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5080"/>
            <a:ext cx="4231005" cy="500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Kết quả hình ảnh cho bản đồ các tỉnh miền nam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07" y="151765"/>
            <a:ext cx="4669790" cy="4879975"/>
          </a:xfrm>
          <a:prstGeom prst="rect">
            <a:avLst/>
          </a:prstGeom>
          <a:noFill/>
          <a:ln cmpd="thickThin">
            <a:solidFill>
              <a:srgbClr val="002060"/>
            </a:solidFill>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3279461" y="2006974"/>
            <a:ext cx="1632080" cy="206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Oval 8"/>
          <p:cNvSpPr/>
          <p:nvPr/>
        </p:nvSpPr>
        <p:spPr>
          <a:xfrm>
            <a:off x="3182071" y="1982641"/>
            <a:ext cx="97391" cy="8997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up)">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repeatCount="5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16" fill="hold" nodeType="clickEffect">
                                  <p:stCondLst>
                                    <p:cond delay="0"/>
                                  </p:stCondLst>
                                  <p:childTnLst>
                                    <p:animEffect transition="out" filter="circle(in)">
                                      <p:cBhvr>
                                        <p:cTn id="22" dur="1000"/>
                                        <p:tgtEl>
                                          <p:spTgt spid="2050"/>
                                        </p:tgtEl>
                                      </p:cBhvr>
                                    </p:animEffect>
                                    <p:set>
                                      <p:cBhvr>
                                        <p:cTn id="23" dur="1" fill="hold">
                                          <p:stCondLst>
                                            <p:cond delay="999"/>
                                          </p:stCondLst>
                                        </p:cTn>
                                        <p:tgtEl>
                                          <p:spTgt spid="2050"/>
                                        </p:tgtEl>
                                        <p:attrNameLst>
                                          <p:attrName>style.visibility</p:attrName>
                                        </p:attrNameLst>
                                      </p:cBhvr>
                                      <p:to>
                                        <p:strVal val="hidden"/>
                                      </p:to>
                                    </p:set>
                                  </p:childTnLst>
                                </p:cTn>
                              </p:par>
                              <p:par>
                                <p:cTn id="24" presetID="6" presetClass="exit" presetSubtype="16" fill="hold" grpId="1" nodeType="withEffect">
                                  <p:stCondLst>
                                    <p:cond delay="0"/>
                                  </p:stCondLst>
                                  <p:childTnLst>
                                    <p:animEffect transition="out" filter="circle(in)">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par>
                                <p:cTn id="27" presetID="5" presetClass="exit" presetSubtype="10" fill="hold" grpId="1" nodeType="withEffect">
                                  <p:stCondLst>
                                    <p:cond delay="0"/>
                                  </p:stCondLst>
                                  <p:childTnLst>
                                    <p:animEffect transition="out" filter="checkerboard(across)">
                                      <p:cBhvr>
                                        <p:cTn id="28" dur="1000"/>
                                        <p:tgtEl>
                                          <p:spTgt spid="2051"/>
                                        </p:tgtEl>
                                      </p:cBhvr>
                                    </p:animEffect>
                                    <p:set>
                                      <p:cBhvr>
                                        <p:cTn id="29" dur="1" fill="hold">
                                          <p:stCondLst>
                                            <p:cond delay="999"/>
                                          </p:stCondLst>
                                        </p:cTn>
                                        <p:tgtEl>
                                          <p:spTgt spid="2051"/>
                                        </p:tgtEl>
                                        <p:attrNameLst>
                                          <p:attrName>style.visibility</p:attrName>
                                        </p:attrNameLst>
                                      </p:cBhvr>
                                      <p:to>
                                        <p:strVal val="hidden"/>
                                      </p:to>
                                    </p:set>
                                  </p:childTnLst>
                                </p:cTn>
                              </p:par>
                            </p:childTnLst>
                          </p:cTn>
                        </p:par>
                        <p:par>
                          <p:cTn id="30" fill="hold">
                            <p:stCondLst>
                              <p:cond delay="1000"/>
                            </p:stCondLst>
                            <p:childTnLst>
                              <p:par>
                                <p:cTn id="31" presetID="6" presetClass="entr" presetSubtype="32" fill="hold" nodeType="after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circle(out)">
                                      <p:cBhvr>
                                        <p:cTn id="33" dur="750"/>
                                        <p:tgtEl>
                                          <p:spTgt spid="2052"/>
                                        </p:tgtEl>
                                      </p:cBhvr>
                                    </p:animEffect>
                                  </p:childTnLst>
                                </p:cTn>
                              </p:par>
                            </p:childTnLst>
                          </p:cTn>
                        </p:par>
                        <p:par>
                          <p:cTn id="34" fill="hold">
                            <p:stCondLst>
                              <p:cond delay="2000"/>
                            </p:stCondLst>
                            <p:childTnLst>
                              <p:par>
                                <p:cTn id="35" presetID="53" presetClass="entr" presetSubtype="16" repeatCount="5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1000"/>
                                        <p:tgtEl>
                                          <p:spTgt spid="11"/>
                                        </p:tgtEl>
                                      </p:cBhvr>
                                    </p:animEffect>
                                  </p:childTnLst>
                                </p:cTn>
                              </p:par>
                              <p:par>
                                <p:cTn id="45" presetID="16" presetClass="entr" presetSubtype="37" fill="hold" nodeType="withEffect">
                                  <p:stCondLst>
                                    <p:cond delay="0"/>
                                  </p:stCondLst>
                                  <p:childTnLst>
                                    <p:set>
                                      <p:cBhvr>
                                        <p:cTn id="46" dur="1" fill="hold">
                                          <p:stCondLst>
                                            <p:cond delay="0"/>
                                          </p:stCondLst>
                                        </p:cTn>
                                        <p:tgtEl>
                                          <p:spTgt spid="2053"/>
                                        </p:tgtEl>
                                        <p:attrNameLst>
                                          <p:attrName>style.visibility</p:attrName>
                                        </p:attrNameLst>
                                      </p:cBhvr>
                                      <p:to>
                                        <p:strVal val="visible"/>
                                      </p:to>
                                    </p:set>
                                    <p:animEffect transition="in" filter="barn(outVertical)">
                                      <p:cBhvr>
                                        <p:cTn id="47"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1" grpId="1"/>
      <p:bldP spid="5" grpId="0" animBg="1"/>
      <p:bldP spid="5"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Kết quả hình ảnh cho Hình ảnh tàu latuso tre v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395" y="1318260"/>
            <a:ext cx="4008120"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0" descr="Kết quả hình ảnh cho Hình ảnh tàu latuso tre 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 y="1317625"/>
            <a:ext cx="4845685" cy="347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1"/>
          <p:cNvSpPr txBox="1">
            <a:spLocks noChangeArrowheads="1"/>
          </p:cNvSpPr>
          <p:nvPr/>
        </p:nvSpPr>
        <p:spPr bwMode="auto">
          <a:xfrm>
            <a:off x="281940" y="4705985"/>
            <a:ext cx="4425315"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400" b="1">
                <a:latin typeface="Times New Roman" panose="02020603050405020304" pitchFamily="18" charset="0"/>
                <a:cs typeface="Times New Roman" panose="02020603050405020304" pitchFamily="18" charset="0"/>
              </a:rPr>
              <a:t>Tàu Đô đốc La- tu-sơ Tờ-rê-vin</a:t>
            </a:r>
          </a:p>
        </p:txBody>
      </p:sp>
      <p:sp>
        <p:nvSpPr>
          <p:cNvPr id="2" name="TextBox 1"/>
          <p:cNvSpPr txBox="1">
            <a:spLocks noChangeArrowheads="1"/>
          </p:cNvSpPr>
          <p:nvPr/>
        </p:nvSpPr>
        <p:spPr bwMode="auto">
          <a:xfrm>
            <a:off x="153670" y="990600"/>
            <a:ext cx="8623300" cy="200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a:latin typeface="Times New Roman" panose="02020603050405020304" pitchFamily="18" charset="0"/>
                <a:cs typeface="Times New Roman" panose="02020603050405020304" pitchFamily="18" charset="0"/>
              </a:rPr>
              <a:t>-Để đi được ra nước ngoài Nguyễn Tất Thành đã làm công việc gì? Ở đâu? Người đã lấy tên là gì?</a:t>
            </a:r>
          </a:p>
          <a:p>
            <a:pPr eaLnBrk="1" hangingPunct="1">
              <a:lnSpc>
                <a:spcPct val="150000"/>
              </a:lnSpc>
            </a:pPr>
            <a:endParaRPr lang="en-US" sz="2800">
              <a:latin typeface="Times New Roman" panose="02020603050405020304" pitchFamily="18" charset="0"/>
              <a:cs typeface="Times New Roman" panose="02020603050405020304" pitchFamily="18" charset="0"/>
            </a:endParaRPr>
          </a:p>
        </p:txBody>
      </p:sp>
      <p:sp>
        <p:nvSpPr>
          <p:cNvPr id="9" name="TextBox 8"/>
          <p:cNvSpPr txBox="1"/>
          <p:nvPr/>
        </p:nvSpPr>
        <p:spPr>
          <a:xfrm>
            <a:off x="281939" y="151130"/>
            <a:ext cx="8701405" cy="930275"/>
          </a:xfrm>
          <a:prstGeom prst="rect">
            <a:avLst/>
          </a:prstGeom>
          <a:noFill/>
        </p:spPr>
        <p:txBody>
          <a:bodyPr wrap="square" lIns="68580" tIns="34290" rIns="68580" bIns="34290" rtlCol="0">
            <a:spAutoFit/>
          </a:bodyPr>
          <a:lstStyle/>
          <a:p>
            <a:pPr algn="just"/>
            <a:r>
              <a:rPr lang="en-US" sz="2800" b="1" dirty="0">
                <a:latin typeface="Times New Roman" panose="02020603050405020304" pitchFamily="18" charset="0"/>
                <a:cs typeface="Times New Roman" panose="02020603050405020304" pitchFamily="18" charset="0"/>
              </a:rPr>
              <a:t>3. Ý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21" presetClass="entr" presetSubtype="4" fill="hold" nodeType="after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wheel(4)">
                                      <p:cBhvr>
                                        <p:cTn id="16" dur="2000"/>
                                        <p:tgtEl>
                                          <p:spTgt spid="307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wheel(4)">
                                      <p:cBhvr>
                                        <p:cTn id="19" dur="2000"/>
                                        <p:tgtEl>
                                          <p:spTgt spid="3076"/>
                                        </p:tgtEl>
                                      </p:cBhvr>
                                    </p:animEffect>
                                  </p:childTnLst>
                                </p:cTn>
                              </p:par>
                              <p:par>
                                <p:cTn id="20" presetID="22" presetClass="entr" presetSubtype="1"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up)">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Hình ảnh tàu latuso tre v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 y="2325370"/>
            <a:ext cx="4362450" cy="273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Kết quả hình ảnh cho Hình ảnh tàu latuso tre 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545" y="2325370"/>
            <a:ext cx="4572635" cy="273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10820" y="1050925"/>
            <a:ext cx="8773160" cy="200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a:latin typeface="Times New Roman" panose="02020603050405020304" pitchFamily="18" charset="0"/>
                <a:cs typeface="Times New Roman" panose="02020603050405020304" pitchFamily="18" charset="0"/>
              </a:rPr>
              <a:t>Nguyễn Tất Thành ra đi tìm đường cứu nước vào thời gian nào? Từ đâu ?</a:t>
            </a:r>
          </a:p>
          <a:p>
            <a:pPr eaLnBrk="1" hangingPunct="1">
              <a:lnSpc>
                <a:spcPct val="150000"/>
              </a:lnSpc>
            </a:pPr>
            <a:endParaRPr lang="en-US" sz="2800">
              <a:latin typeface="Times New Roman" panose="02020603050405020304" pitchFamily="18" charset="0"/>
              <a:cs typeface="Times New Roman" panose="02020603050405020304" pitchFamily="18" charset="0"/>
            </a:endParaRPr>
          </a:p>
        </p:txBody>
      </p:sp>
      <p:sp>
        <p:nvSpPr>
          <p:cNvPr id="8" name="Snip Single Corner Rectangle 7"/>
          <p:cNvSpPr/>
          <p:nvPr/>
        </p:nvSpPr>
        <p:spPr>
          <a:xfrm>
            <a:off x="282575" y="138430"/>
            <a:ext cx="8629650" cy="1809750"/>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50000"/>
              </a:lnSpc>
              <a:defRPr/>
            </a:pPr>
            <a:r>
              <a:rPr lang="en-US" sz="2800" dirty="0" err="1">
                <a:solidFill>
                  <a:srgbClr val="FF0000"/>
                </a:solidFill>
                <a:latin typeface="Times New Roman" panose="02020603050405020304" pitchFamily="18" charset="0"/>
                <a:cs typeface="Times New Roman" panose="02020603050405020304" pitchFamily="18" charset="0"/>
              </a:rPr>
              <a:t>Năm</a:t>
            </a:r>
            <a:r>
              <a:rPr lang="en-US" sz="2800" dirty="0">
                <a:solidFill>
                  <a:srgbClr val="FF0000"/>
                </a:solidFill>
                <a:latin typeface="Times New Roman" panose="02020603050405020304" pitchFamily="18" charset="0"/>
                <a:cs typeface="Times New Roman" panose="02020603050405020304" pitchFamily="18" charset="0"/>
              </a:rPr>
              <a:t> 1911,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Nguyễn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41367" y="238886"/>
            <a:ext cx="8859893" cy="930275"/>
          </a:xfrm>
          <a:prstGeom prst="rect">
            <a:avLst/>
          </a:prstGeom>
          <a:noFill/>
        </p:spPr>
        <p:txBody>
          <a:bodyPr wrap="square" lIns="68580" tIns="34290" rIns="68580" bIns="34290" rtlCol="0">
            <a:spAutoFit/>
          </a:bodyPr>
          <a:lstStyle/>
          <a:p>
            <a:pPr algn="ctr"/>
            <a:r>
              <a:rPr lang="en-US" sz="2800" b="1" dirty="0">
                <a:latin typeface="Times New Roman" panose="02020603050405020304" pitchFamily="18" charset="0"/>
                <a:cs typeface="Times New Roman" panose="02020603050405020304" pitchFamily="18" charset="0"/>
              </a:rPr>
              <a:t>3. Ý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outHorizontal)">
                                      <p:cBhvr>
                                        <p:cTn id="12" dur="1000"/>
                                        <p:tgtEl>
                                          <p:spTgt spid="4098"/>
                                        </p:tgtEl>
                                      </p:cBhvr>
                                    </p:animEffect>
                                  </p:childTnLst>
                                </p:cTn>
                              </p:par>
                              <p:par>
                                <p:cTn id="13" presetID="16" presetClass="entr" presetSubtype="42"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barn(outHorizontal)">
                                      <p:cBhvr>
                                        <p:cTn id="15" dur="1000"/>
                                        <p:tgtEl>
                                          <p:spTgt spid="409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bldLvl="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3" action="ppaction://hlinksldjump"/>
          </p:cNvPr>
          <p:cNvSpPr/>
          <p:nvPr/>
        </p:nvSpPr>
        <p:spPr>
          <a:xfrm>
            <a:off x="2122243" y="114300"/>
            <a:ext cx="4953000" cy="699135"/>
          </a:xfrm>
          <a:prstGeom prst="rect">
            <a:avLst/>
          </a:prstGeom>
          <a:noFill/>
        </p:spPr>
        <p:txBody>
          <a:bodyPr wrap="none" lIns="68580" tIns="34290" rIns="68580" bIns="34290">
            <a:spAutoFit/>
          </a:bodyPr>
          <a:lstStyle/>
          <a:p>
            <a:pPr algn="ctr">
              <a:defRPr/>
            </a:pPr>
            <a:r>
              <a:rPr lang="en-US" sz="41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HÁI HOA DÂN CHỦ</a:t>
            </a:r>
          </a:p>
        </p:txBody>
      </p:sp>
      <p:sp>
        <p:nvSpPr>
          <p:cNvPr id="6147" name="TextBox 13"/>
          <p:cNvSpPr txBox="1">
            <a:spLocks noChangeArrowheads="1"/>
          </p:cNvSpPr>
          <p:nvPr/>
        </p:nvSpPr>
        <p:spPr bwMode="auto">
          <a:xfrm>
            <a:off x="1365885" y="914400"/>
            <a:ext cx="112141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b="1">
                <a:latin typeface="Times New Roman" panose="02020603050405020304" pitchFamily="18" charset="0"/>
                <a:cs typeface="Times New Roman" panose="02020603050405020304" pitchFamily="18" charset="0"/>
              </a:rPr>
              <a:t>Đội 1</a:t>
            </a:r>
          </a:p>
        </p:txBody>
      </p:sp>
      <p:sp>
        <p:nvSpPr>
          <p:cNvPr id="6148" name="TextBox 14"/>
          <p:cNvSpPr txBox="1">
            <a:spLocks noChangeArrowheads="1"/>
          </p:cNvSpPr>
          <p:nvPr/>
        </p:nvSpPr>
        <p:spPr bwMode="auto">
          <a:xfrm>
            <a:off x="6844030" y="914400"/>
            <a:ext cx="130175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b="1">
                <a:latin typeface="Times New Roman" panose="02020603050405020304" pitchFamily="18" charset="0"/>
                <a:cs typeface="Times New Roman" panose="02020603050405020304" pitchFamily="18" charset="0"/>
              </a:rPr>
              <a:t>Đội 2</a:t>
            </a:r>
          </a:p>
        </p:txBody>
      </p:sp>
      <p:pic>
        <p:nvPicPr>
          <p:cNvPr id="6149" name="Picture 4" descr="Kết quả hình ảnh cho hình vẽ c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940595"/>
            <a:ext cx="3882629" cy="411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AutoShape 8" descr="Kết quả hình ảnh cho hình bông hoa"/>
          <p:cNvSpPr>
            <a:spLocks noChangeAspect="1" noChangeArrowheads="1"/>
          </p:cNvSpPr>
          <p:nvPr/>
        </p:nvSpPr>
        <p:spPr bwMode="auto">
          <a:xfrm>
            <a:off x="1251347"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p>
        </p:txBody>
      </p:sp>
      <p:sp>
        <p:nvSpPr>
          <p:cNvPr id="6151" name="AutoShape 10" descr="Kết quả hình ảnh cho hình bông hoa"/>
          <p:cNvSpPr>
            <a:spLocks noChangeAspect="1" noChangeArrowheads="1"/>
          </p:cNvSpPr>
          <p:nvPr/>
        </p:nvSpPr>
        <p:spPr bwMode="auto">
          <a:xfrm>
            <a:off x="1365647" y="59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p>
        </p:txBody>
      </p:sp>
      <p:sp>
        <p:nvSpPr>
          <p:cNvPr id="6152" name="AutoShape 12" descr="Kết quả hình ảnh cho hình bông hoa"/>
          <p:cNvSpPr>
            <a:spLocks noChangeAspect="1" noChangeArrowheads="1"/>
          </p:cNvSpPr>
          <p:nvPr/>
        </p:nvSpPr>
        <p:spPr bwMode="auto">
          <a:xfrm>
            <a:off x="1479947" y="1202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p>
        </p:txBody>
      </p:sp>
      <p:sp>
        <p:nvSpPr>
          <p:cNvPr id="6153" name="AutoShape 14" descr="Kết quả hình ảnh cho hình bông hoa"/>
          <p:cNvSpPr>
            <a:spLocks noChangeAspect="1" noChangeArrowheads="1"/>
          </p:cNvSpPr>
          <p:nvPr/>
        </p:nvSpPr>
        <p:spPr bwMode="auto">
          <a:xfrm>
            <a:off x="1594247" y="2345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p>
        </p:txBody>
      </p:sp>
      <p:pic>
        <p:nvPicPr>
          <p:cNvPr id="6154" name="Picture 22" descr="Kết quả hình ảnh cho hình bông hoa 5 cánh">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8704" y="2212182"/>
            <a:ext cx="800100" cy="75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3167063" y="2390775"/>
            <a:ext cx="409575" cy="415529"/>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1</a:t>
            </a:r>
          </a:p>
        </p:txBody>
      </p:sp>
      <p:pic>
        <p:nvPicPr>
          <p:cNvPr id="6156" name="Picture 22" descr="Kết quả hình ảnh cho hình bông hoa 5 cánh">
            <a:hlinkClick r:id="rId7"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5900" y="2058591"/>
            <a:ext cx="800100" cy="75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p:cNvSpPr/>
          <p:nvPr/>
        </p:nvSpPr>
        <p:spPr>
          <a:xfrm>
            <a:off x="5489974" y="2226469"/>
            <a:ext cx="410765" cy="415529"/>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7</a:t>
            </a:r>
          </a:p>
        </p:txBody>
      </p:sp>
      <p:pic>
        <p:nvPicPr>
          <p:cNvPr id="6158" name="Picture 22" descr="Kết quả hình ảnh cho hình bông hoa 5 cánh">
            <a:hlinkClick r:id="rId8"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9681" y="1381125"/>
            <a:ext cx="800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5264944" y="1546623"/>
            <a:ext cx="409575" cy="41552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6</a:t>
            </a:r>
          </a:p>
        </p:txBody>
      </p:sp>
      <p:pic>
        <p:nvPicPr>
          <p:cNvPr id="6160" name="Picture 22" descr="Kết quả hình ảnh cho hình bông hoa 5 cánh">
            <a:hlinkClick r:id="rId9"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9531" y="1546622"/>
            <a:ext cx="800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44"/>
          <p:cNvSpPr/>
          <p:nvPr/>
        </p:nvSpPr>
        <p:spPr>
          <a:xfrm>
            <a:off x="4064794" y="1714568"/>
            <a:ext cx="409575" cy="41552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5</a:t>
            </a:r>
          </a:p>
        </p:txBody>
      </p:sp>
      <p:pic>
        <p:nvPicPr>
          <p:cNvPr id="6162" name="Picture 22" descr="Kết quả hình ảnh cho hình bông hoa 5 cánh">
            <a:hlinkClick r:id="rId10"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4369" y="2355056"/>
            <a:ext cx="800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45"/>
          <p:cNvSpPr/>
          <p:nvPr/>
        </p:nvSpPr>
        <p:spPr>
          <a:xfrm>
            <a:off x="4669631" y="2524125"/>
            <a:ext cx="410766" cy="415529"/>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4</a:t>
            </a:r>
          </a:p>
        </p:txBody>
      </p:sp>
      <p:pic>
        <p:nvPicPr>
          <p:cNvPr id="6164" name="Picture 22" descr="Kết quả hình ảnh cho hình bông hoa 5 cánh">
            <a:hlinkClick r:id="rId11"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343150"/>
            <a:ext cx="800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46"/>
          <p:cNvSpPr/>
          <p:nvPr/>
        </p:nvSpPr>
        <p:spPr>
          <a:xfrm>
            <a:off x="3852863" y="2514600"/>
            <a:ext cx="409575" cy="415529"/>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3</a:t>
            </a:r>
          </a:p>
        </p:txBody>
      </p:sp>
      <p:pic>
        <p:nvPicPr>
          <p:cNvPr id="6166" name="Picture 22" descr="Kết quả hình ảnh cho hình bông hoa 5 cánh">
            <a:hlinkClick r:id="rId12"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3086100"/>
            <a:ext cx="800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Oval 47"/>
          <p:cNvSpPr/>
          <p:nvPr/>
        </p:nvSpPr>
        <p:spPr>
          <a:xfrm>
            <a:off x="3624263" y="3253980"/>
            <a:ext cx="409575" cy="41552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2</a:t>
            </a:r>
          </a:p>
        </p:txBody>
      </p:sp>
      <p:pic>
        <p:nvPicPr>
          <p:cNvPr id="6168" name="Picture 22" descr="Kết quả hình ảnh cho hình bông hoa 5 cánh">
            <a:hlinkClick r:id="rId13"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9922" y="2940845"/>
            <a:ext cx="800100" cy="75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57"/>
          <p:cNvSpPr/>
          <p:nvPr/>
        </p:nvSpPr>
        <p:spPr>
          <a:xfrm>
            <a:off x="5287633" y="3112362"/>
            <a:ext cx="409575" cy="41552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800" b="1">
                <a:solidFill>
                  <a:schemeClr val="tx2"/>
                </a:solidFill>
              </a:rPr>
              <a:t>8</a:t>
            </a:r>
          </a:p>
        </p:txBody>
      </p:sp>
      <p:pic>
        <p:nvPicPr>
          <p:cNvPr id="6170"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4736" y="1371601"/>
            <a:ext cx="42981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7350" y="3654028"/>
            <a:ext cx="42981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63"/>
          <p:cNvSpPr/>
          <p:nvPr/>
        </p:nvSpPr>
        <p:spPr>
          <a:xfrm>
            <a:off x="1657350" y="1307306"/>
            <a:ext cx="514350" cy="51435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pic>
        <p:nvPicPr>
          <p:cNvPr id="6173"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5163" y="2971801"/>
            <a:ext cx="42862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00875" y="2457451"/>
            <a:ext cx="42981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00875" y="1885951"/>
            <a:ext cx="42981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00875" y="1371601"/>
            <a:ext cx="42981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4736" y="3058716"/>
            <a:ext cx="42981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27586" y="4225528"/>
            <a:ext cx="42981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5163" y="4168378"/>
            <a:ext cx="42862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5163" y="3596878"/>
            <a:ext cx="42862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3544" y="1889522"/>
            <a:ext cx="42862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4" descr="Kết quả hình ảnh cho hình bông hoa 5 cá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1163" y="2453878"/>
            <a:ext cx="42981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p:cNvSpPr/>
          <p:nvPr/>
        </p:nvSpPr>
        <p:spPr>
          <a:xfrm>
            <a:off x="1639491" y="1852613"/>
            <a:ext cx="513159" cy="515541"/>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76" name="Oval 75"/>
          <p:cNvSpPr/>
          <p:nvPr/>
        </p:nvSpPr>
        <p:spPr>
          <a:xfrm>
            <a:off x="1607906" y="2408702"/>
            <a:ext cx="514350" cy="515541"/>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77" name="Oval 76"/>
          <p:cNvSpPr/>
          <p:nvPr/>
        </p:nvSpPr>
        <p:spPr>
          <a:xfrm>
            <a:off x="1600200" y="3011092"/>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78" name="Oval 77"/>
          <p:cNvSpPr/>
          <p:nvPr/>
        </p:nvSpPr>
        <p:spPr>
          <a:xfrm>
            <a:off x="1600200" y="3580211"/>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79" name="Oval 78"/>
          <p:cNvSpPr/>
          <p:nvPr/>
        </p:nvSpPr>
        <p:spPr>
          <a:xfrm>
            <a:off x="1600200" y="4163617"/>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1" name="Oval 80"/>
          <p:cNvSpPr/>
          <p:nvPr/>
        </p:nvSpPr>
        <p:spPr>
          <a:xfrm>
            <a:off x="6959204" y="4112419"/>
            <a:ext cx="513159" cy="515541"/>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2" name="Oval 81"/>
          <p:cNvSpPr/>
          <p:nvPr/>
        </p:nvSpPr>
        <p:spPr>
          <a:xfrm>
            <a:off x="6959204" y="3542111"/>
            <a:ext cx="513159"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3" name="Oval 82"/>
          <p:cNvSpPr/>
          <p:nvPr/>
        </p:nvSpPr>
        <p:spPr>
          <a:xfrm>
            <a:off x="6972300" y="2939789"/>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4" name="Oval 83"/>
          <p:cNvSpPr/>
          <p:nvPr/>
        </p:nvSpPr>
        <p:spPr>
          <a:xfrm>
            <a:off x="6972300" y="2399111"/>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5" name="Oval 84"/>
          <p:cNvSpPr/>
          <p:nvPr/>
        </p:nvSpPr>
        <p:spPr>
          <a:xfrm>
            <a:off x="6972300" y="1827611"/>
            <a:ext cx="514350" cy="515540"/>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86" name="Oval 85"/>
          <p:cNvSpPr/>
          <p:nvPr/>
        </p:nvSpPr>
        <p:spPr>
          <a:xfrm>
            <a:off x="6956889" y="1265006"/>
            <a:ext cx="514350" cy="515541"/>
          </a:xfrm>
          <a:prstGeom prst="ellipse">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75"/>
                                        </p:tgtEl>
                                      </p:cBhvr>
                                    </p:animEffect>
                                    <p:set>
                                      <p:cBhvr>
                                        <p:cTn id="1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76"/>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76"/>
                                        </p:tgtEl>
                                      </p:cBhvr>
                                    </p:animEffect>
                                    <p:set>
                                      <p:cBhvr>
                                        <p:cTn id="1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0" restart="whenNotActive" fill="hold" evtFilter="cancelBubble" nodeType="interactiveSeq">
                <p:stCondLst>
                  <p:cond evt="onClick" delay="0">
                    <p:tgtEl>
                      <p:spTgt spid="77"/>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77"/>
                                        </p:tgtEl>
                                      </p:cBhvr>
                                    </p:animEffect>
                                    <p:set>
                                      <p:cBhvr>
                                        <p:cTn id="25"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6" restart="whenNotActive" fill="hold" evtFilter="cancelBubble" nodeType="interactiveSeq">
                <p:stCondLst>
                  <p:cond evt="onClick" delay="0">
                    <p:tgtEl>
                      <p:spTgt spid="78"/>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78"/>
                                        </p:tgtEl>
                                      </p:cBhvr>
                                    </p:animEffect>
                                    <p:set>
                                      <p:cBhvr>
                                        <p:cTn id="31"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 restart="whenNotActive" fill="hold" evtFilter="cancelBubble" nodeType="interactiveSeq">
                <p:stCondLst>
                  <p:cond evt="onClick" delay="0">
                    <p:tgtEl>
                      <p:spTgt spid="79"/>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8" restart="whenNotActive" fill="hold" evtFilter="cancelBubble" nodeType="interactiveSeq">
                <p:stCondLst>
                  <p:cond evt="onClick" delay="0">
                    <p:tgtEl>
                      <p:spTgt spid="86"/>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4" restart="whenNotActive" fill="hold" evtFilter="cancelBubble" nodeType="interactiveSeq">
                <p:stCondLst>
                  <p:cond evt="onClick" delay="0">
                    <p:tgtEl>
                      <p:spTgt spid="85"/>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0" restart="whenNotActive" fill="hold" evtFilter="cancelBubble" nodeType="interactiveSeq">
                <p:stCondLst>
                  <p:cond evt="onClick" delay="0">
                    <p:tgtEl>
                      <p:spTgt spid="84"/>
                    </p:tgtEl>
                  </p:cond>
                </p:stCondLst>
                <p:endSync evt="end" delay="0">
                  <p:rtn val="all"/>
                </p:endSync>
                <p:childTnLst>
                  <p:par>
                    <p:cTn id="51" fill="hold">
                      <p:stCondLst>
                        <p:cond delay="0"/>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84"/>
                                        </p:tgtEl>
                                      </p:cBhvr>
                                    </p:animEffect>
                                    <p:set>
                                      <p:cBhvr>
                                        <p:cTn id="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56" restart="whenNotActive" fill="hold" evtFilter="cancelBubble" nodeType="interactiveSeq">
                <p:stCondLst>
                  <p:cond evt="onClick" delay="0">
                    <p:tgtEl>
                      <p:spTgt spid="83"/>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grpId="0" nodeType="clickEffect">
                                  <p:stCondLst>
                                    <p:cond delay="0"/>
                                  </p:stCondLst>
                                  <p:childTnLst>
                                    <p:animEffect transition="out" filter="blinds(horizontal)">
                                      <p:cBhvr>
                                        <p:cTn id="60" dur="500"/>
                                        <p:tgtEl>
                                          <p:spTgt spid="83"/>
                                        </p:tgtEl>
                                      </p:cBhvr>
                                    </p:animEffect>
                                    <p:set>
                                      <p:cBhvr>
                                        <p:cTn id="61"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62" restart="whenNotActive" fill="hold" evtFilter="cancelBubble" nodeType="interactiveSeq">
                <p:stCondLst>
                  <p:cond evt="onClick" delay="0">
                    <p:tgtEl>
                      <p:spTgt spid="82"/>
                    </p:tgtEl>
                  </p:cond>
                </p:stCondLst>
                <p:endSync evt="end" delay="0">
                  <p:rtn val="all"/>
                </p:endSync>
                <p:childTnLst>
                  <p:par>
                    <p:cTn id="63" fill="hold">
                      <p:stCondLst>
                        <p:cond delay="0"/>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82"/>
                                        </p:tgtEl>
                                      </p:cBhvr>
                                    </p:animEffect>
                                    <p:set>
                                      <p:cBhvr>
                                        <p:cTn id="6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8" restart="whenNotActive" fill="hold" evtFilter="cancelBubble" nodeType="interactiveSeq">
                <p:stCondLst>
                  <p:cond evt="onClick" delay="0">
                    <p:tgtEl>
                      <p:spTgt spid="81"/>
                    </p:tgtEl>
                  </p:cond>
                </p:stCondLst>
                <p:endSync evt="end" delay="0">
                  <p:rtn val="all"/>
                </p:endSync>
                <p:childTnLst>
                  <p:par>
                    <p:cTn id="69" fill="hold">
                      <p:stCondLst>
                        <p:cond delay="0"/>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81"/>
                                        </p:tgtEl>
                                      </p:cBhvr>
                                    </p:animEffect>
                                    <p:set>
                                      <p:cBhvr>
                                        <p:cTn id="73"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3" presetClass="exit" presetSubtype="10" fill="hold" grpId="0" nodeType="clickEffect">
                                  <p:stCondLst>
                                    <p:cond delay="0"/>
                                  </p:stCondLst>
                                  <p:childTnLst>
                                    <p:animEffect transition="out" filter="blinds(horizontal)">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45"/>
                    </p:tgtEl>
                  </p:cond>
                </p:stCondLst>
                <p:endSync evt="end" delay="0">
                  <p:rtn val="all"/>
                </p:endSync>
                <p:childTnLst>
                  <p:par>
                    <p:cTn id="81" fill="hold">
                      <p:stCondLst>
                        <p:cond delay="0"/>
                      </p:stCondLst>
                      <p:childTnLst>
                        <p:par>
                          <p:cTn id="82" fill="hold">
                            <p:stCondLst>
                              <p:cond delay="0"/>
                            </p:stCondLst>
                            <p:childTnLst>
                              <p:par>
                                <p:cTn id="83" presetID="3" presetClass="exit" presetSubtype="10" fill="hold" grpId="0" nodeType="clickEffect">
                                  <p:stCondLst>
                                    <p:cond delay="0"/>
                                  </p:stCondLst>
                                  <p:childTnLst>
                                    <p:animEffect transition="out" filter="blinds(horizontal)">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58"/>
                    </p:tgtEl>
                  </p:cond>
                </p:stCondLst>
                <p:endSync evt="end" delay="0">
                  <p:rtn val="all"/>
                </p:endSync>
                <p:childTnLst>
                  <p:par>
                    <p:cTn id="87" fill="hold">
                      <p:stCondLst>
                        <p:cond delay="0"/>
                      </p:stCondLst>
                      <p:childTnLst>
                        <p:par>
                          <p:cTn id="88" fill="hold">
                            <p:stCondLst>
                              <p:cond delay="0"/>
                            </p:stCondLst>
                            <p:childTnLst>
                              <p:par>
                                <p:cTn id="89" presetID="3" presetClass="exit" presetSubtype="10" fill="hold" grpId="0" nodeType="clickEffect">
                                  <p:stCondLst>
                                    <p:cond delay="0"/>
                                  </p:stCondLst>
                                  <p:childTnLst>
                                    <p:animEffect transition="out" filter="blinds(horizontal)">
                                      <p:cBhvr>
                                        <p:cTn id="90" dur="500"/>
                                        <p:tgtEl>
                                          <p:spTgt spid="58"/>
                                        </p:tgtEl>
                                      </p:cBhvr>
                                    </p:animEffect>
                                    <p:set>
                                      <p:cBhvr>
                                        <p:cTn id="91"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 presetClass="exit" presetSubtype="10" fill="hold" grpId="0" nodeType="clickEffect">
                                  <p:stCondLst>
                                    <p:cond delay="0"/>
                                  </p:stCondLst>
                                  <p:childTnLst>
                                    <p:animEffect transition="out" filter="blinds(horizontal)">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grpId="0" nodeType="clickEffect">
                                  <p:stCondLst>
                                    <p:cond delay="0"/>
                                  </p:stCondLst>
                                  <p:childTnLst>
                                    <p:animEffect transition="out" filter="blinds(horizontal)">
                                      <p:cBhvr>
                                        <p:cTn id="102" dur="500"/>
                                        <p:tgtEl>
                                          <p:spTgt spid="46"/>
                                        </p:tgtEl>
                                      </p:cBhvr>
                                    </p:animEffect>
                                    <p:set>
                                      <p:cBhvr>
                                        <p:cTn id="1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04" restart="whenNotActive" fill="hold" evtFilter="cancelBubble" nodeType="interactiveSeq">
                <p:stCondLst>
                  <p:cond evt="onClick" delay="0">
                    <p:tgtEl>
                      <p:spTgt spid="47"/>
                    </p:tgtEl>
                  </p:cond>
                </p:stCondLst>
                <p:endSync evt="end" delay="0">
                  <p:rtn val="all"/>
                </p:endSync>
                <p:childTnLst>
                  <p:par>
                    <p:cTn id="105" fill="hold">
                      <p:stCondLst>
                        <p:cond delay="0"/>
                      </p:stCondLst>
                      <p:childTnLst>
                        <p:par>
                          <p:cTn id="106" fill="hold">
                            <p:stCondLst>
                              <p:cond delay="0"/>
                            </p:stCondLst>
                            <p:childTnLst>
                              <p:par>
                                <p:cTn id="107" presetID="3" presetClass="exit" presetSubtype="10" fill="hold" grpId="0" nodeType="clickEffect">
                                  <p:stCondLst>
                                    <p:cond delay="0"/>
                                  </p:stCondLst>
                                  <p:childTnLst>
                                    <p:animEffect transition="out" filter="blinds(horizontal)">
                                      <p:cBhvr>
                                        <p:cTn id="108" dur="500"/>
                                        <p:tgtEl>
                                          <p:spTgt spid="47"/>
                                        </p:tgtEl>
                                      </p:cBhvr>
                                    </p:animEffect>
                                    <p:set>
                                      <p:cBhvr>
                                        <p:cTn id="1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0" restart="whenNotActive" fill="hold" evtFilter="cancelBubble" nodeType="interactiveSeq">
                <p:stCondLst>
                  <p:cond evt="onClick" delay="0">
                    <p:tgtEl>
                      <p:spTgt spid="48"/>
                    </p:tgtEl>
                  </p:cond>
                </p:stCondLst>
                <p:endSync evt="end" delay="0">
                  <p:rtn val="all"/>
                </p:endSync>
                <p:childTnLst>
                  <p:par>
                    <p:cTn id="111" fill="hold">
                      <p:stCondLst>
                        <p:cond delay="0"/>
                      </p:stCondLst>
                      <p:childTnLst>
                        <p:par>
                          <p:cTn id="112" fill="hold">
                            <p:stCondLst>
                              <p:cond delay="0"/>
                            </p:stCondLst>
                            <p:childTnLst>
                              <p:par>
                                <p:cTn id="113" presetID="3" presetClass="exit" presetSubtype="10" fill="hold" grpId="0" nodeType="clickEffect">
                                  <p:stCondLst>
                                    <p:cond delay="0"/>
                                  </p:stCondLst>
                                  <p:childTnLst>
                                    <p:animEffect transition="out" filter="blinds(horizontal)">
                                      <p:cBhvr>
                                        <p:cTn id="114" dur="500"/>
                                        <p:tgtEl>
                                          <p:spTgt spid="48"/>
                                        </p:tgtEl>
                                      </p:cBhvr>
                                    </p:animEffect>
                                    <p:set>
                                      <p:cBhvr>
                                        <p:cTn id="11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16" restart="whenNotActive" fill="hold" evtFilter="cancelBubble" nodeType="interactiveSeq">
                <p:stCondLst>
                  <p:cond evt="onClick" delay="0">
                    <p:tgtEl>
                      <p:spTgt spid="44"/>
                    </p:tgtEl>
                  </p:cond>
                </p:stCondLst>
                <p:endSync evt="end" delay="0">
                  <p:rtn val="all"/>
                </p:endSync>
                <p:childTnLst>
                  <p:par>
                    <p:cTn id="117" fill="hold">
                      <p:stCondLst>
                        <p:cond delay="0"/>
                      </p:stCondLst>
                      <p:childTnLst>
                        <p:par>
                          <p:cTn id="118" fill="hold">
                            <p:stCondLst>
                              <p:cond delay="0"/>
                            </p:stCondLst>
                            <p:childTnLst>
                              <p:par>
                                <p:cTn id="119" presetID="3" presetClass="exit" presetSubtype="10" fill="hold" grpId="0" nodeType="clickEffect">
                                  <p:stCondLst>
                                    <p:cond delay="0"/>
                                  </p:stCondLst>
                                  <p:childTnLst>
                                    <p:animEffect transition="out" filter="blinds(horizontal)">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3" grpId="0" animBg="1"/>
      <p:bldP spid="43" grpId="0" animBg="1"/>
      <p:bldP spid="44" grpId="0" animBg="1"/>
      <p:bldP spid="45" grpId="0" animBg="1"/>
      <p:bldP spid="46" grpId="0" animBg="1"/>
      <p:bldP spid="47" grpId="0" animBg="1"/>
      <p:bldP spid="48" grpId="0" animBg="1"/>
      <p:bldP spid="58" grpId="0" animBg="1"/>
      <p:bldP spid="6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hlinkClick r:id="rId2" action="ppaction://hlinksldjump"/>
          </p:cNvPr>
          <p:cNvSpPr/>
          <p:nvPr/>
        </p:nvSpPr>
        <p:spPr>
          <a:xfrm>
            <a:off x="3609340" y="388620"/>
            <a:ext cx="2553970" cy="672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600" b="1">
                <a:latin typeface="Times New Roman" panose="02020603050405020304" pitchFamily="18" charset="0"/>
                <a:cs typeface="Times New Roman" panose="02020603050405020304" pitchFamily="18" charset="0"/>
              </a:rPr>
              <a:t>Câu 1</a:t>
            </a:r>
          </a:p>
        </p:txBody>
      </p:sp>
      <p:sp>
        <p:nvSpPr>
          <p:cNvPr id="7171" name="Content Placeholder 8"/>
          <p:cNvSpPr>
            <a:spLocks noGrp="1"/>
          </p:cNvSpPr>
          <p:nvPr>
            <p:ph idx="1"/>
          </p:nvPr>
        </p:nvSpPr>
        <p:spPr>
          <a:xfrm>
            <a:off x="383458" y="1208405"/>
            <a:ext cx="8516067" cy="615950"/>
          </a:xfrm>
        </p:spPr>
        <p:txBody>
          <a:bodyPr>
            <a:noAutofit/>
          </a:bodyPr>
          <a:lstStyle/>
          <a:p>
            <a:pPr marL="0" indent="0">
              <a:buNone/>
            </a:pPr>
            <a:r>
              <a:rPr lang="en-US" sz="3600" dirty="0" err="1" smtClean="0">
                <a:latin typeface="Times New Roman" panose="02020603050405020304" pitchFamily="18" charset="0"/>
                <a:cs typeface="Times New Roman" panose="02020603050405020304" pitchFamily="18" charset="0"/>
              </a:rPr>
              <a:t>Bác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a:t>
            </a:r>
          </a:p>
          <a:p>
            <a:pPr marL="0" indent="0">
              <a:buNone/>
            </a:pPr>
            <a:endParaRPr lang="en-US" sz="3600" dirty="0" smtClean="0">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1383030" y="1824355"/>
            <a:ext cx="272923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dirty="0">
                <a:latin typeface="Times New Roman" panose="02020603050405020304" pitchFamily="18" charset="0"/>
                <a:cs typeface="Times New Roman" panose="02020603050405020304" pitchFamily="18" charset="0"/>
              </a:rPr>
              <a:t>A: 19/05/1890</a:t>
            </a:r>
          </a:p>
        </p:txBody>
      </p:sp>
      <p:sp>
        <p:nvSpPr>
          <p:cNvPr id="7173" name="TextBox 10"/>
          <p:cNvSpPr txBox="1">
            <a:spLocks noChangeArrowheads="1"/>
          </p:cNvSpPr>
          <p:nvPr/>
        </p:nvSpPr>
        <p:spPr bwMode="auto">
          <a:xfrm>
            <a:off x="1300480" y="2757170"/>
            <a:ext cx="281178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C: 15/09/1890</a:t>
            </a:r>
          </a:p>
        </p:txBody>
      </p:sp>
      <p:sp>
        <p:nvSpPr>
          <p:cNvPr id="7174" name="TextBox 11"/>
          <p:cNvSpPr txBox="1">
            <a:spLocks noChangeArrowheads="1"/>
          </p:cNvSpPr>
          <p:nvPr/>
        </p:nvSpPr>
        <p:spPr bwMode="auto">
          <a:xfrm>
            <a:off x="4975860" y="2757170"/>
            <a:ext cx="2954655"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D: 19/05/1911</a:t>
            </a:r>
          </a:p>
        </p:txBody>
      </p:sp>
      <p:sp>
        <p:nvSpPr>
          <p:cNvPr id="7175" name="TextBox 12"/>
          <p:cNvSpPr txBox="1">
            <a:spLocks noChangeArrowheads="1"/>
          </p:cNvSpPr>
          <p:nvPr/>
        </p:nvSpPr>
        <p:spPr bwMode="auto">
          <a:xfrm>
            <a:off x="4812665" y="1824355"/>
            <a:ext cx="353822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dirty="0">
                <a:latin typeface="Times New Roman" panose="02020603050405020304" pitchFamily="18" charset="0"/>
                <a:cs typeface="Times New Roman" panose="02020603050405020304" pitchFamily="18" charset="0"/>
              </a:rPr>
              <a:t>B: 19/05/1889</a:t>
            </a:r>
          </a:p>
        </p:txBody>
      </p:sp>
      <p:pic>
        <p:nvPicPr>
          <p:cNvPr id="8"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4"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B05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8"/>
          <p:cNvSpPr txBox="1"/>
          <p:nvPr/>
        </p:nvSpPr>
        <p:spPr bwMode="auto">
          <a:xfrm>
            <a:off x="2232660" y="1120140"/>
            <a:ext cx="922083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sz="2800">
                <a:latin typeface="Times New Roman" panose="02020603050405020304" pitchFamily="18" charset="0"/>
                <a:cs typeface="Times New Roman" panose="02020603050405020304" pitchFamily="18" charset="0"/>
              </a:rPr>
              <a:t>Quê của Bác Hồ thuộc tỉnh nào ?</a:t>
            </a:r>
          </a:p>
          <a:p>
            <a:pPr eaLnBrk="1" hangingPunct="1">
              <a:spcBef>
                <a:spcPct val="20000"/>
              </a:spcBef>
              <a:buFont typeface="Arial" panose="020B0604020202020204" pitchFamily="34" charset="0"/>
              <a:buNone/>
            </a:pPr>
            <a:endParaRPr lang="en-US" sz="2800">
              <a:latin typeface="Times New Roman" panose="02020603050405020304" pitchFamily="18" charset="0"/>
              <a:cs typeface="Times New Roman" panose="02020603050405020304" pitchFamily="18" charset="0"/>
            </a:endParaRPr>
          </a:p>
        </p:txBody>
      </p:sp>
      <p:sp>
        <p:nvSpPr>
          <p:cNvPr id="8196" name="TextBox 3"/>
          <p:cNvSpPr txBox="1">
            <a:spLocks noChangeArrowheads="1"/>
          </p:cNvSpPr>
          <p:nvPr/>
        </p:nvSpPr>
        <p:spPr bwMode="auto">
          <a:xfrm>
            <a:off x="1957070" y="2127250"/>
            <a:ext cx="252984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A: Hà Nội</a:t>
            </a:r>
          </a:p>
        </p:txBody>
      </p:sp>
      <p:sp>
        <p:nvSpPr>
          <p:cNvPr id="5" name="TextBox 4"/>
          <p:cNvSpPr txBox="1">
            <a:spLocks noChangeArrowheads="1"/>
          </p:cNvSpPr>
          <p:nvPr/>
        </p:nvSpPr>
        <p:spPr bwMode="auto">
          <a:xfrm>
            <a:off x="1957070" y="2955290"/>
            <a:ext cx="252984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C: Nghệ An</a:t>
            </a:r>
          </a:p>
        </p:txBody>
      </p:sp>
      <p:sp>
        <p:nvSpPr>
          <p:cNvPr id="8198" name="TextBox 5"/>
          <p:cNvSpPr txBox="1">
            <a:spLocks noChangeArrowheads="1"/>
          </p:cNvSpPr>
          <p:nvPr/>
        </p:nvSpPr>
        <p:spPr bwMode="auto">
          <a:xfrm>
            <a:off x="4892040" y="2955290"/>
            <a:ext cx="252984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D: Nam Định</a:t>
            </a:r>
          </a:p>
        </p:txBody>
      </p:sp>
      <p:sp>
        <p:nvSpPr>
          <p:cNvPr id="8199" name="TextBox 6"/>
          <p:cNvSpPr txBox="1">
            <a:spLocks noChangeArrowheads="1"/>
          </p:cNvSpPr>
          <p:nvPr/>
        </p:nvSpPr>
        <p:spPr bwMode="auto">
          <a:xfrm>
            <a:off x="4892040" y="2127250"/>
            <a:ext cx="2529840"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B: Thanh Hóa</a:t>
            </a:r>
          </a:p>
        </p:txBody>
      </p:sp>
      <p:sp>
        <p:nvSpPr>
          <p:cNvPr id="11" name="Oval 10">
            <a:hlinkClick r:id="rId2" action="ppaction://hlinksldjump"/>
          </p:cNvPr>
          <p:cNvSpPr/>
          <p:nvPr/>
        </p:nvSpPr>
        <p:spPr>
          <a:xfrm>
            <a:off x="3531235" y="196850"/>
            <a:ext cx="2379980" cy="577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800" b="1">
                <a:latin typeface="Times New Roman" panose="02020603050405020304" pitchFamily="18" charset="0"/>
                <a:cs typeface="Times New Roman" panose="02020603050405020304" pitchFamily="18" charset="0"/>
              </a:rPr>
              <a:t>Câu 2</a:t>
            </a:r>
          </a:p>
        </p:txBody>
      </p:sp>
      <p:pic>
        <p:nvPicPr>
          <p:cNvPr id="8"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5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txBox="1"/>
          <p:nvPr/>
        </p:nvSpPr>
        <p:spPr bwMode="auto">
          <a:xfrm>
            <a:off x="131445" y="810382"/>
            <a:ext cx="846518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a:p>
            <a:pPr algn="ctr" eaLnBrk="1" hangingPunct="1">
              <a:spcBef>
                <a:spcPct val="20000"/>
              </a:spcBef>
              <a:buFont typeface="Arial" panose="020B0604020202020204" pitchFamily="34" charset="0"/>
              <a:buNone/>
            </a:pP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a:p>
            <a:pPr algn="ctr" eaLnBrk="1" hangingPunct="1">
              <a:spcBef>
                <a:spcPct val="20000"/>
              </a:spcBef>
              <a:buFont typeface="Arial" panose="020B0604020202020204" pitchFamily="34" charset="0"/>
              <a:buNone/>
            </a:pPr>
            <a:endParaRPr lang="en-US" sz="2800" dirty="0">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14490" y="1839341"/>
            <a:ext cx="444222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dirty="0">
                <a:latin typeface="Times New Roman" panose="02020603050405020304" pitchFamily="18" charset="0"/>
                <a:cs typeface="Times New Roman" panose="02020603050405020304" pitchFamily="18" charset="0"/>
              </a:rPr>
              <a:t>A: Ra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sp>
        <p:nvSpPr>
          <p:cNvPr id="9221" name="TextBox 4"/>
          <p:cNvSpPr txBox="1">
            <a:spLocks noChangeArrowheads="1"/>
          </p:cNvSpPr>
          <p:nvPr/>
        </p:nvSpPr>
        <p:spPr bwMode="auto">
          <a:xfrm>
            <a:off x="132179" y="3201737"/>
            <a:ext cx="5798344"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a:t>
            </a:r>
          </a:p>
        </p:txBody>
      </p:sp>
      <p:sp>
        <p:nvSpPr>
          <p:cNvPr id="9222" name="TextBox 5"/>
          <p:cNvSpPr txBox="1">
            <a:spLocks noChangeArrowheads="1"/>
          </p:cNvSpPr>
          <p:nvPr/>
        </p:nvSpPr>
        <p:spPr bwMode="auto">
          <a:xfrm>
            <a:off x="132080" y="3768578"/>
            <a:ext cx="892111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p:txBody>
      </p:sp>
      <p:sp>
        <p:nvSpPr>
          <p:cNvPr id="9223" name="TextBox 6"/>
          <p:cNvSpPr txBox="1">
            <a:spLocks noChangeArrowheads="1"/>
          </p:cNvSpPr>
          <p:nvPr/>
        </p:nvSpPr>
        <p:spPr bwMode="auto">
          <a:xfrm>
            <a:off x="214630" y="2516810"/>
            <a:ext cx="718883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11" name="Oval 10">
            <a:hlinkClick r:id="rId2" action="ppaction://hlinksldjump"/>
          </p:cNvPr>
          <p:cNvSpPr/>
          <p:nvPr/>
        </p:nvSpPr>
        <p:spPr>
          <a:xfrm>
            <a:off x="3895532" y="163223"/>
            <a:ext cx="1543050" cy="446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800" b="1">
                <a:latin typeface="Times New Roman" panose="02020603050405020304" pitchFamily="18" charset="0"/>
                <a:cs typeface="Times New Roman" panose="02020603050405020304" pitchFamily="18" charset="0"/>
              </a:rPr>
              <a:t>Câu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00B05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8"/>
          <p:cNvSpPr txBox="1"/>
          <p:nvPr/>
        </p:nvSpPr>
        <p:spPr bwMode="auto">
          <a:xfrm>
            <a:off x="240030" y="930275"/>
            <a:ext cx="874776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r>
              <a:rPr lang="en-US" sz="3200">
                <a:latin typeface="Times New Roman" panose="02020603050405020304" pitchFamily="18" charset="0"/>
                <a:cs typeface="Times New Roman" panose="02020603050405020304" pitchFamily="18" charset="0"/>
              </a:rPr>
              <a:t>Nguyễn Tất Thành ra đi tìm đường cứu nước vào năm nào?</a:t>
            </a:r>
          </a:p>
          <a:p>
            <a:pPr algn="ctr" eaLnBrk="1" hangingPunct="1">
              <a:spcBef>
                <a:spcPct val="20000"/>
              </a:spcBef>
              <a:buFont typeface="Arial" panose="020B0604020202020204" pitchFamily="34" charset="0"/>
              <a:buNone/>
            </a:pPr>
            <a:endParaRPr lang="en-US" sz="3200">
              <a:latin typeface="Times New Roman" panose="02020603050405020304" pitchFamily="18" charset="0"/>
              <a:cs typeface="Times New Roman" panose="02020603050405020304" pitchFamily="18" charset="0"/>
            </a:endParaRPr>
          </a:p>
        </p:txBody>
      </p:sp>
      <p:sp>
        <p:nvSpPr>
          <p:cNvPr id="10244" name="TextBox 4"/>
          <p:cNvSpPr txBox="1">
            <a:spLocks noChangeArrowheads="1"/>
          </p:cNvSpPr>
          <p:nvPr/>
        </p:nvSpPr>
        <p:spPr bwMode="auto">
          <a:xfrm>
            <a:off x="1273531" y="1873656"/>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A: 1890</a:t>
            </a:r>
          </a:p>
        </p:txBody>
      </p:sp>
      <p:sp>
        <p:nvSpPr>
          <p:cNvPr id="10245" name="TextBox 5"/>
          <p:cNvSpPr txBox="1">
            <a:spLocks noChangeArrowheads="1"/>
          </p:cNvSpPr>
          <p:nvPr/>
        </p:nvSpPr>
        <p:spPr bwMode="auto">
          <a:xfrm>
            <a:off x="1273531" y="3131591"/>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C: 1919</a:t>
            </a:r>
          </a:p>
        </p:txBody>
      </p:sp>
      <p:sp>
        <p:nvSpPr>
          <p:cNvPr id="7" name="TextBox 6"/>
          <p:cNvSpPr txBox="1">
            <a:spLocks noChangeArrowheads="1"/>
          </p:cNvSpPr>
          <p:nvPr/>
        </p:nvSpPr>
        <p:spPr bwMode="auto">
          <a:xfrm>
            <a:off x="5038262" y="3131676"/>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D: 1911</a:t>
            </a:r>
          </a:p>
        </p:txBody>
      </p:sp>
      <p:sp>
        <p:nvSpPr>
          <p:cNvPr id="10247" name="TextBox 7"/>
          <p:cNvSpPr txBox="1">
            <a:spLocks noChangeArrowheads="1"/>
          </p:cNvSpPr>
          <p:nvPr/>
        </p:nvSpPr>
        <p:spPr bwMode="auto">
          <a:xfrm>
            <a:off x="5038262" y="1873741"/>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B: 1921</a:t>
            </a:r>
          </a:p>
        </p:txBody>
      </p:sp>
      <p:sp>
        <p:nvSpPr>
          <p:cNvPr id="11" name="Oval 10">
            <a:hlinkClick r:id="rId2" action="ppaction://hlinksldjump"/>
          </p:cNvPr>
          <p:cNvSpPr/>
          <p:nvPr/>
        </p:nvSpPr>
        <p:spPr>
          <a:xfrm>
            <a:off x="3514090" y="281305"/>
            <a:ext cx="2268855" cy="64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600" b="1">
                <a:latin typeface="Times New Roman" panose="02020603050405020304" pitchFamily="18" charset="0"/>
                <a:cs typeface="Times New Roman" panose="02020603050405020304" pitchFamily="18" charset="0"/>
              </a:rPr>
              <a:t>Câu 4</a:t>
            </a:r>
          </a:p>
        </p:txBody>
      </p:sp>
      <p:pic>
        <p:nvPicPr>
          <p:cNvPr id="8"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00B05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293" descr="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292" descr="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1841500"/>
            <a:ext cx="170815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Shape 117"/>
          <p:cNvSpPr txBox="1">
            <a:spLocks/>
          </p:cNvSpPr>
          <p:nvPr/>
        </p:nvSpPr>
        <p:spPr bwMode="auto">
          <a:xfrm>
            <a:off x="990600" y="1841500"/>
            <a:ext cx="502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5400" b="1" dirty="0">
                <a:solidFill>
                  <a:srgbClr val="FF0000"/>
                </a:solidFill>
                <a:latin typeface="Times New Roman" pitchFamily="18" charset="0"/>
                <a:cs typeface="Times New Roman" pitchFamily="18" charset="0"/>
              </a:rPr>
              <a:t>KHỞI ĐỘNG</a:t>
            </a:r>
            <a:endParaRPr lang="en-US" alt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521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8"/>
          <p:cNvSpPr txBox="1"/>
          <p:nvPr/>
        </p:nvSpPr>
        <p:spPr bwMode="auto">
          <a:xfrm>
            <a:off x="548640" y="1232535"/>
            <a:ext cx="8355330" cy="50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sz="3200">
                <a:latin typeface="Times New Roman" panose="02020603050405020304" pitchFamily="18" charset="0"/>
                <a:cs typeface="Times New Roman" panose="02020603050405020304" pitchFamily="18" charset="0"/>
              </a:rPr>
              <a:t>Nơi Bác Hồ đã ra đi tìm đường cứu nước ?</a:t>
            </a:r>
          </a:p>
          <a:p>
            <a:pPr eaLnBrk="1" hangingPunct="1">
              <a:spcBef>
                <a:spcPct val="20000"/>
              </a:spcBef>
              <a:buFont typeface="Arial" panose="020B0604020202020204" pitchFamily="34" charset="0"/>
              <a:buNone/>
            </a:pPr>
            <a:endParaRPr lang="en-US" sz="3200">
              <a:latin typeface="Times New Roman" panose="02020603050405020304" pitchFamily="18" charset="0"/>
              <a:cs typeface="Times New Roman" panose="02020603050405020304" pitchFamily="18" charset="0"/>
            </a:endParaRPr>
          </a:p>
        </p:txBody>
      </p:sp>
      <p:sp>
        <p:nvSpPr>
          <p:cNvPr id="11268" name="TextBox 3"/>
          <p:cNvSpPr txBox="1">
            <a:spLocks noChangeArrowheads="1"/>
          </p:cNvSpPr>
          <p:nvPr/>
        </p:nvSpPr>
        <p:spPr bwMode="auto">
          <a:xfrm>
            <a:off x="1377310" y="2106932"/>
            <a:ext cx="30289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A: Bến cảng Đà Nẵng</a:t>
            </a:r>
          </a:p>
        </p:txBody>
      </p:sp>
      <p:sp>
        <p:nvSpPr>
          <p:cNvPr id="11269" name="TextBox 4"/>
          <p:cNvSpPr txBox="1">
            <a:spLocks noChangeArrowheads="1"/>
          </p:cNvSpPr>
          <p:nvPr/>
        </p:nvSpPr>
        <p:spPr bwMode="auto">
          <a:xfrm>
            <a:off x="1377071" y="3347246"/>
            <a:ext cx="30861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C: Bến cảng Vũng Tàu</a:t>
            </a:r>
          </a:p>
        </p:txBody>
      </p:sp>
      <p:sp>
        <p:nvSpPr>
          <p:cNvPr id="11270" name="TextBox 5"/>
          <p:cNvSpPr txBox="1">
            <a:spLocks noChangeArrowheads="1"/>
          </p:cNvSpPr>
          <p:nvPr/>
        </p:nvSpPr>
        <p:spPr bwMode="auto">
          <a:xfrm>
            <a:off x="4893066" y="3347246"/>
            <a:ext cx="30861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D: Bến cảng Hải Phòng</a:t>
            </a:r>
          </a:p>
        </p:txBody>
      </p:sp>
      <p:sp>
        <p:nvSpPr>
          <p:cNvPr id="7" name="TextBox 6"/>
          <p:cNvSpPr txBox="1">
            <a:spLocks noChangeArrowheads="1"/>
          </p:cNvSpPr>
          <p:nvPr/>
        </p:nvSpPr>
        <p:spPr bwMode="auto">
          <a:xfrm>
            <a:off x="4893066" y="2107091"/>
            <a:ext cx="30861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B: Bến cảng Nhà Rồng</a:t>
            </a:r>
          </a:p>
        </p:txBody>
      </p:sp>
      <p:sp>
        <p:nvSpPr>
          <p:cNvPr id="11" name="Oval 10">
            <a:hlinkClick r:id="rId2" action="ppaction://hlinksldjump"/>
          </p:cNvPr>
          <p:cNvSpPr/>
          <p:nvPr/>
        </p:nvSpPr>
        <p:spPr>
          <a:xfrm>
            <a:off x="3800475" y="352425"/>
            <a:ext cx="1852295" cy="672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600" b="1">
                <a:latin typeface="Times New Roman" panose="02020603050405020304" pitchFamily="18" charset="0"/>
                <a:cs typeface="Times New Roman" panose="02020603050405020304" pitchFamily="18" charset="0"/>
              </a:rPr>
              <a:t>Câu 5</a:t>
            </a:r>
          </a:p>
        </p:txBody>
      </p:sp>
      <p:pic>
        <p:nvPicPr>
          <p:cNvPr id="8"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00B05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8"/>
          <p:cNvSpPr txBox="1"/>
          <p:nvPr/>
        </p:nvSpPr>
        <p:spPr bwMode="auto">
          <a:xfrm>
            <a:off x="407035" y="778528"/>
            <a:ext cx="8481060" cy="47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sz="3600" b="1" dirty="0" err="1">
                <a:latin typeface="Times New Roman" panose="02020603050405020304" pitchFamily="18" charset="0"/>
                <a:cs typeface="Times New Roman" panose="02020603050405020304" pitchFamily="18" charset="0"/>
              </a:rPr>
              <a:t>Bác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p>
          <a:p>
            <a:pPr eaLnBrk="1" hangingPunct="1">
              <a:spcBef>
                <a:spcPct val="20000"/>
              </a:spcBef>
              <a:buFont typeface="Arial" panose="020B0604020202020204" pitchFamily="34" charset="0"/>
              <a:buNone/>
            </a:pPr>
            <a:endParaRPr lang="en-US" sz="3600" b="1" dirty="0">
              <a:latin typeface="Times New Roman" panose="02020603050405020304" pitchFamily="18" charset="0"/>
              <a:cs typeface="Times New Roman" panose="02020603050405020304" pitchFamily="18" charset="0"/>
            </a:endParaRPr>
          </a:p>
        </p:txBody>
      </p:sp>
      <p:sp>
        <p:nvSpPr>
          <p:cNvPr id="12292" name="TextBox 3"/>
          <p:cNvSpPr txBox="1">
            <a:spLocks noChangeArrowheads="1"/>
          </p:cNvSpPr>
          <p:nvPr/>
        </p:nvSpPr>
        <p:spPr bwMode="auto">
          <a:xfrm>
            <a:off x="615315" y="1934210"/>
            <a:ext cx="418465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A: Nguyễn Tất Thành</a:t>
            </a:r>
          </a:p>
        </p:txBody>
      </p:sp>
      <p:sp>
        <p:nvSpPr>
          <p:cNvPr id="12293" name="TextBox 4"/>
          <p:cNvSpPr txBox="1">
            <a:spLocks noChangeArrowheads="1"/>
          </p:cNvSpPr>
          <p:nvPr/>
        </p:nvSpPr>
        <p:spPr bwMode="auto">
          <a:xfrm>
            <a:off x="615315" y="3037205"/>
            <a:ext cx="379285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C: Nguyễn Sinh Cung</a:t>
            </a:r>
          </a:p>
        </p:txBody>
      </p:sp>
      <p:sp>
        <p:nvSpPr>
          <p:cNvPr id="6" name="TextBox 5"/>
          <p:cNvSpPr txBox="1">
            <a:spLocks noChangeArrowheads="1"/>
          </p:cNvSpPr>
          <p:nvPr/>
        </p:nvSpPr>
        <p:spPr bwMode="auto">
          <a:xfrm>
            <a:off x="5170170" y="2975610"/>
            <a:ext cx="253873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6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Văn </a:t>
            </a:r>
            <a:r>
              <a:rPr lang="en-US" sz="3600">
                <a:latin typeface="Times New Roman" panose="02020603050405020304" pitchFamily="18" charset="0"/>
                <a:cs typeface="Times New Roman" panose="02020603050405020304" pitchFamily="18" charset="0"/>
              </a:rPr>
              <a:t>Ba</a:t>
            </a:r>
          </a:p>
        </p:txBody>
      </p:sp>
      <p:sp>
        <p:nvSpPr>
          <p:cNvPr id="12295" name="TextBox 6"/>
          <p:cNvSpPr txBox="1">
            <a:spLocks noChangeArrowheads="1"/>
          </p:cNvSpPr>
          <p:nvPr/>
        </p:nvSpPr>
        <p:spPr bwMode="auto">
          <a:xfrm>
            <a:off x="5170464" y="1933993"/>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B: Tư Lê</a:t>
            </a:r>
          </a:p>
        </p:txBody>
      </p:sp>
      <p:sp>
        <p:nvSpPr>
          <p:cNvPr id="11" name="Oval 10">
            <a:hlinkClick r:id="rId2" action="ppaction://hlinksldjump"/>
          </p:cNvPr>
          <p:cNvSpPr/>
          <p:nvPr/>
        </p:nvSpPr>
        <p:spPr>
          <a:xfrm>
            <a:off x="3639185" y="133759"/>
            <a:ext cx="1864995"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00B05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8"/>
          <p:cNvSpPr txBox="1"/>
          <p:nvPr/>
        </p:nvSpPr>
        <p:spPr bwMode="auto">
          <a:xfrm>
            <a:off x="128905" y="1091565"/>
            <a:ext cx="848169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ct val="20000"/>
              </a:spcBef>
              <a:buFont typeface="Arial" panose="020B0604020202020204" pitchFamily="34" charset="0"/>
              <a:buNone/>
            </a:pP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buôn</a:t>
            </a:r>
            <a:r>
              <a:rPr lang="en-US" sz="3200" b="1" dirty="0">
                <a:latin typeface="Times New Roman" panose="02020603050405020304" pitchFamily="18" charset="0"/>
                <a:cs typeface="Times New Roman" panose="02020603050405020304" pitchFamily="18" charset="0"/>
              </a:rPr>
              <a:t> ?</a:t>
            </a:r>
          </a:p>
          <a:p>
            <a:pPr algn="just" eaLnBrk="1" hangingPunct="1">
              <a:spcBef>
                <a:spcPct val="20000"/>
              </a:spcBef>
              <a:buFont typeface="Arial" panose="020B0604020202020204" pitchFamily="34" charset="0"/>
              <a:buNone/>
            </a:pPr>
            <a:endParaRPr lang="en-US" sz="3200" b="1" dirty="0">
              <a:latin typeface="Times New Roman" panose="02020603050405020304" pitchFamily="18" charset="0"/>
              <a:cs typeface="Times New Roman" panose="02020603050405020304" pitchFamily="18" charset="0"/>
            </a:endParaRPr>
          </a:p>
        </p:txBody>
      </p:sp>
      <p:sp>
        <p:nvSpPr>
          <p:cNvPr id="13316" name="TextBox 3"/>
          <p:cNvSpPr txBox="1">
            <a:spLocks noChangeArrowheads="1"/>
          </p:cNvSpPr>
          <p:nvPr/>
        </p:nvSpPr>
        <p:spPr bwMode="auto">
          <a:xfrm>
            <a:off x="1335846" y="2130769"/>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A: lái tàu</a:t>
            </a:r>
          </a:p>
        </p:txBody>
      </p:sp>
      <p:sp>
        <p:nvSpPr>
          <p:cNvPr id="13317" name="TextBox 4"/>
          <p:cNvSpPr txBox="1">
            <a:spLocks noChangeArrowheads="1"/>
          </p:cNvSpPr>
          <p:nvPr/>
        </p:nvSpPr>
        <p:spPr bwMode="auto">
          <a:xfrm>
            <a:off x="1336040" y="2799080"/>
            <a:ext cx="297878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C: khuân vác</a:t>
            </a:r>
          </a:p>
        </p:txBody>
      </p:sp>
      <p:sp>
        <p:nvSpPr>
          <p:cNvPr id="13318" name="TextBox 5"/>
          <p:cNvSpPr txBox="1">
            <a:spLocks noChangeArrowheads="1"/>
          </p:cNvSpPr>
          <p:nvPr/>
        </p:nvSpPr>
        <p:spPr bwMode="auto">
          <a:xfrm>
            <a:off x="5390515" y="2799080"/>
            <a:ext cx="26924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D: đầu bếp</a:t>
            </a:r>
          </a:p>
        </p:txBody>
      </p:sp>
      <p:sp>
        <p:nvSpPr>
          <p:cNvPr id="7" name="TextBox 6"/>
          <p:cNvSpPr txBox="1">
            <a:spLocks noChangeArrowheads="1"/>
          </p:cNvSpPr>
          <p:nvPr/>
        </p:nvSpPr>
        <p:spPr bwMode="auto">
          <a:xfrm>
            <a:off x="5390199" y="2130769"/>
            <a:ext cx="194310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B: phụ bếp</a:t>
            </a:r>
          </a:p>
        </p:txBody>
      </p:sp>
      <p:sp>
        <p:nvSpPr>
          <p:cNvPr id="11" name="Oval 10">
            <a:hlinkClick r:id="rId2" action="ppaction://hlinksldjump"/>
          </p:cNvPr>
          <p:cNvSpPr/>
          <p:nvPr/>
        </p:nvSpPr>
        <p:spPr>
          <a:xfrm>
            <a:off x="3800282" y="423451"/>
            <a:ext cx="1543050" cy="446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b="1"/>
              <a:t>Câu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00B05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8"/>
          <p:cNvSpPr txBox="1"/>
          <p:nvPr/>
        </p:nvSpPr>
        <p:spPr bwMode="auto">
          <a:xfrm>
            <a:off x="283210" y="558800"/>
            <a:ext cx="8911590" cy="157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spcBef>
                <a:spcPct val="20000"/>
              </a:spcBef>
              <a:buFont typeface="Arial" panose="020B0604020202020204" pitchFamily="34" charset="0"/>
              <a:buNone/>
            </a:pPr>
            <a:r>
              <a:rPr lang="en-US" sz="3200" b="1" dirty="0" err="1">
                <a:latin typeface="Times New Roman" panose="02020603050405020304" pitchFamily="18" charset="0"/>
                <a:cs typeface="Times New Roman" panose="02020603050405020304" pitchFamily="18" charset="0"/>
              </a:rPr>
              <a:t>Bác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p>
          <a:p>
            <a:pPr algn="just" eaLnBrk="1" hangingPunct="1">
              <a:lnSpc>
                <a:spcPct val="150000"/>
              </a:lnSpc>
              <a:spcBef>
                <a:spcPct val="20000"/>
              </a:spcBef>
              <a:buFont typeface="Arial" panose="020B0604020202020204" pitchFamily="34" charset="0"/>
              <a:buNone/>
            </a:pPr>
            <a:endParaRPr lang="en-US" sz="3200" b="1" dirty="0">
              <a:latin typeface="Times New Roman" panose="02020603050405020304" pitchFamily="18" charset="0"/>
              <a:cs typeface="Times New Roman" panose="02020603050405020304" pitchFamily="18" charset="0"/>
            </a:endParaRPr>
          </a:p>
        </p:txBody>
      </p:sp>
      <p:sp>
        <p:nvSpPr>
          <p:cNvPr id="14340" name="TextBox 3"/>
          <p:cNvSpPr txBox="1">
            <a:spLocks noChangeArrowheads="1"/>
          </p:cNvSpPr>
          <p:nvPr/>
        </p:nvSpPr>
        <p:spPr bwMode="auto">
          <a:xfrm>
            <a:off x="1953260" y="2250440"/>
            <a:ext cx="245300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A: 10 năm</a:t>
            </a:r>
          </a:p>
        </p:txBody>
      </p:sp>
      <p:sp>
        <p:nvSpPr>
          <p:cNvPr id="5" name="TextBox 4"/>
          <p:cNvSpPr txBox="1">
            <a:spLocks noChangeArrowheads="1"/>
          </p:cNvSpPr>
          <p:nvPr/>
        </p:nvSpPr>
        <p:spPr bwMode="auto">
          <a:xfrm>
            <a:off x="1953260" y="2936240"/>
            <a:ext cx="245300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C: 30 năm</a:t>
            </a:r>
          </a:p>
        </p:txBody>
      </p:sp>
      <p:sp>
        <p:nvSpPr>
          <p:cNvPr id="14342" name="TextBox 5"/>
          <p:cNvSpPr txBox="1">
            <a:spLocks noChangeArrowheads="1"/>
          </p:cNvSpPr>
          <p:nvPr/>
        </p:nvSpPr>
        <p:spPr bwMode="auto">
          <a:xfrm>
            <a:off x="5318760" y="2936240"/>
            <a:ext cx="245300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D: 40 năm</a:t>
            </a:r>
          </a:p>
        </p:txBody>
      </p:sp>
      <p:sp>
        <p:nvSpPr>
          <p:cNvPr id="14343" name="TextBox 6"/>
          <p:cNvSpPr txBox="1">
            <a:spLocks noChangeArrowheads="1"/>
          </p:cNvSpPr>
          <p:nvPr/>
        </p:nvSpPr>
        <p:spPr bwMode="auto">
          <a:xfrm>
            <a:off x="5318760" y="2250440"/>
            <a:ext cx="245300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3200">
                <a:latin typeface="Times New Roman" panose="02020603050405020304" pitchFamily="18" charset="0"/>
                <a:cs typeface="Times New Roman" panose="02020603050405020304" pitchFamily="18" charset="0"/>
              </a:rPr>
              <a:t>B: 20 năm</a:t>
            </a:r>
          </a:p>
        </p:txBody>
      </p:sp>
      <p:sp>
        <p:nvSpPr>
          <p:cNvPr id="11" name="Oval 10">
            <a:hlinkClick r:id="rId2" action="ppaction://hlinksldjump"/>
          </p:cNvPr>
          <p:cNvSpPr/>
          <p:nvPr/>
        </p:nvSpPr>
        <p:spPr>
          <a:xfrm>
            <a:off x="3788410" y="83185"/>
            <a:ext cx="1947545" cy="601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b="1">
                <a:latin typeface="Times New Roman" panose="02020603050405020304" pitchFamily="18" charset="0"/>
                <a:cs typeface="Times New Roman" panose="02020603050405020304" pitchFamily="18" charset="0"/>
              </a:rPr>
              <a:t>Câu 8</a:t>
            </a:r>
          </a:p>
        </p:txBody>
      </p:sp>
      <p:pic>
        <p:nvPicPr>
          <p:cNvPr id="8" name="图片 41" descr="未标题-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6238"/>
            <a:ext cx="9040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5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7"/>
          <p:cNvGraphicFramePr>
            <a:graphicFrameLocks noChangeAspect="1"/>
          </p:cNvGraphicFramePr>
          <p:nvPr/>
        </p:nvGraphicFramePr>
        <p:xfrm>
          <a:off x="131445" y="0"/>
          <a:ext cx="8767445" cy="1806575"/>
        </p:xfrm>
        <a:graphic>
          <a:graphicData uri="http://schemas.openxmlformats.org/presentationml/2006/ole">
            <mc:AlternateContent xmlns:mc="http://schemas.openxmlformats.org/markup-compatibility/2006">
              <mc:Choice xmlns:v="urn:schemas-microsoft-com:vml" Requires="v">
                <p:oleObj spid="_x0000_s1060" name="CorelDRAW" r:id="rId3" imgW="1828800" imgH="755650" progId="">
                  <p:embed/>
                </p:oleObj>
              </mc:Choice>
              <mc:Fallback>
                <p:oleObj name="CorelDRAW" r:id="rId3" imgW="1828800" imgH="755650" progId="">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 y="0"/>
                        <a:ext cx="8767445" cy="180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a:spLocks noChangeArrowheads="1"/>
          </p:cNvSpPr>
          <p:nvPr/>
        </p:nvSpPr>
        <p:spPr bwMode="auto">
          <a:xfrm>
            <a:off x="314325" y="1891030"/>
            <a:ext cx="8584565" cy="302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sz="3200">
                <a:latin typeface="Times New Roman" panose="02020603050405020304" pitchFamily="18" charset="0"/>
                <a:cs typeface="Times New Roman" panose="02020603050405020304" pitchFamily="18" charset="0"/>
              </a:rPr>
              <a:t>-Sưu tầm những bức tranh, bài thơ, bài hát ca ngợi Bác Hồ.</a:t>
            </a:r>
          </a:p>
          <a:p>
            <a:pPr eaLnBrk="1" hangingPunct="1">
              <a:lnSpc>
                <a:spcPct val="150000"/>
              </a:lnSpc>
            </a:pPr>
            <a:r>
              <a:rPr lang="en-US" sz="3200">
                <a:latin typeface="Times New Roman" panose="02020603050405020304" pitchFamily="18" charset="0"/>
                <a:cs typeface="Times New Roman" panose="02020603050405020304" pitchFamily="18" charset="0"/>
              </a:rPr>
              <a:t>-Tìm đọc các tài liệu nói về sự kiện thành lập Đảng.</a:t>
            </a:r>
          </a:p>
          <a:p>
            <a:pPr eaLnBrk="1" hangingPunct="1">
              <a:lnSpc>
                <a:spcPct val="150000"/>
              </a:lnSpc>
            </a:pPr>
            <a:r>
              <a:rPr lang="en-US" sz="3200">
                <a:latin typeface="Times New Roman" panose="02020603050405020304" pitchFamily="18" charset="0"/>
                <a:cs typeface="Times New Roman" panose="02020603050405020304" pitchFamily="18" charset="0"/>
              </a:rPr>
              <a:t>-Chuẩn bị bài 7: “Đảng Cộng sản Việt Nam ra đời”. </a:t>
            </a:r>
          </a:p>
        </p:txBody>
      </p:sp>
      <p:sp>
        <p:nvSpPr>
          <p:cNvPr id="5" name="Rectangle 4"/>
          <p:cNvSpPr/>
          <p:nvPr/>
        </p:nvSpPr>
        <p:spPr>
          <a:xfrm>
            <a:off x="4560652" y="865507"/>
            <a:ext cx="1929567" cy="700192"/>
          </a:xfrm>
          <a:prstGeom prst="rect">
            <a:avLst/>
          </a:prstGeom>
          <a:noFill/>
        </p:spPr>
        <p:txBody>
          <a:bodyPr wrap="none" lIns="68580" tIns="34290" rIns="68580" bIns="34290">
            <a:spAutoFit/>
          </a:bodyPr>
          <a:lstStyle/>
          <a:p>
            <a:pPr algn="ctr">
              <a:defRPr/>
            </a:pPr>
            <a:r>
              <a:rPr lang="en-US" sz="4100" b="1">
                <a:ln w="19050">
                  <a:solidFill>
                    <a:schemeClr val="tx2">
                      <a:tint val="1000"/>
                    </a:schemeClr>
                  </a:solidFill>
                  <a:prstDash val="solid"/>
                </a:ln>
                <a:solidFill>
                  <a:srgbClr val="0070C0"/>
                </a:solidFill>
                <a:effectLst>
                  <a:outerShdw blurRad="50000" dist="50800" dir="7500000" algn="tl">
                    <a:srgbClr val="000000">
                      <a:shade val="5000"/>
                      <a:alpha val="35000"/>
                    </a:srgbClr>
                  </a:outerShdw>
                </a:effectLst>
                <a:cs typeface="Arial" panose="020B0604020202020204" pitchFamily="34" charset="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250"/>
                                        <p:tgtEl>
                                          <p:spTgt spid="3">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250"/>
                                        <p:tgtEl>
                                          <p:spTgt spid="3">
                                            <p:txEl>
                                              <p:pRg st="1" end="1"/>
                                            </p:txEl>
                                          </p:spTgt>
                                        </p:tgtEl>
                                      </p:cBhvr>
                                    </p:animEffect>
                                  </p:childTnLst>
                                </p:cTn>
                              </p:par>
                            </p:childTnLst>
                          </p:cTn>
                        </p:par>
                        <p:par>
                          <p:cTn id="12" fill="hold">
                            <p:stCondLst>
                              <p:cond delay="5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nh slide\child-cartoon-illustration-cartoon-stu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2133600" y="1123950"/>
            <a:ext cx="5638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4400">
                <a:solidFill>
                  <a:srgbClr val="FF0000"/>
                </a:solidFill>
                <a:latin typeface="Times New Roman" pitchFamily="18" charset="0"/>
                <a:cs typeface="Times New Roman" pitchFamily="18" charset="0"/>
              </a:rPr>
              <a:t>Chúc các con học tập thật tốt nhé!</a:t>
            </a:r>
          </a:p>
        </p:txBody>
      </p:sp>
    </p:spTree>
    <p:extLst>
      <p:ext uri="{BB962C8B-B14F-4D97-AF65-F5344CB8AC3E}">
        <p14:creationId xmlns:p14="http://schemas.microsoft.com/office/powerpoint/2010/main" val="1701646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2" y="0"/>
            <a:ext cx="5829297" cy="3225996"/>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068190" y="3042994"/>
            <a:ext cx="5007621" cy="484748"/>
          </a:xfrm>
          <a:prstGeom prst="rect">
            <a:avLst/>
          </a:prstGeom>
          <a:noFill/>
        </p:spPr>
        <p:txBody>
          <a:bodyPr wrap="none" lIns="68580" tIns="34290" rIns="68580" bIns="34290">
            <a:spAutoFit/>
          </a:bodyPr>
          <a:lstStyle/>
          <a:p>
            <a:pPr algn="ct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8639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Rectangle 29">
            <a:extLst>
              <a:ext uri="{FF2B5EF4-FFF2-40B4-BE49-F238E27FC236}">
                <a16:creationId xmlns:a16="http://schemas.microsoft.com/office/drawing/2014/main" xmlns=""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854" y="725661"/>
            <a:ext cx="1476884" cy="1307705"/>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561" y="341579"/>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911" y="725660"/>
            <a:ext cx="1476884" cy="1307705"/>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7617" y="341578"/>
            <a:ext cx="1545470" cy="1037934"/>
          </a:xfrm>
          <a:prstGeom prst="rect">
            <a:avLst/>
          </a:prstGeom>
        </p:spPr>
      </p:pic>
      <p:pic>
        <p:nvPicPr>
          <p:cNvPr id="12" name="Picture 11">
            <a:hlinkClick r:id="rId9"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0967" y="725660"/>
            <a:ext cx="1476884" cy="1307705"/>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6674" y="341578"/>
            <a:ext cx="1545470" cy="1037934"/>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Shape 117"/>
          <p:cNvSpPr txBox="1">
            <a:spLocks/>
          </p:cNvSpPr>
          <p:nvPr/>
        </p:nvSpPr>
        <p:spPr bwMode="auto">
          <a:xfrm>
            <a:off x="2457508" y="2482819"/>
            <a:ext cx="476976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4100" b="1" dirty="0">
                <a:solidFill>
                  <a:srgbClr val="FF0000"/>
                </a:solidFill>
                <a:latin typeface="Times New Roman" pitchFamily="18" charset="0"/>
                <a:cs typeface="Times New Roman" pitchFamily="18" charset="0"/>
              </a:rPr>
              <a:t>HỘP QUÀ BÍ MẬT</a:t>
            </a:r>
            <a:endParaRPr lang="en-US" alt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56889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0" y="206828"/>
            <a:ext cx="7906869"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400" b="1" dirty="0" err="1" smtClean="0">
                <a:solidFill>
                  <a:schemeClr val="tx1"/>
                </a:solidFill>
              </a:rPr>
              <a:t>Bạn</a:t>
            </a:r>
            <a:r>
              <a:rPr lang="en-US" sz="4400" b="1" dirty="0" smtClean="0">
                <a:solidFill>
                  <a:schemeClr val="tx1"/>
                </a:solidFill>
              </a:rPr>
              <a:t> </a:t>
            </a:r>
            <a:r>
              <a:rPr lang="en-US" sz="4400" b="1" dirty="0" err="1">
                <a:solidFill>
                  <a:schemeClr val="tx1"/>
                </a:solidFill>
              </a:rPr>
              <a:t>biết</a:t>
            </a:r>
            <a:r>
              <a:rPr lang="en-US" sz="4400" b="1" dirty="0">
                <a:solidFill>
                  <a:schemeClr val="tx1"/>
                </a:solidFill>
              </a:rPr>
              <a:t> </a:t>
            </a:r>
            <a:r>
              <a:rPr lang="en-US" sz="4400" b="1" dirty="0" err="1">
                <a:solidFill>
                  <a:schemeClr val="tx1"/>
                </a:solidFill>
              </a:rPr>
              <a:t>gì</a:t>
            </a:r>
            <a:r>
              <a:rPr lang="en-US" sz="4400" b="1" dirty="0">
                <a:solidFill>
                  <a:schemeClr val="tx1"/>
                </a:solidFill>
              </a:rPr>
              <a:t> </a:t>
            </a:r>
            <a:r>
              <a:rPr lang="en-US" sz="4400" b="1" dirty="0" err="1">
                <a:solidFill>
                  <a:schemeClr val="tx1"/>
                </a:solidFill>
              </a:rPr>
              <a:t>về</a:t>
            </a:r>
            <a:r>
              <a:rPr lang="en-US" sz="4400" b="1" dirty="0">
                <a:solidFill>
                  <a:schemeClr val="tx1"/>
                </a:solidFill>
              </a:rPr>
              <a:t> Phan </a:t>
            </a:r>
            <a:r>
              <a:rPr lang="en-US" sz="4400" b="1" dirty="0" err="1">
                <a:solidFill>
                  <a:schemeClr val="tx1"/>
                </a:solidFill>
              </a:rPr>
              <a:t>Bội</a:t>
            </a:r>
            <a:r>
              <a:rPr lang="en-US" sz="4400" b="1" dirty="0">
                <a:solidFill>
                  <a:schemeClr val="tx1"/>
                </a:solidFill>
              </a:rPr>
              <a:t> </a:t>
            </a:r>
            <a:r>
              <a:rPr lang="en-US" sz="4400" b="1" dirty="0" err="1">
                <a:solidFill>
                  <a:schemeClr val="tx1"/>
                </a:solidFill>
              </a:rPr>
              <a:t>Châu</a:t>
            </a:r>
            <a:r>
              <a:rPr lang="en-US" sz="4400" b="1" dirty="0" smtClean="0">
                <a:solidFill>
                  <a:schemeClr val="tx1"/>
                </a:solidFill>
              </a:rPr>
              <a:t>?</a:t>
            </a:r>
            <a:endParaRPr lang="en-US" sz="4400" b="1" dirty="0">
              <a:solidFill>
                <a:schemeClr val="tx1"/>
              </a:solidFill>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23272900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436521" y="658405"/>
            <a:ext cx="8404276"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Hãy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thuật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lại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phong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Đông</a:t>
            </a:r>
            <a:r>
              <a:rPr lang="en-US" sz="4000" b="1" dirty="0">
                <a:solidFill>
                  <a:schemeClr val="tx1"/>
                </a:solidFill>
                <a:latin typeface="Times New Roman" panose="02020603050405020304" pitchFamily="18" charset="0"/>
                <a:cs typeface="Times New Roman" panose="02020603050405020304" pitchFamily="18" charset="0"/>
              </a:rPr>
              <a:t> Du</a:t>
            </a:r>
            <a:r>
              <a:rPr lang="en-US" sz="4000" b="1" dirty="0" smtClean="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50076643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206828"/>
            <a:ext cx="7687062"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3600" b="1" dirty="0" err="1" smtClean="0">
                <a:solidFill>
                  <a:schemeClr val="tx1"/>
                </a:solidFill>
                <a:latin typeface="Times New Roman" panose="02020603050405020304" pitchFamily="18" charset="0"/>
                <a:cs typeface="Times New Roman" panose="02020603050405020304" pitchFamily="18" charset="0"/>
              </a:rPr>
              <a:t>Vì</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sao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trào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Đông</a:t>
            </a:r>
            <a:r>
              <a:rPr lang="en-US" sz="3600" b="1" dirty="0">
                <a:solidFill>
                  <a:schemeClr val="tx1"/>
                </a:solidFill>
                <a:latin typeface="Times New Roman" panose="02020603050405020304" pitchFamily="18" charset="0"/>
                <a:cs typeface="Times New Roman" panose="02020603050405020304" pitchFamily="18" charset="0"/>
              </a:rPr>
              <a:t> Du </a:t>
            </a:r>
            <a:r>
              <a:rPr lang="en-US" sz="3600" b="1" dirty="0" err="1">
                <a:solidFill>
                  <a:schemeClr val="tx1"/>
                </a:solidFill>
                <a:latin typeface="Times New Roman" panose="02020603050405020304" pitchFamily="18" charset="0"/>
                <a:cs typeface="Times New Roman" panose="02020603050405020304" pitchFamily="18" charset="0"/>
              </a:rPr>
              <a:t>thất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bại</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6092076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han Boi Chau (1867-1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6045" y="128184"/>
            <a:ext cx="2199005" cy="2193925"/>
          </a:xfrm>
          <a:prstGeom prst="rect">
            <a:avLst/>
          </a:prstGeom>
          <a:noFill/>
        </p:spPr>
      </p:pic>
      <p:pic>
        <p:nvPicPr>
          <p:cNvPr id="3" name="Picture 27" descr="Tập tin:Phan Dinh Ph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14240" y="119294"/>
            <a:ext cx="2139950" cy="2239010"/>
          </a:xfrm>
          <a:prstGeom prst="rect">
            <a:avLst/>
          </a:prstGeom>
          <a:noFill/>
        </p:spPr>
      </p:pic>
      <p:pic>
        <p:nvPicPr>
          <p:cNvPr id="4" name="Picture 31" descr="10_chan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889115" y="119294"/>
            <a:ext cx="2254885" cy="2202815"/>
          </a:xfrm>
          <a:prstGeom prst="rect">
            <a:avLst/>
          </a:prstGeom>
          <a:noFill/>
        </p:spPr>
      </p:pic>
      <p:pic>
        <p:nvPicPr>
          <p:cNvPr id="5" name="Picture 9" descr="Phan Chau Trinh (1872-19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535" y="110404"/>
            <a:ext cx="2317115" cy="221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2407834"/>
            <a:ext cx="2198370" cy="434975"/>
          </a:xfrm>
          <a:prstGeom prst="rect">
            <a:avLst/>
          </a:prstGeom>
          <a:noFill/>
          <a:ln w="9525">
            <a:noFill/>
            <a:miter lim="800000"/>
          </a:ln>
        </p:spPr>
        <p:txBody>
          <a:bodyPr wrap="square" lIns="66107" tIns="33053" rIns="66107" bIns="33053">
            <a:spAutoFit/>
          </a:bodyPr>
          <a:lstStyle/>
          <a:p>
            <a:pPr algn="ctr" defTabSz="662305">
              <a:defRPr/>
            </a:pPr>
            <a:r>
              <a:rPr lang="en-US" sz="2300" b="1" dirty="0" err="1">
                <a:latin typeface="Times New Roman" panose="02020603050405020304" pitchFamily="18" charset="0"/>
                <a:cs typeface="Times New Roman" panose="02020603050405020304" pitchFamily="18" charset="0"/>
              </a:rPr>
              <a:t>Phan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Bội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Châu</a:t>
            </a:r>
            <a:endParaRPr lang="en-US" sz="2300" b="1" dirty="0">
              <a:latin typeface="Times New Roman" panose="02020603050405020304" pitchFamily="18" charset="0"/>
              <a:cs typeface="Times New Roman" panose="02020603050405020304" pitchFamily="18" charset="0"/>
            </a:endParaRPr>
          </a:p>
        </p:txBody>
      </p:sp>
      <p:sp>
        <p:nvSpPr>
          <p:cNvPr id="20" name="Text Box 7"/>
          <p:cNvSpPr txBox="1">
            <a:spLocks noChangeArrowheads="1"/>
          </p:cNvSpPr>
          <p:nvPr/>
        </p:nvSpPr>
        <p:spPr bwMode="auto">
          <a:xfrm>
            <a:off x="4277360" y="2417994"/>
            <a:ext cx="26828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107" tIns="33053" rIns="66107" bIns="33053">
            <a:spAutoFit/>
          </a:bodyPr>
          <a:lstStyle>
            <a:lvl1pPr defTabSz="8826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826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826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826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826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82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82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82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82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300" b="1" dirty="0">
                <a:latin typeface="Times New Roman" panose="02020603050405020304" pitchFamily="18" charset="0"/>
                <a:cs typeface="Times New Roman" panose="02020603050405020304" pitchFamily="18" charset="0"/>
              </a:rPr>
              <a:t>Phan Đình Phùng</a:t>
            </a:r>
          </a:p>
        </p:txBody>
      </p:sp>
      <p:sp>
        <p:nvSpPr>
          <p:cNvPr id="21" name="Text Box 10"/>
          <p:cNvSpPr txBox="1">
            <a:spLocks noChangeArrowheads="1"/>
          </p:cNvSpPr>
          <p:nvPr/>
        </p:nvSpPr>
        <p:spPr bwMode="auto">
          <a:xfrm>
            <a:off x="2111375" y="2417994"/>
            <a:ext cx="2434590" cy="434975"/>
          </a:xfrm>
          <a:prstGeom prst="rect">
            <a:avLst/>
          </a:prstGeom>
          <a:noFill/>
          <a:ln w="9525">
            <a:noFill/>
            <a:miter lim="800000"/>
          </a:ln>
        </p:spPr>
        <p:txBody>
          <a:bodyPr wrap="square" lIns="66107" tIns="33053" rIns="66107" bIns="33053">
            <a:spAutoFit/>
          </a:bodyPr>
          <a:lstStyle/>
          <a:p>
            <a:pPr algn="ctr" defTabSz="662305">
              <a:defRPr/>
            </a:pPr>
            <a:r>
              <a:rPr lang="en-US" sz="2300" b="1" dirty="0">
                <a:latin typeface="Times New Roman" panose="02020603050405020304" pitchFamily="18" charset="0"/>
                <a:cs typeface="Times New Roman" panose="02020603050405020304" pitchFamily="18" charset="0"/>
              </a:rPr>
              <a:t>Phan Châu Trinh</a:t>
            </a:r>
          </a:p>
        </p:txBody>
      </p:sp>
      <p:sp>
        <p:nvSpPr>
          <p:cNvPr id="22" name="Text Box 11"/>
          <p:cNvSpPr txBox="1">
            <a:spLocks noChangeArrowheads="1"/>
          </p:cNvSpPr>
          <p:nvPr/>
        </p:nvSpPr>
        <p:spPr bwMode="auto">
          <a:xfrm>
            <a:off x="6524625" y="2417994"/>
            <a:ext cx="2860040" cy="434975"/>
          </a:xfrm>
          <a:prstGeom prst="rect">
            <a:avLst/>
          </a:prstGeom>
          <a:noFill/>
          <a:ln w="9525">
            <a:noFill/>
            <a:miter lim="800000"/>
          </a:ln>
        </p:spPr>
        <p:txBody>
          <a:bodyPr wrap="square" lIns="66107" tIns="33053" rIns="66107" bIns="33053">
            <a:spAutoFit/>
          </a:bodyPr>
          <a:lstStyle/>
          <a:p>
            <a:pPr algn="ctr" defTabSz="662305">
              <a:defRPr/>
            </a:pPr>
            <a:r>
              <a:rPr lang="en-US" sz="2300" b="1" dirty="0" err="1">
                <a:latin typeface="Times New Roman" panose="02020603050405020304" pitchFamily="18" charset="0"/>
                <a:cs typeface="Times New Roman" panose="02020603050405020304" pitchFamily="18" charset="0"/>
              </a:rPr>
              <a:t>Hoàng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Hoa</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Thám</a:t>
            </a:r>
            <a:endParaRPr lang="en-US" sz="2300" b="1" dirty="0">
              <a:latin typeface="Times New Roman" panose="02020603050405020304" pitchFamily="18" charset="0"/>
              <a:cs typeface="Times New Roman" panose="02020603050405020304" pitchFamily="18" charset="0"/>
            </a:endParaRPr>
          </a:p>
        </p:txBody>
      </p:sp>
      <p:sp>
        <p:nvSpPr>
          <p:cNvPr id="23" name="Line 12"/>
          <p:cNvSpPr>
            <a:spLocks noChangeShapeType="1"/>
          </p:cNvSpPr>
          <p:nvPr/>
        </p:nvSpPr>
        <p:spPr bwMode="auto">
          <a:xfrm>
            <a:off x="1031967" y="4002813"/>
            <a:ext cx="2420552" cy="423848"/>
          </a:xfrm>
          <a:prstGeom prst="line">
            <a:avLst/>
          </a:prstGeom>
          <a:noFill/>
          <a:ln w="38100">
            <a:solidFill>
              <a:schemeClr val="hlink"/>
            </a:solidFill>
            <a:round/>
            <a:tailEnd type="triangle" w="med" len="med"/>
          </a:ln>
        </p:spPr>
        <p:txBody>
          <a:bodyPr lIns="68580" tIns="34290" rIns="68580" bIns="34290"/>
          <a:lstStyle/>
          <a:p>
            <a:pPr algn="ctr" eaLnBrk="1" hangingPunct="1">
              <a:defRPr/>
            </a:pPr>
            <a:endParaRPr lang="en-US" sz="1800">
              <a:latin typeface="Times New Roman" panose="02020603050405020304" pitchFamily="18" charset="0"/>
              <a:cs typeface="Times New Roman" panose="02020603050405020304" pitchFamily="18" charset="0"/>
            </a:endParaRPr>
          </a:p>
        </p:txBody>
      </p:sp>
      <p:sp>
        <p:nvSpPr>
          <p:cNvPr id="24" name="Line 13"/>
          <p:cNvSpPr>
            <a:spLocks noChangeShapeType="1"/>
          </p:cNvSpPr>
          <p:nvPr/>
        </p:nvSpPr>
        <p:spPr bwMode="auto">
          <a:xfrm flipH="1">
            <a:off x="5893752" y="4002812"/>
            <a:ext cx="2236763" cy="545759"/>
          </a:xfrm>
          <a:prstGeom prst="line">
            <a:avLst/>
          </a:prstGeom>
          <a:noFill/>
          <a:ln w="38100">
            <a:solidFill>
              <a:schemeClr val="hlink"/>
            </a:solidFill>
            <a:round/>
            <a:tailEnd type="triangle" w="med" len="med"/>
          </a:ln>
        </p:spPr>
        <p:txBody>
          <a:bodyPr lIns="68580" tIns="34290" rIns="68580" bIns="34290"/>
          <a:lstStyle/>
          <a:p>
            <a:pPr algn="ctr" eaLnBrk="1" hangingPunct="1">
              <a:defRPr/>
            </a:pPr>
            <a:endParaRPr lang="en-US" sz="1800">
              <a:latin typeface="Times New Roman" panose="02020603050405020304" pitchFamily="18" charset="0"/>
              <a:cs typeface="Times New Roman" panose="02020603050405020304" pitchFamily="18" charset="0"/>
            </a:endParaRPr>
          </a:p>
        </p:txBody>
      </p:sp>
      <p:sp>
        <p:nvSpPr>
          <p:cNvPr id="25" name="Line 14"/>
          <p:cNvSpPr>
            <a:spLocks noChangeShapeType="1"/>
          </p:cNvSpPr>
          <p:nvPr/>
        </p:nvSpPr>
        <p:spPr bwMode="auto">
          <a:xfrm>
            <a:off x="3452598" y="3863562"/>
            <a:ext cx="824934" cy="512207"/>
          </a:xfrm>
          <a:prstGeom prst="line">
            <a:avLst/>
          </a:prstGeom>
          <a:noFill/>
          <a:ln w="38100">
            <a:solidFill>
              <a:schemeClr val="hlink"/>
            </a:solidFill>
            <a:round/>
            <a:tailEnd type="triangle" w="med" len="med"/>
          </a:ln>
        </p:spPr>
        <p:txBody>
          <a:bodyPr lIns="68580" tIns="34290" rIns="68580" bIns="34290"/>
          <a:lstStyle/>
          <a:p>
            <a:pPr algn="ctr" eaLnBrk="1" hangingPunct="1">
              <a:defRPr/>
            </a:pPr>
            <a:endParaRPr lang="en-US" sz="1800">
              <a:latin typeface="Times New Roman" panose="02020603050405020304" pitchFamily="18" charset="0"/>
              <a:cs typeface="Times New Roman" panose="02020603050405020304" pitchFamily="18" charset="0"/>
            </a:endParaRPr>
          </a:p>
        </p:txBody>
      </p:sp>
      <p:sp>
        <p:nvSpPr>
          <p:cNvPr id="26" name="Line 15"/>
          <p:cNvSpPr>
            <a:spLocks noChangeShapeType="1"/>
          </p:cNvSpPr>
          <p:nvPr/>
        </p:nvSpPr>
        <p:spPr bwMode="auto">
          <a:xfrm flipH="1">
            <a:off x="5564037" y="3896777"/>
            <a:ext cx="960691" cy="529792"/>
          </a:xfrm>
          <a:prstGeom prst="line">
            <a:avLst/>
          </a:prstGeom>
          <a:noFill/>
          <a:ln w="38100">
            <a:solidFill>
              <a:schemeClr val="hlink"/>
            </a:solidFill>
            <a:round/>
            <a:tailEnd type="triangle" w="med" len="med"/>
          </a:ln>
        </p:spPr>
        <p:txBody>
          <a:bodyPr lIns="68580" tIns="34290" rIns="68580" bIns="34290"/>
          <a:lstStyle/>
          <a:p>
            <a:pPr algn="ctr" eaLnBrk="1" hangingPunct="1">
              <a:defRPr/>
            </a:pPr>
            <a:endParaRPr lang="en-US" sz="1800">
              <a:latin typeface="Times New Roman" panose="02020603050405020304" pitchFamily="18" charset="0"/>
              <a:cs typeface="Times New Roman" panose="02020603050405020304" pitchFamily="18" charset="0"/>
            </a:endParaRPr>
          </a:p>
        </p:txBody>
      </p:sp>
      <p:sp>
        <p:nvSpPr>
          <p:cNvPr id="27" name="Text Box 16"/>
          <p:cNvSpPr txBox="1">
            <a:spLocks noChangeArrowheads="1"/>
          </p:cNvSpPr>
          <p:nvPr/>
        </p:nvSpPr>
        <p:spPr bwMode="auto">
          <a:xfrm>
            <a:off x="3452475" y="4164949"/>
            <a:ext cx="2531269" cy="496570"/>
          </a:xfrm>
          <a:prstGeom prst="rect">
            <a:avLst/>
          </a:prstGeom>
          <a:noFill/>
          <a:ln w="9525">
            <a:noFill/>
            <a:miter lim="800000"/>
          </a:ln>
        </p:spPr>
        <p:txBody>
          <a:bodyPr lIns="66107" tIns="33053" rIns="66107" bIns="33053">
            <a:spAutoFit/>
          </a:bodyPr>
          <a:lstStyle/>
          <a:p>
            <a:pPr algn="ctr" defTabSz="662305">
              <a:defRPr/>
            </a:pPr>
            <a:r>
              <a:rPr lang="en-US" sz="2800" b="1" dirty="0">
                <a:solidFill>
                  <a:srgbClr val="FF0000"/>
                </a:solidFill>
                <a:latin typeface="Times New Roman" panose="02020603050405020304" pitchFamily="18" charset="0"/>
                <a:cs typeface="Times New Roman" panose="02020603050405020304" pitchFamily="18" charset="0"/>
              </a:rPr>
              <a:t> THẤT BẠI</a:t>
            </a:r>
          </a:p>
        </p:txBody>
      </p:sp>
      <p:sp>
        <p:nvSpPr>
          <p:cNvPr id="28" name="Text Box 17"/>
          <p:cNvSpPr txBox="1">
            <a:spLocks noChangeArrowheads="1"/>
          </p:cNvSpPr>
          <p:nvPr/>
        </p:nvSpPr>
        <p:spPr bwMode="auto">
          <a:xfrm>
            <a:off x="4714875" y="2935519"/>
            <a:ext cx="2371090" cy="927735"/>
          </a:xfrm>
          <a:prstGeom prst="rect">
            <a:avLst/>
          </a:prstGeom>
          <a:noFill/>
          <a:ln w="28575">
            <a:solidFill>
              <a:srgbClr val="0033CC"/>
            </a:solidFill>
            <a:miter lim="800000"/>
          </a:ln>
        </p:spPr>
        <p:txBody>
          <a:bodyPr wrap="square" lIns="66107" tIns="33053" rIns="66107" bIns="33053">
            <a:spAutoFit/>
          </a:bodyPr>
          <a:lstStyle/>
          <a:p>
            <a:pPr algn="ctr" defTabSz="662305">
              <a:defRPr/>
            </a:pP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endParaRPr lang="en-US" sz="2800" b="1" dirty="0">
              <a:latin typeface="Times New Roman" panose="02020603050405020304" pitchFamily="18" charset="0"/>
              <a:cs typeface="Times New Roman" panose="02020603050405020304" pitchFamily="18" charset="0"/>
            </a:endParaRPr>
          </a:p>
          <a:p>
            <a:pPr algn="ctr" defTabSz="662305">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endParaRPr lang="en-US" sz="2800" b="1" dirty="0">
              <a:latin typeface="Times New Roman" panose="02020603050405020304" pitchFamily="18" charset="0"/>
              <a:cs typeface="Times New Roman" panose="02020603050405020304" pitchFamily="18" charset="0"/>
            </a:endParaRPr>
          </a:p>
        </p:txBody>
      </p:sp>
      <p:sp>
        <p:nvSpPr>
          <p:cNvPr id="29" name="Text Box 18"/>
          <p:cNvSpPr txBox="1">
            <a:spLocks noChangeArrowheads="1"/>
          </p:cNvSpPr>
          <p:nvPr/>
        </p:nvSpPr>
        <p:spPr bwMode="auto">
          <a:xfrm>
            <a:off x="106045" y="2935519"/>
            <a:ext cx="2075815" cy="927735"/>
          </a:xfrm>
          <a:prstGeom prst="rect">
            <a:avLst/>
          </a:prstGeom>
          <a:noFill/>
          <a:ln w="28575">
            <a:solidFill>
              <a:srgbClr val="0033CC"/>
            </a:solidFill>
            <a:miter lim="800000"/>
          </a:ln>
        </p:spPr>
        <p:txBody>
          <a:bodyPr wrap="square" lIns="66107" tIns="33053" rIns="66107" bIns="33053">
            <a:spAutoFit/>
          </a:bodyPr>
          <a:lstStyle/>
          <a:p>
            <a:pPr algn="ctr" defTabSz="662305">
              <a:defRPr/>
            </a:pP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Du</a:t>
            </a:r>
          </a:p>
        </p:txBody>
      </p:sp>
      <p:sp>
        <p:nvSpPr>
          <p:cNvPr id="30" name="Text Box 19"/>
          <p:cNvSpPr txBox="1">
            <a:spLocks noChangeArrowheads="1"/>
          </p:cNvSpPr>
          <p:nvPr/>
        </p:nvSpPr>
        <p:spPr bwMode="auto">
          <a:xfrm>
            <a:off x="7159625" y="2935519"/>
            <a:ext cx="1984375" cy="927735"/>
          </a:xfrm>
          <a:prstGeom prst="rect">
            <a:avLst/>
          </a:prstGeom>
          <a:noFill/>
          <a:ln w="28575">
            <a:solidFill>
              <a:srgbClr val="0033CC"/>
            </a:solidFill>
            <a:miter lim="800000"/>
          </a:ln>
        </p:spPr>
        <p:txBody>
          <a:bodyPr wrap="square" lIns="66107" tIns="33053" rIns="66107" bIns="33053">
            <a:spAutoFit/>
          </a:bodyPr>
          <a:lstStyle/>
          <a:p>
            <a:pPr algn="ctr" defTabSz="662305">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a:t>
            </a:r>
            <a:r>
              <a:rPr lang="en-US" sz="2800" b="1" dirty="0">
                <a:latin typeface="Times New Roman" panose="02020603050405020304" pitchFamily="18" charset="0"/>
                <a:cs typeface="Times New Roman" panose="02020603050405020304" pitchFamily="18" charset="0"/>
              </a:rPr>
              <a:t>́</a:t>
            </a:r>
          </a:p>
        </p:txBody>
      </p:sp>
      <p:sp>
        <p:nvSpPr>
          <p:cNvPr id="31" name="Text Box 20"/>
          <p:cNvSpPr txBox="1">
            <a:spLocks noChangeArrowheads="1"/>
          </p:cNvSpPr>
          <p:nvPr/>
        </p:nvSpPr>
        <p:spPr bwMode="auto">
          <a:xfrm>
            <a:off x="2375535" y="2935519"/>
            <a:ext cx="2170430" cy="927735"/>
          </a:xfrm>
          <a:prstGeom prst="rect">
            <a:avLst/>
          </a:prstGeom>
          <a:noFill/>
          <a:ln w="28575">
            <a:solidFill>
              <a:srgbClr val="0033CC"/>
            </a:solidFill>
            <a:miter lim="800000"/>
          </a:ln>
        </p:spPr>
        <p:txBody>
          <a:bodyPr wrap="square" lIns="66107" tIns="33053" rIns="66107" bIns="33053">
            <a:spAutoFit/>
          </a:bodyPr>
          <a:lstStyle/>
          <a:p>
            <a:pPr algn="ctr" defTabSz="662305">
              <a:defRPr/>
            </a:pP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Tân</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27330" y="0"/>
            <a:ext cx="8916670" cy="930275"/>
          </a:xfrm>
          <a:prstGeom prst="rect">
            <a:avLst/>
          </a:prstGeom>
          <a:noFill/>
        </p:spPr>
        <p:txBody>
          <a:bodyPr wrap="square" lIns="68580" tIns="34290" rIns="68580" bIns="34290" rtlCol="0">
            <a:spAutoFit/>
          </a:bodyPr>
          <a:lstStyle/>
          <a:p>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Một số nhân vật yêu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biểu trong giai đoạn cuối TK XIX và đầu TK XX</a:t>
            </a:r>
            <a:endParaRPr lang="vi-VN"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1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1000"/>
                                        <p:tgtEl>
                                          <p:spTgt spid="3"/>
                                        </p:tgtEl>
                                      </p:cBhvr>
                                    </p:animEffect>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randombar(horizontal)">
                                      <p:cBhvr>
                                        <p:cTn id="50" dur="500"/>
                                        <p:tgtEl>
                                          <p:spTgt spid="3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500"/>
                                        <p:tgtEl>
                                          <p:spTgt spid="28"/>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randombar(horizontal)">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ppt_w</p:attrName>
                                        </p:attrNameLst>
                                      </p:cBhvr>
                                      <p:tavLst>
                                        <p:tav tm="0">
                                          <p:val>
                                            <p:fltVal val="0"/>
                                          </p:val>
                                        </p:tav>
                                        <p:tav tm="100000">
                                          <p:val>
                                            <p:strVal val="#ppt_w"/>
                                          </p:val>
                                        </p:tav>
                                      </p:tavLst>
                                    </p:anim>
                                    <p:anim calcmode="lin" valueType="num">
                                      <p:cBhvr>
                                        <p:cTn id="72" dur="500" fill="hold"/>
                                        <p:tgtEl>
                                          <p:spTgt spid="26"/>
                                        </p:tgtEl>
                                        <p:attrNameLst>
                                          <p:attrName>ppt_h</p:attrName>
                                        </p:attrNameLst>
                                      </p:cBhvr>
                                      <p:tavLst>
                                        <p:tav tm="0">
                                          <p:val>
                                            <p:fltVal val="0"/>
                                          </p:val>
                                        </p:tav>
                                        <p:tav tm="100000">
                                          <p:val>
                                            <p:strVal val="#ppt_h"/>
                                          </p:val>
                                        </p:tav>
                                      </p:tavLst>
                                    </p:anim>
                                    <p:animEffect transition="in" filter="fade">
                                      <p:cBhvr>
                                        <p:cTn id="73" dur="500"/>
                                        <p:tgtEl>
                                          <p:spTgt spid="2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animEffect transition="in" filter="fade">
                                      <p:cBhvr>
                                        <p:cTn id="78" dur="500"/>
                                        <p:tgtEl>
                                          <p:spTgt spid="2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bldLvl="0" animBg="1"/>
      <p:bldP spid="24" grpId="0" bldLvl="0" animBg="1"/>
      <p:bldP spid="25" grpId="0" bldLvl="0" animBg="1"/>
      <p:bldP spid="26" grpId="0" bldLvl="0" animBg="1"/>
      <p:bldP spid="27" grpId="0"/>
      <p:bldP spid="28" grpId="0" bldLvl="0" animBg="1"/>
      <p:bldP spid="29" grpId="0" bldLvl="0" animBg="1"/>
      <p:bldP spid="30" grpId="0" bldLvl="0" animBg="1"/>
      <p:bldP spid="31" grpId="0" bldLvl="0" animBg="1"/>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1037</Words>
  <Application>Microsoft Office PowerPoint</Application>
  <PresentationFormat>On-screen Show (16:9)</PresentationFormat>
  <Paragraphs>135</Paragraphs>
  <Slides>35</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Minhthangpc.vn</cp:lastModifiedBy>
  <cp:revision>190</cp:revision>
  <dcterms:created xsi:type="dcterms:W3CDTF">2016-08-29T12:27:00Z</dcterms:created>
  <dcterms:modified xsi:type="dcterms:W3CDTF">2021-10-11T05:55:48Z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