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60" r:id="rId4"/>
    <p:sldId id="278" r:id="rId5"/>
    <p:sldId id="261" r:id="rId6"/>
    <p:sldId id="329" r:id="rId7"/>
    <p:sldId id="270" r:id="rId8"/>
    <p:sldId id="279" r:id="rId9"/>
    <p:sldId id="280" r:id="rId10"/>
    <p:sldId id="287" r:id="rId11"/>
    <p:sldId id="263" r:id="rId12"/>
    <p:sldId id="258" r:id="rId13"/>
    <p:sldId id="348" r:id="rId14"/>
    <p:sldId id="389" r:id="rId15"/>
    <p:sldId id="385" r:id="rId16"/>
    <p:sldId id="391" r:id="rId17"/>
    <p:sldId id="387" r:id="rId18"/>
    <p:sldId id="388" r:id="rId19"/>
    <p:sldId id="412" r:id="rId20"/>
    <p:sldId id="302" r:id="rId21"/>
    <p:sldId id="305" r:id="rId22"/>
    <p:sldId id="370" r:id="rId23"/>
    <p:sldId id="311" r:id="rId24"/>
    <p:sldId id="309" r:id="rId25"/>
    <p:sldId id="310" r:id="rId26"/>
    <p:sldId id="288" r:id="rId27"/>
    <p:sldId id="290" r:id="rId28"/>
    <p:sldId id="4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88745" autoAdjust="0"/>
  </p:normalViewPr>
  <p:slideViewPr>
    <p:cSldViewPr snapToGrid="0">
      <p:cViewPr varScale="1">
        <p:scale>
          <a:sx n="62" d="100"/>
          <a:sy n="62" d="100"/>
        </p:scale>
        <p:origin x="2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81009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Cao nguyên Thanh Tạng hay cao nguyên Tây Tạng là một vùng đất rộng lớn và cao nhất thế giới, với độ cao trung bình trên 4.500 mét so với mực nước biển, bao phủ phần lớn khu tự trị Tây Tạng và tỉnh Thanh Hải của Trung Quốc cũng như Ladakh tại Kashmir của Ấn Độ.</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2710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vi-VN" dirty="0">
                <a:latin typeface="Arial" panose="020B0604020202020204" pitchFamily="34" charset="0"/>
              </a:rPr>
              <a:t>‹#›</a:t>
            </a:fld>
            <a:endParaRPr lang="en-US"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796858"/>
            <a:ext cx="9144000" cy="1655762"/>
          </a:xfrm>
        </p:spPr>
        <p:txBody>
          <a:bodyPr/>
          <a:lstStyle/>
          <a:p>
            <a:r>
              <a:rPr lang="en-US" sz="4400">
                <a:solidFill>
                  <a:srgbClr val="FF0000"/>
                </a:solidFill>
                <a:latin typeface="Arial" panose="020B0604020202020204" pitchFamily="34" charset="0"/>
                <a:cs typeface="Arial" panose="020B0604020202020204" pitchFamily="34" charset="0"/>
              </a:rPr>
              <a:t>CHÀO MỪNG CÁC EM ĐẾN VỚI TIẾT HỌC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uoc-do-cac-khu-vuc-chau-a (1)"/>
          <p:cNvPicPr>
            <a:picLocks noGrp="1" noChangeAspect="1"/>
          </p:cNvPicPr>
          <p:nvPr>
            <p:ph sz="half" idx="2"/>
          </p:nvPr>
        </p:nvPicPr>
        <p:blipFill>
          <a:blip r:embed="rId2"/>
          <a:stretch>
            <a:fillRect/>
          </a:stretch>
        </p:blipFill>
        <p:spPr>
          <a:xfrm>
            <a:off x="2663190" y="88900"/>
            <a:ext cx="7176770" cy="6675120"/>
          </a:xfrm>
          <a:prstGeom prst="rect">
            <a:avLst/>
          </a:prstGeom>
        </p:spPr>
      </p:pic>
      <p:sp>
        <p:nvSpPr>
          <p:cNvPr id="6" name="Flowchart: Connector 5"/>
          <p:cNvSpPr/>
          <p:nvPr/>
        </p:nvSpPr>
        <p:spPr>
          <a:xfrm>
            <a:off x="6115050" y="1488440"/>
            <a:ext cx="1219200" cy="876300"/>
          </a:xfrm>
          <a:prstGeom prst="flowChartConnector">
            <a:avLst/>
          </a:prstGeom>
          <a:noFill/>
          <a:ln w="34925"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058920" y="2244090"/>
            <a:ext cx="1743075" cy="876300"/>
          </a:xfrm>
          <a:prstGeom prst="flowChartConnector">
            <a:avLst/>
          </a:prstGeom>
          <a:noFill/>
          <a:ln w="41275"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782570" y="2993390"/>
            <a:ext cx="1924050" cy="1117600"/>
          </a:xfrm>
          <a:prstGeom prst="flowChartConnector">
            <a:avLst/>
          </a:prstGeom>
          <a:noFill/>
          <a:ln w="44450"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629785" y="4060825"/>
            <a:ext cx="1542415" cy="876300"/>
          </a:xfrm>
          <a:prstGeom prst="flowChartConnector">
            <a:avLst/>
          </a:prstGeom>
          <a:noFill/>
          <a:ln w="38100"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6622415" y="3234690"/>
            <a:ext cx="1380490" cy="876935"/>
          </a:xfrm>
          <a:prstGeom prst="flowChartConnector">
            <a:avLst/>
          </a:prstGeom>
          <a:noFill/>
          <a:ln w="38100"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622415" y="5048250"/>
            <a:ext cx="2933065" cy="1057910"/>
          </a:xfrm>
          <a:prstGeom prst="flowChartConnector">
            <a:avLst/>
          </a:prstGeom>
          <a:noFill/>
          <a:ln w="41275"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8002905" y="2717800"/>
            <a:ext cx="2696845" cy="861060"/>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0186035" y="752475"/>
            <a:ext cx="1582420" cy="645160"/>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Bắc Á</a:t>
            </a:r>
          </a:p>
        </p:txBody>
      </p:sp>
      <p:cxnSp>
        <p:nvCxnSpPr>
          <p:cNvPr id="16" name="Straight Arrow Connector 15"/>
          <p:cNvCxnSpPr/>
          <p:nvPr/>
        </p:nvCxnSpPr>
        <p:spPr>
          <a:xfrm>
            <a:off x="2024380" y="1518920"/>
            <a:ext cx="2189480" cy="984885"/>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a:off x="7334250" y="1075055"/>
            <a:ext cx="2851785" cy="861060"/>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0266680" y="2348230"/>
            <a:ext cx="1582420" cy="645160"/>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Đông Á</a:t>
            </a:r>
          </a:p>
        </p:txBody>
      </p:sp>
      <p:cxnSp>
        <p:nvCxnSpPr>
          <p:cNvPr id="19" name="Straight Arrow Connector 18"/>
          <p:cNvCxnSpPr/>
          <p:nvPr/>
        </p:nvCxnSpPr>
        <p:spPr>
          <a:xfrm flipH="1">
            <a:off x="9006840" y="4541520"/>
            <a:ext cx="1259840" cy="594360"/>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266680" y="4030980"/>
            <a:ext cx="1874520" cy="905510"/>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Đông Nam Á</a:t>
            </a:r>
          </a:p>
        </p:txBody>
      </p:sp>
      <p:cxnSp>
        <p:nvCxnSpPr>
          <p:cNvPr id="21" name="Straight Arrow Connector 20"/>
          <p:cNvCxnSpPr/>
          <p:nvPr/>
        </p:nvCxnSpPr>
        <p:spPr>
          <a:xfrm>
            <a:off x="1782445" y="3322320"/>
            <a:ext cx="1047115" cy="8763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63090" y="4622165"/>
            <a:ext cx="2800985" cy="47371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14045" y="1183005"/>
            <a:ext cx="1582420" cy="645160"/>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Trung Á</a:t>
            </a:r>
          </a:p>
        </p:txBody>
      </p:sp>
      <p:sp>
        <p:nvSpPr>
          <p:cNvPr id="24" name="Rounded Rectangle 23"/>
          <p:cNvSpPr/>
          <p:nvPr/>
        </p:nvSpPr>
        <p:spPr>
          <a:xfrm>
            <a:off x="59690" y="2764790"/>
            <a:ext cx="2247265" cy="645160"/>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Tây Nam Á</a:t>
            </a:r>
          </a:p>
        </p:txBody>
      </p:sp>
      <p:sp>
        <p:nvSpPr>
          <p:cNvPr id="25" name="Rounded Rectangle 24"/>
          <p:cNvSpPr/>
          <p:nvPr/>
        </p:nvSpPr>
        <p:spPr>
          <a:xfrm>
            <a:off x="724535" y="4622165"/>
            <a:ext cx="1582420" cy="645160"/>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Nam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amond(in)">
                                      <p:cBhvr>
                                        <p:cTn id="40" dur="2000"/>
                                        <p:tgtEl>
                                          <p:spTgt spid="18"/>
                                        </p:tgtEl>
                                      </p:cBhvr>
                                    </p:animEffect>
                                  </p:childTnLst>
                                </p:cTn>
                              </p:par>
                              <p:par>
                                <p:cTn id="41" presetID="8"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amond(in)">
                                      <p:cBhvr>
                                        <p:cTn id="43" dur="2000"/>
                                        <p:tgtEl>
                                          <p:spTgt spid="14"/>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amond(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amond(in)">
                                      <p:cBhvr>
                                        <p:cTn id="51" dur="2000"/>
                                        <p:tgtEl>
                                          <p:spTgt spid="20"/>
                                        </p:tgtEl>
                                      </p:cBhvr>
                                    </p:animEffect>
                                  </p:childTnLst>
                                </p:cTn>
                              </p:par>
                              <p:par>
                                <p:cTn id="52" presetID="8"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amond(in)">
                                      <p:cBhvr>
                                        <p:cTn id="54" dur="2000"/>
                                        <p:tgtEl>
                                          <p:spTgt spid="19"/>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amond(in)">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p:tgtEl>
                                          <p:spTgt spid="10"/>
                                        </p:tgtEl>
                                        <p:attrNameLst>
                                          <p:attrName>ppt_y</p:attrName>
                                        </p:attrNameLst>
                                      </p:cBhvr>
                                      <p:tavLst>
                                        <p:tav tm="0">
                                          <p:val>
                                            <p:strVal val="#ppt_y+#ppt_h*1.125000"/>
                                          </p:val>
                                        </p:tav>
                                        <p:tav tm="100000">
                                          <p:val>
                                            <p:strVal val="#ppt_y"/>
                                          </p:val>
                                        </p:tav>
                                      </p:tavLst>
                                    </p:anim>
                                    <p:animEffect transition="in" filter="wipe(up)">
                                      <p:cBhvr>
                                        <p:cTn id="63" dur="500"/>
                                        <p:tgtEl>
                                          <p:spTgt spid="10"/>
                                        </p:tgtEl>
                                      </p:cBhvr>
                                    </p:animEffect>
                                  </p:childTnLst>
                                </p:cTn>
                              </p:par>
                              <p:par>
                                <p:cTn id="64" presetID="12" presetClass="entr" presetSubtype="4"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ppt_y</p:attrName>
                                        </p:attrNameLst>
                                      </p:cBhvr>
                                      <p:tavLst>
                                        <p:tav tm="0">
                                          <p:val>
                                            <p:strVal val="#ppt_y+#ppt_h*1.125000"/>
                                          </p:val>
                                        </p:tav>
                                        <p:tav tm="100000">
                                          <p:val>
                                            <p:strVal val="#ppt_y"/>
                                          </p:val>
                                        </p:tav>
                                      </p:tavLst>
                                    </p:anim>
                                    <p:animEffect transition="in" filter="wipe(up)">
                                      <p:cBhvr>
                                        <p:cTn id="67" dur="500"/>
                                        <p:tgtEl>
                                          <p:spTgt spid="22"/>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ppt_y</p:attrName>
                                        </p:attrNameLst>
                                      </p:cBhvr>
                                      <p:tavLst>
                                        <p:tav tm="0">
                                          <p:val>
                                            <p:strVal val="#ppt_y+#ppt_h*1.125000"/>
                                          </p:val>
                                        </p:tav>
                                        <p:tav tm="100000">
                                          <p:val>
                                            <p:strVal val="#ppt_y"/>
                                          </p:val>
                                        </p:tav>
                                      </p:tavLst>
                                    </p:anim>
                                    <p:animEffect transition="in" filter="wipe(up)">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P spid="18" grpId="0" animBg="1"/>
      <p:bldP spid="18" grpId="1" animBg="1"/>
      <p:bldP spid="20" grpId="0" animBg="1"/>
      <p:bldP spid="20" grpId="1" animBg="1"/>
      <p:bldP spid="23" grpId="0" animBg="1"/>
      <p:bldP spid="24" grpId="0" animBg="1"/>
      <p:bldP spid="24" grpId="1" animBg="1"/>
      <p:bldP spid="25" grpId="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malaya_nepal_lgoi"/>
          <p:cNvPicPr>
            <a:picLocks noGrp="1" noChangeAspect="1"/>
          </p:cNvPicPr>
          <p:nvPr>
            <p:ph sz="half" idx="1"/>
          </p:nvPr>
        </p:nvPicPr>
        <p:blipFill>
          <a:blip r:embed="rId2"/>
          <a:stretch>
            <a:fillRect/>
          </a:stretch>
        </p:blipFill>
        <p:spPr>
          <a:xfrm>
            <a:off x="5591175" y="3618230"/>
            <a:ext cx="4069715" cy="2604770"/>
          </a:xfrm>
          <a:prstGeom prst="rect">
            <a:avLst/>
          </a:prstGeom>
        </p:spPr>
      </p:pic>
      <p:pic>
        <p:nvPicPr>
          <p:cNvPr id="5" name="Content Placeholder 4" descr="ruong-ubud-bali"/>
          <p:cNvPicPr>
            <a:picLocks noGrp="1" noChangeAspect="1"/>
          </p:cNvPicPr>
          <p:nvPr>
            <p:ph sz="half" idx="2"/>
          </p:nvPr>
        </p:nvPicPr>
        <p:blipFill>
          <a:blip r:embed="rId3"/>
          <a:stretch>
            <a:fillRect/>
          </a:stretch>
        </p:blipFill>
        <p:spPr>
          <a:xfrm>
            <a:off x="8489315" y="71120"/>
            <a:ext cx="3660140" cy="2650490"/>
          </a:xfrm>
          <a:prstGeom prst="rect">
            <a:avLst/>
          </a:prstGeom>
        </p:spPr>
      </p:pic>
      <p:pic>
        <p:nvPicPr>
          <p:cNvPr id="7" name="Picture 6" descr="taiga-1-650x340"/>
          <p:cNvPicPr>
            <a:picLocks noChangeAspect="1"/>
          </p:cNvPicPr>
          <p:nvPr/>
        </p:nvPicPr>
        <p:blipFill>
          <a:blip r:embed="rId4"/>
          <a:stretch>
            <a:fillRect/>
          </a:stretch>
        </p:blipFill>
        <p:spPr>
          <a:xfrm>
            <a:off x="247650" y="3545840"/>
            <a:ext cx="4533900" cy="2748915"/>
          </a:xfrm>
          <a:prstGeom prst="rect">
            <a:avLst/>
          </a:prstGeom>
        </p:spPr>
      </p:pic>
      <p:pic>
        <p:nvPicPr>
          <p:cNvPr id="8" name="Picture 7" descr="vịnh"/>
          <p:cNvPicPr>
            <a:picLocks noChangeAspect="1"/>
          </p:cNvPicPr>
          <p:nvPr/>
        </p:nvPicPr>
        <p:blipFill>
          <a:blip r:embed="rId5"/>
          <a:stretch>
            <a:fillRect/>
          </a:stretch>
        </p:blipFill>
        <p:spPr>
          <a:xfrm>
            <a:off x="93345" y="42545"/>
            <a:ext cx="4030345" cy="2706370"/>
          </a:xfrm>
          <a:prstGeom prst="rect">
            <a:avLst/>
          </a:prstGeom>
        </p:spPr>
      </p:pic>
      <p:sp>
        <p:nvSpPr>
          <p:cNvPr id="10" name="Text Box 9"/>
          <p:cNvSpPr txBox="1"/>
          <p:nvPr/>
        </p:nvSpPr>
        <p:spPr>
          <a:xfrm>
            <a:off x="422275" y="6332855"/>
            <a:ext cx="3872230" cy="46037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 Rừng tai-ga (Nga)</a:t>
            </a:r>
          </a:p>
        </p:txBody>
      </p:sp>
      <p:sp>
        <p:nvSpPr>
          <p:cNvPr id="11" name="Text Box 10"/>
          <p:cNvSpPr txBox="1"/>
          <p:nvPr/>
        </p:nvSpPr>
        <p:spPr>
          <a:xfrm>
            <a:off x="117475" y="2818765"/>
            <a:ext cx="3872230" cy="46037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a) Vịnh biển (Nhật Bản)</a:t>
            </a:r>
          </a:p>
        </p:txBody>
      </p:sp>
      <p:sp>
        <p:nvSpPr>
          <p:cNvPr id="12" name="Text Box 11"/>
          <p:cNvSpPr txBox="1"/>
          <p:nvPr/>
        </p:nvSpPr>
        <p:spPr>
          <a:xfrm>
            <a:off x="4667250" y="2749550"/>
            <a:ext cx="2682875" cy="829945"/>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b) Bán hoang mạc </a:t>
            </a:r>
          </a:p>
          <a:p>
            <a:pPr algn="just"/>
            <a:r>
              <a:rPr lang="en-US" sz="2400">
                <a:latin typeface="Arial" panose="020B0604020202020204" pitchFamily="34" charset="0"/>
                <a:cs typeface="Arial" panose="020B0604020202020204" pitchFamily="34" charset="0"/>
              </a:rPr>
              <a:t>      (Ca-dắt-xtan)</a:t>
            </a:r>
          </a:p>
        </p:txBody>
      </p:sp>
      <p:sp>
        <p:nvSpPr>
          <p:cNvPr id="13" name="Text Box 12"/>
          <p:cNvSpPr txBox="1"/>
          <p:nvPr/>
        </p:nvSpPr>
        <p:spPr>
          <a:xfrm>
            <a:off x="8631555" y="2781300"/>
            <a:ext cx="3357245" cy="82994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c) Đồng bằng </a:t>
            </a:r>
          </a:p>
          <a:p>
            <a:r>
              <a:rPr lang="en-US" sz="2400">
                <a:latin typeface="Arial" panose="020B0604020202020204" pitchFamily="34" charset="0"/>
                <a:cs typeface="Arial" panose="020B0604020202020204" pitchFamily="34" charset="0"/>
              </a:rPr>
              <a:t>      (Bali, In-đô-nê-xi-a) </a:t>
            </a:r>
          </a:p>
        </p:txBody>
      </p:sp>
      <p:sp>
        <p:nvSpPr>
          <p:cNvPr id="14" name="Text Box 13"/>
          <p:cNvSpPr txBox="1"/>
          <p:nvPr/>
        </p:nvSpPr>
        <p:spPr>
          <a:xfrm>
            <a:off x="5075555" y="6148070"/>
            <a:ext cx="4457065" cy="82994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 Dãy núi Hi-ma-lay-a </a:t>
            </a:r>
          </a:p>
          <a:p>
            <a:r>
              <a:rPr lang="en-US" sz="2400">
                <a:latin typeface="Arial" panose="020B0604020202020204" pitchFamily="34" charset="0"/>
                <a:cs typeface="Arial" panose="020B0604020202020204" pitchFamily="34" charset="0"/>
              </a:rPr>
              <a:t>       (phần thuộc Nê-pan)</a:t>
            </a:r>
          </a:p>
        </p:txBody>
      </p:sp>
      <p:pic>
        <p:nvPicPr>
          <p:cNvPr id="2" name="Picture 1" descr="cc7"/>
          <p:cNvPicPr>
            <a:picLocks noChangeAspect="1"/>
          </p:cNvPicPr>
          <p:nvPr/>
        </p:nvPicPr>
        <p:blipFill>
          <a:blip r:embed="rId6"/>
          <a:stretch>
            <a:fillRect/>
          </a:stretch>
        </p:blipFill>
        <p:spPr>
          <a:xfrm>
            <a:off x="4354830" y="71120"/>
            <a:ext cx="3911600" cy="26504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uoc-do-cac-khu-vuc-chau-a (1)"/>
          <p:cNvPicPr>
            <a:picLocks noGrp="1" noChangeAspect="1"/>
          </p:cNvPicPr>
          <p:nvPr>
            <p:ph sz="half" idx="1"/>
          </p:nvPr>
        </p:nvPicPr>
        <p:blipFill>
          <a:blip r:embed="rId2"/>
          <a:stretch>
            <a:fillRect/>
          </a:stretch>
        </p:blipFill>
        <p:spPr>
          <a:xfrm>
            <a:off x="2120900" y="165100"/>
            <a:ext cx="7741285" cy="6527800"/>
          </a:xfrm>
          <a:prstGeom prst="rect">
            <a:avLst/>
          </a:prstGeom>
        </p:spPr>
      </p:pic>
      <p:sp>
        <p:nvSpPr>
          <p:cNvPr id="2" name="Rounded Rectangle 1"/>
          <p:cNvSpPr/>
          <p:nvPr/>
        </p:nvSpPr>
        <p:spPr>
          <a:xfrm>
            <a:off x="5670550" y="2066925"/>
            <a:ext cx="946785" cy="322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d</a:t>
            </a:r>
          </a:p>
        </p:txBody>
      </p:sp>
      <p:sp>
        <p:nvSpPr>
          <p:cNvPr id="3" name="Rounded Rectangle 2"/>
          <p:cNvSpPr/>
          <p:nvPr/>
        </p:nvSpPr>
        <p:spPr>
          <a:xfrm>
            <a:off x="8072120" y="2576830"/>
            <a:ext cx="946785" cy="322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a</a:t>
            </a:r>
          </a:p>
        </p:txBody>
      </p:sp>
      <p:sp>
        <p:nvSpPr>
          <p:cNvPr id="4" name="Rounded Rectangle 3"/>
          <p:cNvSpPr/>
          <p:nvPr/>
        </p:nvSpPr>
        <p:spPr>
          <a:xfrm>
            <a:off x="4068445" y="2438400"/>
            <a:ext cx="946785" cy="322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b</a:t>
            </a:r>
          </a:p>
        </p:txBody>
      </p:sp>
      <p:sp>
        <p:nvSpPr>
          <p:cNvPr id="5" name="Rounded Rectangle 4"/>
          <p:cNvSpPr/>
          <p:nvPr/>
        </p:nvSpPr>
        <p:spPr>
          <a:xfrm>
            <a:off x="5632450" y="3739515"/>
            <a:ext cx="946785" cy="322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e</a:t>
            </a:r>
          </a:p>
        </p:txBody>
      </p:sp>
      <p:sp>
        <p:nvSpPr>
          <p:cNvPr id="6" name="Rounded Rectangle 5"/>
          <p:cNvSpPr/>
          <p:nvPr/>
        </p:nvSpPr>
        <p:spPr>
          <a:xfrm>
            <a:off x="7352030" y="5885180"/>
            <a:ext cx="946785" cy="322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c</a:t>
            </a:r>
          </a:p>
        </p:txBody>
      </p:sp>
      <p:cxnSp>
        <p:nvCxnSpPr>
          <p:cNvPr id="9" name="Straight Arrow Connector 8"/>
          <p:cNvCxnSpPr/>
          <p:nvPr/>
        </p:nvCxnSpPr>
        <p:spPr>
          <a:xfrm flipH="1">
            <a:off x="8563610" y="1821180"/>
            <a:ext cx="1229360" cy="967105"/>
          </a:xfrm>
          <a:prstGeom prst="straightConnector1">
            <a:avLst/>
          </a:prstGeom>
          <a:ln w="571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descr="vịnh"/>
          <p:cNvPicPr>
            <a:picLocks noGrp="1" noChangeAspect="1"/>
          </p:cNvPicPr>
          <p:nvPr>
            <p:ph sz="half" idx="2"/>
          </p:nvPr>
        </p:nvPicPr>
        <p:blipFill>
          <a:blip r:embed="rId3"/>
          <a:stretch>
            <a:fillRect/>
          </a:stretch>
        </p:blipFill>
        <p:spPr>
          <a:xfrm>
            <a:off x="8899525" y="89535"/>
            <a:ext cx="3176905" cy="2214880"/>
          </a:xfrm>
          <a:prstGeom prst="rect">
            <a:avLst/>
          </a:prstGeom>
        </p:spPr>
      </p:pic>
      <p:sp>
        <p:nvSpPr>
          <p:cNvPr id="11" name="Text Box 10"/>
          <p:cNvSpPr txBox="1"/>
          <p:nvPr/>
        </p:nvSpPr>
        <p:spPr>
          <a:xfrm>
            <a:off x="7747635" y="2778125"/>
            <a:ext cx="1562100" cy="521970"/>
          </a:xfrm>
          <a:prstGeom prst="rect">
            <a:avLst/>
          </a:prstGeom>
          <a:solidFill>
            <a:schemeClr val="accent2">
              <a:lumMod val="20000"/>
              <a:lumOff val="80000"/>
            </a:schemeClr>
          </a:solidFill>
        </p:spPr>
        <p:txBody>
          <a:bodyPr wrap="square" rtlCol="0">
            <a:spAutoFit/>
          </a:bodyPr>
          <a:lstStyle/>
          <a:p>
            <a:r>
              <a:rPr lang="en-US" sz="2800">
                <a:solidFill>
                  <a:srgbClr val="002060"/>
                </a:solidFill>
                <a:latin typeface="Arial" panose="020B0604020202020204" pitchFamily="34" charset="0"/>
                <a:cs typeface="Arial" panose="020B0604020202020204" pitchFamily="34" charset="0"/>
              </a:rPr>
              <a:t>Đông Á</a:t>
            </a:r>
          </a:p>
        </p:txBody>
      </p:sp>
      <p:cxnSp>
        <p:nvCxnSpPr>
          <p:cNvPr id="12" name="Straight Arrow Connector 11"/>
          <p:cNvCxnSpPr/>
          <p:nvPr/>
        </p:nvCxnSpPr>
        <p:spPr>
          <a:xfrm>
            <a:off x="4936490" y="1699895"/>
            <a:ext cx="1127760" cy="604520"/>
          </a:xfrm>
          <a:prstGeom prst="straightConnector1">
            <a:avLst/>
          </a:prstGeom>
          <a:ln w="571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Text Box 12"/>
          <p:cNvSpPr txBox="1"/>
          <p:nvPr/>
        </p:nvSpPr>
        <p:spPr>
          <a:xfrm>
            <a:off x="6082030" y="2066925"/>
            <a:ext cx="1199515" cy="521970"/>
          </a:xfrm>
          <a:prstGeom prst="rect">
            <a:avLst/>
          </a:prstGeom>
          <a:solidFill>
            <a:schemeClr val="accent2">
              <a:lumMod val="20000"/>
              <a:lumOff val="80000"/>
            </a:schemeClr>
          </a:solidFill>
        </p:spPr>
        <p:txBody>
          <a:bodyPr wrap="square" rtlCol="0">
            <a:spAutoFit/>
          </a:bodyPr>
          <a:lstStyle/>
          <a:p>
            <a:r>
              <a:rPr lang="en-US" sz="2800">
                <a:solidFill>
                  <a:srgbClr val="002060"/>
                </a:solidFill>
                <a:latin typeface="Arial" panose="020B0604020202020204" pitchFamily="34" charset="0"/>
                <a:cs typeface="Arial" panose="020B0604020202020204" pitchFamily="34" charset="0"/>
              </a:rPr>
              <a:t>Bắc Á</a:t>
            </a:r>
          </a:p>
        </p:txBody>
      </p:sp>
      <p:cxnSp>
        <p:nvCxnSpPr>
          <p:cNvPr id="17" name="Straight Arrow Connector 16"/>
          <p:cNvCxnSpPr/>
          <p:nvPr/>
        </p:nvCxnSpPr>
        <p:spPr>
          <a:xfrm>
            <a:off x="3162935" y="1699895"/>
            <a:ext cx="1249680" cy="927100"/>
          </a:xfrm>
          <a:prstGeom prst="straightConnector1">
            <a:avLst/>
          </a:prstGeom>
          <a:ln w="571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 Box 17"/>
          <p:cNvSpPr txBox="1"/>
          <p:nvPr/>
        </p:nvSpPr>
        <p:spPr>
          <a:xfrm>
            <a:off x="4068445" y="2697480"/>
            <a:ext cx="1481455" cy="521970"/>
          </a:xfrm>
          <a:prstGeom prst="rect">
            <a:avLst/>
          </a:prstGeom>
          <a:solidFill>
            <a:schemeClr val="accent2">
              <a:lumMod val="20000"/>
              <a:lumOff val="80000"/>
            </a:schemeClr>
          </a:solidFill>
        </p:spPr>
        <p:txBody>
          <a:bodyPr wrap="square" rtlCol="0">
            <a:spAutoFit/>
          </a:bodyPr>
          <a:lstStyle/>
          <a:p>
            <a:r>
              <a:rPr lang="en-US" sz="2800">
                <a:gradFill>
                  <a:gsLst>
                    <a:gs pos="0">
                      <a:srgbClr val="012D86"/>
                    </a:gs>
                    <a:gs pos="100000">
                      <a:srgbClr val="0E2557"/>
                    </a:gs>
                  </a:gsLst>
                  <a:lin scaled="0"/>
                </a:gradFill>
                <a:latin typeface="Arial" panose="020B0604020202020204" pitchFamily="34" charset="0"/>
                <a:cs typeface="Arial" panose="020B0604020202020204" pitchFamily="34" charset="0"/>
              </a:rPr>
              <a:t>Trung Á</a:t>
            </a:r>
          </a:p>
        </p:txBody>
      </p:sp>
      <p:cxnSp>
        <p:nvCxnSpPr>
          <p:cNvPr id="19" name="Straight Arrow Connector 18"/>
          <p:cNvCxnSpPr/>
          <p:nvPr/>
        </p:nvCxnSpPr>
        <p:spPr>
          <a:xfrm flipH="1">
            <a:off x="7848600" y="5156200"/>
            <a:ext cx="1170305" cy="896620"/>
          </a:xfrm>
          <a:prstGeom prst="straightConnector1">
            <a:avLst/>
          </a:prstGeom>
          <a:ln w="571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Text Box 19"/>
          <p:cNvSpPr txBox="1"/>
          <p:nvPr/>
        </p:nvSpPr>
        <p:spPr>
          <a:xfrm>
            <a:off x="5434965" y="5476875"/>
            <a:ext cx="2354580" cy="521970"/>
          </a:xfrm>
          <a:prstGeom prst="rect">
            <a:avLst/>
          </a:prstGeom>
          <a:solidFill>
            <a:schemeClr val="accent2">
              <a:lumMod val="20000"/>
              <a:lumOff val="80000"/>
            </a:schemeClr>
          </a:solidFill>
        </p:spPr>
        <p:txBody>
          <a:bodyPr wrap="square" rtlCol="0">
            <a:spAutoFit/>
          </a:bodyPr>
          <a:lstStyle/>
          <a:p>
            <a:r>
              <a:rPr lang="en-US" sz="2800">
                <a:solidFill>
                  <a:srgbClr val="002060"/>
                </a:solidFill>
                <a:latin typeface="Arial" panose="020B0604020202020204" pitchFamily="34" charset="0"/>
                <a:cs typeface="Arial" panose="020B0604020202020204" pitchFamily="34" charset="0"/>
              </a:rPr>
              <a:t>Đông Nam Á</a:t>
            </a:r>
          </a:p>
        </p:txBody>
      </p:sp>
      <p:cxnSp>
        <p:nvCxnSpPr>
          <p:cNvPr id="21" name="Straight Arrow Connector 20"/>
          <p:cNvCxnSpPr/>
          <p:nvPr/>
        </p:nvCxnSpPr>
        <p:spPr>
          <a:xfrm flipV="1">
            <a:off x="3162935" y="4062095"/>
            <a:ext cx="2750820" cy="906780"/>
          </a:xfrm>
          <a:prstGeom prst="straightConnector1">
            <a:avLst/>
          </a:prstGeom>
          <a:ln w="571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6064250" y="3834130"/>
            <a:ext cx="1287780" cy="521970"/>
          </a:xfrm>
          <a:prstGeom prst="rect">
            <a:avLst/>
          </a:prstGeom>
          <a:solidFill>
            <a:schemeClr val="accent2">
              <a:lumMod val="20000"/>
              <a:lumOff val="80000"/>
            </a:schemeClr>
          </a:solidFill>
        </p:spPr>
        <p:txBody>
          <a:bodyPr wrap="square" rtlCol="0">
            <a:spAutoFit/>
          </a:bodyPr>
          <a:lstStyle/>
          <a:p>
            <a:r>
              <a:rPr lang="en-US" sz="2800">
                <a:solidFill>
                  <a:srgbClr val="002060"/>
                </a:solidFill>
                <a:latin typeface="Arial" panose="020B0604020202020204" pitchFamily="34" charset="0"/>
                <a:cs typeface="Arial" panose="020B0604020202020204" pitchFamily="34" charset="0"/>
              </a:rPr>
              <a:t>Nam Á</a:t>
            </a:r>
          </a:p>
        </p:txBody>
      </p:sp>
      <p:pic>
        <p:nvPicPr>
          <p:cNvPr id="16" name="Content Placeholder 3" descr="himalaya_nepal_lgoi"/>
          <p:cNvPicPr>
            <a:picLocks noChangeAspect="1"/>
          </p:cNvPicPr>
          <p:nvPr/>
        </p:nvPicPr>
        <p:blipFill>
          <a:blip r:embed="rId4"/>
          <a:stretch>
            <a:fillRect/>
          </a:stretch>
        </p:blipFill>
        <p:spPr>
          <a:xfrm>
            <a:off x="158115" y="4062095"/>
            <a:ext cx="3819525" cy="2350135"/>
          </a:xfrm>
          <a:prstGeom prst="rect">
            <a:avLst/>
          </a:prstGeom>
        </p:spPr>
      </p:pic>
      <p:pic>
        <p:nvPicPr>
          <p:cNvPr id="15" name="Picture 14" descr="taiga-1-650x340"/>
          <p:cNvPicPr>
            <a:picLocks noChangeAspect="1"/>
          </p:cNvPicPr>
          <p:nvPr/>
        </p:nvPicPr>
        <p:blipFill>
          <a:blip r:embed="rId5"/>
          <a:stretch>
            <a:fillRect/>
          </a:stretch>
        </p:blipFill>
        <p:spPr>
          <a:xfrm>
            <a:off x="4067810" y="15240"/>
            <a:ext cx="3605530" cy="1986280"/>
          </a:xfrm>
          <a:prstGeom prst="rect">
            <a:avLst/>
          </a:prstGeom>
        </p:spPr>
      </p:pic>
      <p:pic>
        <p:nvPicPr>
          <p:cNvPr id="14" name="Content Placeholder 4" descr="ruong-ubud-bali"/>
          <p:cNvPicPr>
            <a:picLocks noChangeAspect="1"/>
          </p:cNvPicPr>
          <p:nvPr/>
        </p:nvPicPr>
        <p:blipFill>
          <a:blip r:embed="rId6"/>
          <a:stretch>
            <a:fillRect/>
          </a:stretch>
        </p:blipFill>
        <p:spPr>
          <a:xfrm>
            <a:off x="8563610" y="3572510"/>
            <a:ext cx="3512820" cy="2434590"/>
          </a:xfrm>
          <a:prstGeom prst="rect">
            <a:avLst/>
          </a:prstGeom>
        </p:spPr>
      </p:pic>
      <p:pic>
        <p:nvPicPr>
          <p:cNvPr id="23" name="Picture 22" descr="cc7"/>
          <p:cNvPicPr>
            <a:picLocks noChangeAspect="1"/>
          </p:cNvPicPr>
          <p:nvPr/>
        </p:nvPicPr>
        <p:blipFill>
          <a:blip r:embed="rId7"/>
          <a:stretch>
            <a:fillRect/>
          </a:stretch>
        </p:blipFill>
        <p:spPr>
          <a:xfrm>
            <a:off x="31115" y="89535"/>
            <a:ext cx="3597275" cy="269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up)">
                                      <p:cBhvr>
                                        <p:cTn id="33" dur="500"/>
                                        <p:tgtEl>
                                          <p:spTgt spid="14"/>
                                        </p:tgtEl>
                                      </p:cBhvr>
                                    </p:animEffect>
                                  </p:childTnLst>
                                </p:cTn>
                              </p:par>
                              <p:par>
                                <p:cTn id="34" presetID="1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p:tgtEl>
                                          <p:spTgt spid="20"/>
                                        </p:tgtEl>
                                        <p:attrNameLst>
                                          <p:attrName>ppt_y</p:attrName>
                                        </p:attrNameLst>
                                      </p:cBhvr>
                                      <p:tavLst>
                                        <p:tav tm="0">
                                          <p:val>
                                            <p:strVal val="#ppt_y+#ppt_h*1.125000"/>
                                          </p:val>
                                        </p:tav>
                                        <p:tav tm="100000">
                                          <p:val>
                                            <p:strVal val="#ppt_y"/>
                                          </p:val>
                                        </p:tav>
                                      </p:tavLst>
                                    </p:anim>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ppt_y</p:attrName>
                                        </p:attrNameLst>
                                      </p:cBhvr>
                                      <p:tavLst>
                                        <p:tav tm="0">
                                          <p:val>
                                            <p:strVal val="#ppt_y+#ppt_h*1.125000"/>
                                          </p:val>
                                        </p:tav>
                                        <p:tav tm="100000">
                                          <p:val>
                                            <p:strVal val="#ppt_y"/>
                                          </p:val>
                                        </p:tav>
                                      </p:tavLst>
                                    </p:anim>
                                    <p:animEffect transition="in" filter="wipe(up)">
                                      <p:cBhvr>
                                        <p:cTn id="47" dur="500"/>
                                        <p:tgtEl>
                                          <p:spTgt spid="15"/>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p:tgtEl>
                                          <p:spTgt spid="2"/>
                                        </p:tgtEl>
                                        <p:attrNameLst>
                                          <p:attrName>ppt_y</p:attrName>
                                        </p:attrNameLst>
                                      </p:cBhvr>
                                      <p:tavLst>
                                        <p:tav tm="0">
                                          <p:val>
                                            <p:strVal val="#ppt_y+#ppt_h*1.125000"/>
                                          </p:val>
                                        </p:tav>
                                        <p:tav tm="100000">
                                          <p:val>
                                            <p:strVal val="#ppt_y"/>
                                          </p:val>
                                        </p:tav>
                                      </p:tavLst>
                                    </p:anim>
                                    <p:animEffect transition="in" filter="wipe(up)">
                                      <p:cBhvr>
                                        <p:cTn id="51" dur="500"/>
                                        <p:tgtEl>
                                          <p:spTgt spid="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p:tgtEl>
                                          <p:spTgt spid="13"/>
                                        </p:tgtEl>
                                        <p:attrNameLst>
                                          <p:attrName>ppt_y</p:attrName>
                                        </p:attrNameLst>
                                      </p:cBhvr>
                                      <p:tavLst>
                                        <p:tav tm="0">
                                          <p:val>
                                            <p:strVal val="#ppt_y+#ppt_h*1.125000"/>
                                          </p:val>
                                        </p:tav>
                                        <p:tav tm="100000">
                                          <p:val>
                                            <p:strVal val="#ppt_y"/>
                                          </p:val>
                                        </p:tav>
                                      </p:tavLst>
                                    </p:anim>
                                    <p:animEffect transition="in" filter="wipe(up)">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par>
                                <p:cTn id="61" presetID="3" presetClass="entr" presetSubtype="1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3" grpId="0" animBg="1"/>
      <p:bldP spid="13" grpId="1" animBg="1"/>
      <p:bldP spid="18" grpId="0" animBg="1"/>
      <p:bldP spid="18" grpId="1" animBg="1"/>
      <p:bldP spid="20" grpId="0" animBg="1"/>
      <p:bldP spid="20"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a:ln w="28575" cmpd="sng">
            <a:solidFill>
              <a:schemeClr val="accent1">
                <a:shade val="50000"/>
              </a:schemeClr>
            </a:solidFill>
            <a:prstDash val="solid"/>
          </a:ln>
        </p:spPr>
        <p:txBody>
          <a:bodyPr>
            <a:normAutofit/>
          </a:bodyPr>
          <a:lstStyle/>
          <a:p>
            <a:r>
              <a:rPr lang="en-US">
                <a:latin typeface="Arial" panose="020B0604020202020204" pitchFamily="34" charset="0"/>
                <a:cs typeface="Arial" panose="020B0604020202020204" pitchFamily="34" charset="0"/>
              </a:rPr>
              <a:t>Thiên nhiên châu Á rất đa dạng và độc đáo.</a:t>
            </a:r>
          </a:p>
        </p:txBody>
      </p:sp>
      <p:pic>
        <p:nvPicPr>
          <p:cNvPr id="3" name="Content Placeholder 2" descr="angko wat"/>
          <p:cNvPicPr>
            <a:picLocks noGrp="1" noChangeAspect="1"/>
          </p:cNvPicPr>
          <p:nvPr>
            <p:ph sz="half" idx="1"/>
          </p:nvPr>
        </p:nvPicPr>
        <p:blipFill>
          <a:blip r:embed="rId2"/>
          <a:stretch>
            <a:fillRect/>
          </a:stretch>
        </p:blipFill>
        <p:spPr>
          <a:xfrm>
            <a:off x="164465" y="2273935"/>
            <a:ext cx="5721985" cy="4316095"/>
          </a:xfrm>
          <a:prstGeom prst="rect">
            <a:avLst/>
          </a:prstGeom>
        </p:spPr>
      </p:pic>
      <p:pic>
        <p:nvPicPr>
          <p:cNvPr id="4" name="Content Placeholder 3" descr="xiengkhoang"/>
          <p:cNvPicPr>
            <a:picLocks noGrp="1" noChangeAspect="1"/>
          </p:cNvPicPr>
          <p:nvPr>
            <p:ph sz="half" idx="2"/>
          </p:nvPr>
        </p:nvPicPr>
        <p:blipFill>
          <a:blip r:embed="rId3"/>
          <a:stretch>
            <a:fillRect/>
          </a:stretch>
        </p:blipFill>
        <p:spPr>
          <a:xfrm>
            <a:off x="6005830" y="2273935"/>
            <a:ext cx="5751195" cy="4316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ây tạng"/>
          <p:cNvPicPr>
            <a:picLocks noGrp="1" noChangeAspect="1"/>
          </p:cNvPicPr>
          <p:nvPr>
            <p:ph sz="half" idx="1"/>
          </p:nvPr>
        </p:nvPicPr>
        <p:blipFill>
          <a:blip r:embed="rId3"/>
          <a:stretch>
            <a:fillRect/>
          </a:stretch>
        </p:blipFill>
        <p:spPr>
          <a:xfrm>
            <a:off x="134620" y="1972945"/>
            <a:ext cx="5719445" cy="4272280"/>
          </a:xfrm>
          <a:prstGeom prst="rect">
            <a:avLst/>
          </a:prstGeom>
        </p:spPr>
      </p:pic>
      <p:pic>
        <p:nvPicPr>
          <p:cNvPr id="5" name="Content Placeholder 4" descr="tu viện bhutan"/>
          <p:cNvPicPr>
            <a:picLocks noGrp="1" noChangeAspect="1"/>
          </p:cNvPicPr>
          <p:nvPr>
            <p:ph sz="half" idx="2"/>
          </p:nvPr>
        </p:nvPicPr>
        <p:blipFill>
          <a:blip r:embed="rId4"/>
          <a:stretch>
            <a:fillRect/>
          </a:stretch>
        </p:blipFill>
        <p:spPr>
          <a:xfrm>
            <a:off x="6069330" y="168275"/>
            <a:ext cx="6050915" cy="4935855"/>
          </a:xfrm>
          <a:prstGeom prst="rect">
            <a:avLst/>
          </a:prstGeom>
        </p:spPr>
      </p:pic>
      <p:sp>
        <p:nvSpPr>
          <p:cNvPr id="2" name="Text Box 1"/>
          <p:cNvSpPr txBox="1"/>
          <p:nvPr/>
        </p:nvSpPr>
        <p:spPr>
          <a:xfrm>
            <a:off x="774700" y="1045210"/>
            <a:ext cx="4806950" cy="64516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Cao </a:t>
            </a:r>
            <a:r>
              <a:rPr lang="en-US" sz="3600" dirty="0" err="1">
                <a:latin typeface="Arial" panose="020B0604020202020204" pitchFamily="34" charset="0"/>
                <a:cs typeface="Arial" panose="020B0604020202020204" pitchFamily="34" charset="0"/>
              </a:rPr>
              <a:t>nguyên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Tạng</a:t>
            </a:r>
            <a:endParaRPr lang="en-US" sz="3600" dirty="0">
              <a:latin typeface="Arial" panose="020B0604020202020204" pitchFamily="34" charset="0"/>
              <a:cs typeface="Arial" panose="020B0604020202020204" pitchFamily="34" charset="0"/>
            </a:endParaRPr>
          </a:p>
        </p:txBody>
      </p:sp>
      <p:sp>
        <p:nvSpPr>
          <p:cNvPr id="3" name="Text Box 2"/>
          <p:cNvSpPr txBox="1"/>
          <p:nvPr/>
        </p:nvSpPr>
        <p:spPr>
          <a:xfrm>
            <a:off x="6497955" y="5337810"/>
            <a:ext cx="5360670" cy="52197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Tu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viện</a:t>
            </a:r>
            <a:r>
              <a:rPr lang="en-US" sz="2800" dirty="0">
                <a:latin typeface="Arial" panose="020B0604020202020204" pitchFamily="34" charset="0"/>
                <a:cs typeface="Arial" panose="020B0604020202020204" pitchFamily="34" charset="0"/>
              </a:rPr>
              <a:t> Tiger' Nest ở Bhutan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Content Placeholder 1" descr="canh-dep-chau-a-4"/>
          <p:cNvPicPr>
            <a:picLocks noGrp="1" noChangeAspect="1"/>
          </p:cNvPicPr>
          <p:nvPr>
            <p:ph sz="half" idx="1"/>
          </p:nvPr>
        </p:nvPicPr>
        <p:blipFill>
          <a:blip r:embed="rId2"/>
          <a:stretch>
            <a:fillRect/>
          </a:stretch>
        </p:blipFill>
        <p:spPr>
          <a:xfrm>
            <a:off x="92710" y="118110"/>
            <a:ext cx="5770880" cy="4700905"/>
          </a:xfrm>
          <a:prstGeom prst="rect">
            <a:avLst/>
          </a:prstGeom>
        </p:spPr>
      </p:pic>
      <p:pic>
        <p:nvPicPr>
          <p:cNvPr id="6" name="Content Placeholder 5" descr="PHÚ SĨ"/>
          <p:cNvPicPr>
            <a:picLocks noGrp="1" noChangeAspect="1"/>
          </p:cNvPicPr>
          <p:nvPr>
            <p:ph sz="half" idx="2"/>
          </p:nvPr>
        </p:nvPicPr>
        <p:blipFill>
          <a:blip r:embed="rId3"/>
          <a:stretch>
            <a:fillRect/>
          </a:stretch>
        </p:blipFill>
        <p:spPr>
          <a:xfrm>
            <a:off x="6041390" y="1802130"/>
            <a:ext cx="5829300" cy="4805045"/>
          </a:xfrm>
          <a:prstGeom prst="rect">
            <a:avLst/>
          </a:prstGeom>
        </p:spPr>
      </p:pic>
      <p:sp>
        <p:nvSpPr>
          <p:cNvPr id="7" name="Text Box 6"/>
          <p:cNvSpPr txBox="1"/>
          <p:nvPr/>
        </p:nvSpPr>
        <p:spPr>
          <a:xfrm>
            <a:off x="815340" y="5245100"/>
            <a:ext cx="4533900" cy="954107"/>
          </a:xfrm>
          <a:prstGeom prst="rect">
            <a:avLst/>
          </a:prstGeom>
          <a:noFill/>
        </p:spPr>
        <p:txBody>
          <a:bodyPr wrap="square" rtlCol="0">
            <a:spAutoFit/>
          </a:bodyPr>
          <a:lstStyle/>
          <a:p>
            <a:pPr algn="ctr"/>
            <a:r>
              <a:rPr lang="en-US" sz="2800" dirty="0" err="1">
                <a:latin typeface="Arial" panose="020B0604020202020204" pitchFamily="34" charset="0"/>
                <a:cs typeface="Arial" panose="020B0604020202020204" pitchFamily="34" charset="0"/>
              </a:rPr>
              <a:t>Vạn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Thành</a:t>
            </a:r>
            <a:endParaRPr lang="vi-VN" sz="2800" dirty="0" smtClean="0">
              <a:latin typeface="Arial" panose="020B0604020202020204" pitchFamily="34" charset="0"/>
              <a:cs typeface="Arial" panose="020B0604020202020204" pitchFamily="34" charset="0"/>
            </a:endParaRPr>
          </a:p>
          <a:p>
            <a:pPr algn="ctr"/>
            <a:r>
              <a:rPr lang="vi-VN" sz="2800" dirty="0" smtClean="0">
                <a:latin typeface="Arial" panose="020B0604020202020204" pitchFamily="34" charset="0"/>
                <a:cs typeface="Arial" panose="020B0604020202020204" pitchFamily="34" charset="0"/>
              </a:rPr>
              <a:t>(Trung Quốc)</a:t>
            </a:r>
            <a:endParaRPr lang="en-US" sz="2800" dirty="0">
              <a:latin typeface="Arial" panose="020B0604020202020204" pitchFamily="34" charset="0"/>
              <a:cs typeface="Arial" panose="020B0604020202020204" pitchFamily="34" charset="0"/>
            </a:endParaRPr>
          </a:p>
        </p:txBody>
      </p:sp>
      <p:sp>
        <p:nvSpPr>
          <p:cNvPr id="8" name="Text Box 7"/>
          <p:cNvSpPr txBox="1"/>
          <p:nvPr/>
        </p:nvSpPr>
        <p:spPr>
          <a:xfrm>
            <a:off x="7738338" y="605198"/>
            <a:ext cx="5094083"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Núi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Phú</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Sĩ</a:t>
            </a:r>
            <a:endParaRPr lang="vi-VN" sz="3200" dirty="0" smtClean="0">
              <a:latin typeface="Arial" panose="020B0604020202020204" pitchFamily="34" charset="0"/>
              <a:cs typeface="Arial" panose="020B0604020202020204" pitchFamily="34" charset="0"/>
            </a:endParaRPr>
          </a:p>
          <a:p>
            <a:r>
              <a:rPr lang="vi-VN" sz="3200" dirty="0" smtClean="0">
                <a:latin typeface="Arial" panose="020B0604020202020204" pitchFamily="34" charset="0"/>
                <a:cs typeface="Arial" panose="020B0604020202020204" pitchFamily="34" charset="0"/>
              </a:rPr>
              <a:t>(Nhật Bản)</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6275_17052412320053188815"/>
          <p:cNvPicPr>
            <a:picLocks noGrp="1" noChangeAspect="1"/>
          </p:cNvPicPr>
          <p:nvPr>
            <p:ph sz="half" idx="1"/>
          </p:nvPr>
        </p:nvPicPr>
        <p:blipFill>
          <a:blip r:embed="rId2"/>
          <a:stretch>
            <a:fillRect/>
          </a:stretch>
        </p:blipFill>
        <p:spPr>
          <a:xfrm>
            <a:off x="225425" y="220345"/>
            <a:ext cx="5811520" cy="5354955"/>
          </a:xfrm>
          <a:prstGeom prst="rect">
            <a:avLst/>
          </a:prstGeom>
        </p:spPr>
      </p:pic>
      <p:pic>
        <p:nvPicPr>
          <p:cNvPr id="6" name="Content Placeholder 5" descr="Dao-Jeju"/>
          <p:cNvPicPr>
            <a:picLocks noGrp="1" noChangeAspect="1"/>
          </p:cNvPicPr>
          <p:nvPr>
            <p:ph sz="half" idx="2"/>
          </p:nvPr>
        </p:nvPicPr>
        <p:blipFill>
          <a:blip r:embed="rId3"/>
          <a:stretch>
            <a:fillRect/>
          </a:stretch>
        </p:blipFill>
        <p:spPr>
          <a:xfrm>
            <a:off x="6223000" y="1297940"/>
            <a:ext cx="5836920" cy="5113655"/>
          </a:xfrm>
          <a:prstGeom prst="rect">
            <a:avLst/>
          </a:prstGeom>
        </p:spPr>
      </p:pic>
      <p:sp>
        <p:nvSpPr>
          <p:cNvPr id="9" name="Text Box 8"/>
          <p:cNvSpPr txBox="1"/>
          <p:nvPr/>
        </p:nvSpPr>
        <p:spPr>
          <a:xfrm>
            <a:off x="838200" y="5810885"/>
            <a:ext cx="5198745"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Quần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đảo</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Madives</a:t>
            </a:r>
            <a:r>
              <a:rPr lang="vi-VN" sz="2800" dirty="0" smtClean="0">
                <a:latin typeface="Arial" panose="020B0604020202020204" pitchFamily="34" charset="0"/>
                <a:cs typeface="Arial" panose="020B0604020202020204" pitchFamily="34" charset="0"/>
              </a:rPr>
              <a:t> (Ấn Độ)</a:t>
            </a:r>
            <a:endParaRPr lang="en-US" sz="2800" dirty="0">
              <a:latin typeface="Arial" panose="020B0604020202020204" pitchFamily="34" charset="0"/>
              <a:cs typeface="Arial" panose="020B0604020202020204" pitchFamily="34" charset="0"/>
            </a:endParaRPr>
          </a:p>
        </p:txBody>
      </p:sp>
      <p:sp>
        <p:nvSpPr>
          <p:cNvPr id="10" name="Text Box 9"/>
          <p:cNvSpPr txBox="1"/>
          <p:nvPr/>
        </p:nvSpPr>
        <p:spPr>
          <a:xfrm>
            <a:off x="7395210" y="410210"/>
            <a:ext cx="4664710" cy="584775"/>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Đảo</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Jeju</a:t>
            </a:r>
            <a:r>
              <a:rPr lang="vi-VN" sz="3200" dirty="0" smtClean="0">
                <a:latin typeface="Arial" panose="020B0604020202020204" pitchFamily="34" charset="0"/>
                <a:cs typeface="Arial" panose="020B0604020202020204" pitchFamily="34" charset="0"/>
              </a:rPr>
              <a:t> (Hàn Quốc)</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506730" y="348615"/>
            <a:ext cx="3788410" cy="58356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Vịnh Hạ Long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cms.kienthuc.net.vn/zoom/1000/uploaded/thuhien/2015_05_15/sondong/ten-ban-dau-cua-hang-son-doong-viet-nam-la-hang-ho-khang-hinh-2.jpg"/>
          <p:cNvPicPr>
            <a:picLocks noGrp="1" noChangeAspect="1"/>
          </p:cNvPicPr>
          <p:nvPr>
            <p:ph sz="half" idx="1"/>
          </p:nvPr>
        </p:nvPicPr>
        <p:blipFill>
          <a:blip r:embed="rId2"/>
          <a:stretch>
            <a:fillRect/>
          </a:stretch>
        </p:blipFill>
        <p:spPr>
          <a:xfrm>
            <a:off x="144145" y="1280160"/>
            <a:ext cx="5760720" cy="5200015"/>
          </a:xfrm>
          <a:prstGeom prst="rect">
            <a:avLst/>
          </a:prstGeom>
          <a:noFill/>
          <a:ln w="9525">
            <a:noFill/>
          </a:ln>
        </p:spPr>
      </p:pic>
      <p:pic>
        <p:nvPicPr>
          <p:cNvPr id="6" name="Picture 5" descr="hang_son_doong"/>
          <p:cNvPicPr>
            <a:picLocks noChangeAspect="1"/>
          </p:cNvPicPr>
          <p:nvPr/>
        </p:nvPicPr>
        <p:blipFill>
          <a:blip r:embed="rId3"/>
          <a:stretch>
            <a:fillRect/>
          </a:stretch>
        </p:blipFill>
        <p:spPr>
          <a:xfrm>
            <a:off x="6058535" y="1280160"/>
            <a:ext cx="5938520" cy="5200015"/>
          </a:xfrm>
          <a:prstGeom prst="rect">
            <a:avLst/>
          </a:prstGeom>
        </p:spPr>
      </p:pic>
      <p:sp>
        <p:nvSpPr>
          <p:cNvPr id="8" name="Text Box 7"/>
          <p:cNvSpPr txBox="1"/>
          <p:nvPr/>
        </p:nvSpPr>
        <p:spPr>
          <a:xfrm>
            <a:off x="3616325" y="97790"/>
            <a:ext cx="4553585"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Hang </a:t>
            </a:r>
            <a:r>
              <a:rPr lang="en-US" sz="3600" dirty="0" err="1">
                <a:latin typeface="Arial" panose="020B0604020202020204" pitchFamily="34" charset="0"/>
                <a:cs typeface="Arial" panose="020B0604020202020204" pitchFamily="34" charset="0"/>
              </a:rPr>
              <a:t>Sơn</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Đoòng</a:t>
            </a:r>
            <a:r>
              <a:rPr lang="vi-VN" sz="3600" dirty="0" smtClean="0">
                <a:latin typeface="Arial" panose="020B0604020202020204" pitchFamily="34" charset="0"/>
                <a:cs typeface="Arial" panose="020B0604020202020204" pitchFamily="34" charset="0"/>
              </a:rPr>
              <a:t> (Quảng Bình)</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hong nha"/>
          <p:cNvPicPr>
            <a:picLocks noGrp="1" noChangeAspect="1"/>
          </p:cNvPicPr>
          <p:nvPr>
            <p:ph sz="half" idx="1"/>
          </p:nvPr>
        </p:nvPicPr>
        <p:blipFill>
          <a:blip r:embed="rId2"/>
          <a:stretch>
            <a:fillRect/>
          </a:stretch>
        </p:blipFill>
        <p:spPr>
          <a:xfrm>
            <a:off x="148590" y="1345565"/>
            <a:ext cx="5960110" cy="5291455"/>
          </a:xfrm>
          <a:prstGeom prst="rect">
            <a:avLst/>
          </a:prstGeom>
        </p:spPr>
      </p:pic>
      <p:pic>
        <p:nvPicPr>
          <p:cNvPr id="6" name="Content Placeholder 5" descr="động-phong-nha"/>
          <p:cNvPicPr>
            <a:picLocks noGrp="1" noChangeAspect="1"/>
          </p:cNvPicPr>
          <p:nvPr>
            <p:ph sz="half" idx="2"/>
          </p:nvPr>
        </p:nvPicPr>
        <p:blipFill>
          <a:blip r:embed="rId3"/>
          <a:stretch>
            <a:fillRect/>
          </a:stretch>
        </p:blipFill>
        <p:spPr>
          <a:xfrm>
            <a:off x="6252845" y="1345565"/>
            <a:ext cx="5770245" cy="5291455"/>
          </a:xfrm>
          <a:prstGeom prst="rect">
            <a:avLst/>
          </a:prstGeom>
        </p:spPr>
      </p:pic>
      <p:sp>
        <p:nvSpPr>
          <p:cNvPr id="7" name="Text Box 6"/>
          <p:cNvSpPr txBox="1"/>
          <p:nvPr/>
        </p:nvSpPr>
        <p:spPr>
          <a:xfrm>
            <a:off x="3168650" y="97790"/>
            <a:ext cx="5854700" cy="645160"/>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Động Phong Nha- Kẻ Bàng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8" descr="Luoc do cac chau luc va dai duong"/>
          <p:cNvPicPr>
            <a:picLocks noGrp="1" noChangeAspect="1"/>
          </p:cNvPicPr>
          <p:nvPr>
            <p:ph idx="1"/>
          </p:nvPr>
        </p:nvPicPr>
        <p:blipFill>
          <a:blip r:embed="rId2"/>
          <a:stretch>
            <a:fillRect/>
          </a:stretch>
        </p:blipFill>
        <p:spPr>
          <a:xfrm>
            <a:off x="1294765" y="93345"/>
            <a:ext cx="9543415" cy="6586855"/>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uoc-do-cac-khu-vuc-chau-a (1)"/>
          <p:cNvPicPr>
            <a:picLocks noGrp="1" noChangeAspect="1"/>
          </p:cNvPicPr>
          <p:nvPr>
            <p:ph sz="half" idx="1"/>
          </p:nvPr>
        </p:nvPicPr>
        <p:blipFill>
          <a:blip r:embed="rId2"/>
          <a:stretch>
            <a:fillRect/>
          </a:stretch>
        </p:blipFill>
        <p:spPr>
          <a:xfrm>
            <a:off x="4862195" y="31115"/>
            <a:ext cx="7333615" cy="6795770"/>
          </a:xfrm>
          <a:prstGeom prst="rect">
            <a:avLst/>
          </a:prstGeom>
        </p:spPr>
      </p:pic>
      <p:sp>
        <p:nvSpPr>
          <p:cNvPr id="4" name="Text Box 3"/>
          <p:cNvSpPr txBox="1"/>
          <p:nvPr/>
        </p:nvSpPr>
        <p:spPr>
          <a:xfrm>
            <a:off x="422910" y="1377315"/>
            <a:ext cx="3546475" cy="4707890"/>
          </a:xfrm>
          <a:prstGeom prst="rect">
            <a:avLst/>
          </a:prstGeom>
          <a:noFill/>
        </p:spPr>
        <p:txBody>
          <a:bodyPr wrap="square" rtlCol="0">
            <a:spAutoFit/>
          </a:bodyPr>
          <a:lstStyle/>
          <a:p>
            <a:pPr algn="just"/>
            <a:r>
              <a:rPr lang="en-US" sz="3000">
                <a:latin typeface="Arial" panose="020B0604020202020204" pitchFamily="34" charset="0"/>
                <a:cs typeface="Arial" panose="020B0604020202020204" pitchFamily="34" charset="0"/>
              </a:rPr>
              <a:t>Quan sát lược đồ, em hãy đọc tên:</a:t>
            </a:r>
          </a:p>
          <a:p>
            <a:pPr algn="just"/>
            <a:endParaRPr lang="en-US" sz="3000">
              <a:latin typeface="Arial" panose="020B0604020202020204" pitchFamily="34" charset="0"/>
              <a:cs typeface="Arial" panose="020B0604020202020204" pitchFamily="34" charset="0"/>
            </a:endParaRPr>
          </a:p>
          <a:p>
            <a:pPr algn="just"/>
            <a:r>
              <a:rPr lang="en-US" sz="3000">
                <a:latin typeface="Arial" panose="020B0604020202020204" pitchFamily="34" charset="0"/>
                <a:cs typeface="Arial" panose="020B0604020202020204" pitchFamily="34" charset="0"/>
              </a:rPr>
              <a:t>a) Các đồng bằng của Châu Á và cho biết nằm ở khu vực nào?</a:t>
            </a:r>
          </a:p>
          <a:p>
            <a:pPr algn="just"/>
            <a:endParaRPr lang="en-US" sz="3000">
              <a:latin typeface="Arial" panose="020B0604020202020204" pitchFamily="34" charset="0"/>
              <a:cs typeface="Arial" panose="020B0604020202020204" pitchFamily="34" charset="0"/>
            </a:endParaRPr>
          </a:p>
          <a:p>
            <a:pPr algn="just"/>
            <a:r>
              <a:rPr lang="en-US" sz="3000">
                <a:latin typeface="Arial" panose="020B0604020202020204" pitchFamily="34" charset="0"/>
                <a:cs typeface="Arial" panose="020B0604020202020204" pitchFamily="34" charset="0"/>
              </a:rPr>
              <a:t>b) Các dãy núi và sông lớn ở Châu Á.</a:t>
            </a:r>
          </a:p>
        </p:txBody>
      </p:sp>
      <p:sp>
        <p:nvSpPr>
          <p:cNvPr id="2" name="Text Box 1"/>
          <p:cNvSpPr txBox="1"/>
          <p:nvPr/>
        </p:nvSpPr>
        <p:spPr>
          <a:xfrm>
            <a:off x="200660" y="147955"/>
            <a:ext cx="4835525" cy="1076325"/>
          </a:xfrm>
          <a:prstGeom prst="rect">
            <a:avLst/>
          </a:prstGeom>
          <a:noFill/>
        </p:spPr>
        <p:txBody>
          <a:bodyPr wrap="square" rtlCol="0">
            <a:spAutoFit/>
          </a:bodyPr>
          <a:lstStyle/>
          <a:p>
            <a:r>
              <a:rPr lang="en-US" sz="3200" b="1" u="sng">
                <a:solidFill>
                  <a:srgbClr val="0070C0"/>
                </a:solidFill>
                <a:latin typeface="Arial" panose="020B0604020202020204" pitchFamily="34" charset="0"/>
                <a:cs typeface="Arial" panose="020B0604020202020204" pitchFamily="34" charset="0"/>
              </a:rPr>
              <a:t>2. Đặc điểm tự nhiên</a:t>
            </a:r>
            <a:endParaRPr lang="en-US" sz="3200">
              <a:latin typeface="Arial" panose="020B0604020202020204" pitchFamily="34" charset="0"/>
              <a:cs typeface="Arial" panose="020B0604020202020204" pitchFamily="34" charset="0"/>
            </a:endParaRPr>
          </a:p>
          <a:p>
            <a:r>
              <a:rPr lang="en-US" sz="3200">
                <a:solidFill>
                  <a:srgbClr val="FF0000"/>
                </a:solidFill>
                <a:latin typeface="Arial" panose="020B0604020202020204" pitchFamily="34" charset="0"/>
                <a:cs typeface="Arial" panose="020B0604020202020204" pitchFamily="34" charset="0"/>
              </a:rPr>
              <a:t>  b. Địa hình Châu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Content Placeholder 1" descr="luoc-do-cac-khu-vuc-chau-a (1)"/>
          <p:cNvPicPr>
            <a:picLocks noGrp="1" noChangeAspect="1"/>
          </p:cNvPicPr>
          <p:nvPr>
            <p:ph/>
          </p:nvPr>
        </p:nvPicPr>
        <p:blipFill>
          <a:blip r:embed="rId2"/>
          <a:stretch>
            <a:fillRect/>
          </a:stretch>
        </p:blipFill>
        <p:spPr>
          <a:xfrm>
            <a:off x="627380" y="43180"/>
            <a:ext cx="11106150" cy="672719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45" y="113665"/>
            <a:ext cx="11917045" cy="873125"/>
          </a:xfrm>
        </p:spPr>
        <p:txBody>
          <a:bodyPr>
            <a:normAutofit/>
          </a:bodyPr>
          <a:lstStyle/>
          <a:p>
            <a:r>
              <a:rPr lang="en-US" sz="3200">
                <a:latin typeface="Arial" panose="020B0604020202020204" pitchFamily="34" charset="0"/>
                <a:cs typeface="Arial" panose="020B0604020202020204" pitchFamily="34" charset="0"/>
              </a:rPr>
              <a:t>Đỉnh E-vơ-rét thuộc dãy núi Hi-ma-lay-a cao nhất thế giới</a:t>
            </a:r>
          </a:p>
        </p:txBody>
      </p:sp>
      <p:pic>
        <p:nvPicPr>
          <p:cNvPr id="4" name="Content Placeholder 3" descr="đỉnh evoret"/>
          <p:cNvPicPr preferRelativeResize="0">
            <a:picLocks noGrp="1" noChangeAspect="1"/>
          </p:cNvPicPr>
          <p:nvPr>
            <p:ph idx="1"/>
          </p:nvPr>
        </p:nvPicPr>
        <p:blipFill>
          <a:blip r:embed="rId2"/>
          <a:stretch>
            <a:fillRect/>
          </a:stretch>
        </p:blipFill>
        <p:spPr>
          <a:xfrm>
            <a:off x="1849755" y="986790"/>
            <a:ext cx="8493125" cy="5546725"/>
          </a:xfrm>
          <a:prstGeom prst="rect">
            <a:avLst/>
          </a:prstGeom>
          <a:blipFill rotWithShape="1">
            <a:blip r:embed="rId3"/>
            <a:stretch>
              <a:fillRect/>
            </a:stretch>
          </a: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70230" y="1586230"/>
            <a:ext cx="11363325" cy="36855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latin typeface="Arial" panose="020B0604020202020204" pitchFamily="34" charset="0"/>
                <a:cs typeface="Arial" panose="020B0604020202020204" pitchFamily="34" charset="0"/>
              </a:rPr>
              <a:t>Núi và cao nguyên chiếm 3/4 diện tích Châu Á, trong đó có những vùng núi rất cao và đồ sộ. Đỉnh E-vơ-rét thuộc dãy núi Hi-ma-lay-a cao nhất thế giới.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uoc do cac chau luc va dai duong"/>
          <p:cNvPicPr>
            <a:picLocks noChangeAspect="1"/>
          </p:cNvPicPr>
          <p:nvPr/>
        </p:nvPicPr>
        <p:blipFill>
          <a:blip r:embed="rId2"/>
          <a:stretch>
            <a:fillRect/>
          </a:stretch>
        </p:blipFill>
        <p:spPr>
          <a:xfrm>
            <a:off x="2905125" y="1228725"/>
            <a:ext cx="7086600" cy="5248275"/>
          </a:xfrm>
          <a:prstGeom prst="rect">
            <a:avLst/>
          </a:prstGeom>
          <a:noFill/>
          <a:ln w="9525">
            <a:noFill/>
          </a:ln>
        </p:spPr>
      </p:pic>
      <p:sp>
        <p:nvSpPr>
          <p:cNvPr id="76803" name="Line 3"/>
          <p:cNvSpPr/>
          <p:nvPr/>
        </p:nvSpPr>
        <p:spPr>
          <a:xfrm flipH="1">
            <a:off x="2917825" y="3848100"/>
            <a:ext cx="7010400" cy="0"/>
          </a:xfrm>
          <a:prstGeom prst="line">
            <a:avLst/>
          </a:prstGeom>
          <a:ln w="38100" cap="flat" cmpd="sng">
            <a:solidFill>
              <a:srgbClr val="FF3300"/>
            </a:solidFill>
            <a:prstDash val="solid"/>
            <a:headEnd type="none" w="med" len="med"/>
            <a:tailEnd type="none" w="med" len="med"/>
          </a:ln>
        </p:spPr>
      </p:sp>
      <p:sp>
        <p:nvSpPr>
          <p:cNvPr id="76804" name="Line 4"/>
          <p:cNvSpPr/>
          <p:nvPr/>
        </p:nvSpPr>
        <p:spPr>
          <a:xfrm flipH="1" flipV="1">
            <a:off x="3819525" y="1772285"/>
            <a:ext cx="5257800" cy="0"/>
          </a:xfrm>
          <a:prstGeom prst="line">
            <a:avLst/>
          </a:prstGeom>
          <a:ln w="28575" cap="flat" cmpd="sng">
            <a:solidFill>
              <a:schemeClr val="tx1"/>
            </a:solidFill>
            <a:prstDash val="solid"/>
            <a:headEnd type="none" w="med" len="med"/>
            <a:tailEnd type="none" w="med" len="med"/>
          </a:ln>
        </p:spPr>
      </p:sp>
      <p:sp>
        <p:nvSpPr>
          <p:cNvPr id="76805" name="Line 5"/>
          <p:cNvSpPr/>
          <p:nvPr/>
        </p:nvSpPr>
        <p:spPr>
          <a:xfrm flipH="1" flipV="1">
            <a:off x="2994025" y="3105150"/>
            <a:ext cx="6870700" cy="0"/>
          </a:xfrm>
          <a:prstGeom prst="line">
            <a:avLst/>
          </a:prstGeom>
          <a:ln w="28575" cap="flat" cmpd="sng">
            <a:solidFill>
              <a:schemeClr val="tx1"/>
            </a:solidFill>
            <a:prstDash val="solid"/>
            <a:headEnd type="none" w="med" len="med"/>
            <a:tailEnd type="none" w="med" len="med"/>
          </a:ln>
        </p:spPr>
      </p:sp>
      <p:sp>
        <p:nvSpPr>
          <p:cNvPr id="76806" name="Line 6"/>
          <p:cNvSpPr/>
          <p:nvPr/>
        </p:nvSpPr>
        <p:spPr>
          <a:xfrm flipH="1">
            <a:off x="3013075" y="4581525"/>
            <a:ext cx="6858000" cy="0"/>
          </a:xfrm>
          <a:prstGeom prst="line">
            <a:avLst/>
          </a:prstGeom>
          <a:ln w="28575" cap="flat" cmpd="sng">
            <a:solidFill>
              <a:schemeClr val="tx1"/>
            </a:solidFill>
            <a:prstDash val="solid"/>
            <a:headEnd type="none" w="med" len="med"/>
            <a:tailEnd type="none" w="med" len="med"/>
          </a:ln>
        </p:spPr>
      </p:sp>
      <p:sp>
        <p:nvSpPr>
          <p:cNvPr id="76807" name="Line 7"/>
          <p:cNvSpPr/>
          <p:nvPr/>
        </p:nvSpPr>
        <p:spPr>
          <a:xfrm flipH="1">
            <a:off x="3810000" y="5911850"/>
            <a:ext cx="5273675" cy="0"/>
          </a:xfrm>
          <a:prstGeom prst="line">
            <a:avLst/>
          </a:prstGeom>
          <a:ln w="28575" cap="flat" cmpd="sng">
            <a:solidFill>
              <a:schemeClr val="tx1"/>
            </a:solidFill>
            <a:prstDash val="solid"/>
            <a:headEnd type="none" w="med" len="med"/>
            <a:tailEnd type="none" w="med" len="med"/>
          </a:ln>
        </p:spPr>
      </p:sp>
      <p:sp>
        <p:nvSpPr>
          <p:cNvPr id="76808" name="Text Box 8"/>
          <p:cNvSpPr txBox="1"/>
          <p:nvPr/>
        </p:nvSpPr>
        <p:spPr>
          <a:xfrm>
            <a:off x="4535805" y="1311910"/>
            <a:ext cx="1311910" cy="46037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solidFill>
                  <a:schemeClr val="tx1"/>
                </a:solidFill>
                <a:latin typeface="Times New Roman" panose="02020603050405020304" pitchFamily="18" charset="0"/>
              </a:rPr>
              <a:t>Hàn</a:t>
            </a:r>
            <a:r>
              <a:rPr lang="en-US" altLang="en-US" sz="2400" dirty="0">
                <a:solidFill>
                  <a:schemeClr val="tx1"/>
                </a:solidFill>
                <a:latin typeface="Times New Roman" panose="02020603050405020304" pitchFamily="18" charset="0"/>
              </a:rPr>
              <a:t> </a:t>
            </a:r>
            <a:r>
              <a:rPr lang="en-US" altLang="en-US" sz="2400" b="1" dirty="0">
                <a:solidFill>
                  <a:schemeClr val="tx1"/>
                </a:solidFill>
                <a:latin typeface="Times New Roman" panose="02020603050405020304" pitchFamily="18" charset="0"/>
              </a:rPr>
              <a:t>đới</a:t>
            </a:r>
          </a:p>
        </p:txBody>
      </p:sp>
      <p:sp>
        <p:nvSpPr>
          <p:cNvPr id="76809" name="Text Box 9"/>
          <p:cNvSpPr txBox="1"/>
          <p:nvPr/>
        </p:nvSpPr>
        <p:spPr>
          <a:xfrm>
            <a:off x="4544060" y="5911850"/>
            <a:ext cx="1295400" cy="460375"/>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solidFill>
                  <a:schemeClr val="tx1"/>
                </a:solidFill>
                <a:latin typeface="Times New Roman" panose="02020603050405020304" pitchFamily="18" charset="0"/>
              </a:rPr>
              <a:t>Hàn đới</a:t>
            </a:r>
          </a:p>
        </p:txBody>
      </p:sp>
      <p:sp>
        <p:nvSpPr>
          <p:cNvPr id="76810" name="Text Box 10"/>
          <p:cNvSpPr txBox="1"/>
          <p:nvPr/>
        </p:nvSpPr>
        <p:spPr>
          <a:xfrm>
            <a:off x="4431030" y="3167698"/>
            <a:ext cx="1594485" cy="52197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FF3300"/>
                </a:solidFill>
                <a:latin typeface="Times New Roman" panose="02020603050405020304" pitchFamily="18" charset="0"/>
              </a:rPr>
              <a:t>Nhiệt đới</a:t>
            </a:r>
          </a:p>
        </p:txBody>
      </p:sp>
      <p:sp>
        <p:nvSpPr>
          <p:cNvPr id="76811" name="Text Box 11"/>
          <p:cNvSpPr txBox="1"/>
          <p:nvPr/>
        </p:nvSpPr>
        <p:spPr>
          <a:xfrm>
            <a:off x="4535805" y="3954145"/>
            <a:ext cx="1594485" cy="52197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FF3300"/>
                </a:solidFill>
                <a:latin typeface="Times New Roman" panose="02020603050405020304" pitchFamily="18" charset="0"/>
              </a:rPr>
              <a:t>Nhiệt đới</a:t>
            </a:r>
          </a:p>
        </p:txBody>
      </p:sp>
      <p:sp>
        <p:nvSpPr>
          <p:cNvPr id="76812" name="Text Box 12"/>
          <p:cNvSpPr txBox="1"/>
          <p:nvPr/>
        </p:nvSpPr>
        <p:spPr>
          <a:xfrm>
            <a:off x="4535805" y="4932680"/>
            <a:ext cx="1239520" cy="52197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FF3399"/>
                </a:solidFill>
                <a:latin typeface="Times New Roman" panose="02020603050405020304" pitchFamily="18" charset="0"/>
              </a:rPr>
              <a:t>Ôn đới</a:t>
            </a:r>
          </a:p>
        </p:txBody>
      </p:sp>
      <p:sp>
        <p:nvSpPr>
          <p:cNvPr id="76813" name="Text Box 13"/>
          <p:cNvSpPr txBox="1"/>
          <p:nvPr/>
        </p:nvSpPr>
        <p:spPr>
          <a:xfrm>
            <a:off x="4608195" y="2386648"/>
            <a:ext cx="1239520" cy="521970"/>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FF3399"/>
                </a:solidFill>
                <a:latin typeface="Times New Roman" panose="02020603050405020304" pitchFamily="18" charset="0"/>
              </a:rPr>
              <a:t>Ôn đới</a:t>
            </a:r>
          </a:p>
        </p:txBody>
      </p:sp>
      <p:sp>
        <p:nvSpPr>
          <p:cNvPr id="6158" name="Text Box 18"/>
          <p:cNvSpPr txBox="1"/>
          <p:nvPr/>
        </p:nvSpPr>
        <p:spPr>
          <a:xfrm>
            <a:off x="4800600" y="457200"/>
            <a:ext cx="1828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0066"/>
                </a:solidFill>
                <a:latin typeface="Times New Roman" panose="02020603050405020304" pitchFamily="18" charset="0"/>
              </a:rPr>
              <a:t>CHÂU Á</a:t>
            </a:r>
          </a:p>
        </p:txBody>
      </p:sp>
      <p:sp>
        <p:nvSpPr>
          <p:cNvPr id="4" name="Text Box 3"/>
          <p:cNvSpPr txBox="1"/>
          <p:nvPr/>
        </p:nvSpPr>
        <p:spPr>
          <a:xfrm>
            <a:off x="200660" y="147955"/>
            <a:ext cx="4835525" cy="1076325"/>
          </a:xfrm>
          <a:prstGeom prst="rect">
            <a:avLst/>
          </a:prstGeom>
          <a:noFill/>
        </p:spPr>
        <p:txBody>
          <a:bodyPr wrap="square" rtlCol="0">
            <a:spAutoFit/>
          </a:bodyPr>
          <a:lstStyle/>
          <a:p>
            <a:r>
              <a:rPr lang="en-US" sz="3200" b="1" u="sng">
                <a:solidFill>
                  <a:srgbClr val="0070C0"/>
                </a:solidFill>
                <a:latin typeface="Arial" panose="020B0604020202020204" pitchFamily="34" charset="0"/>
                <a:cs typeface="Arial" panose="020B0604020202020204" pitchFamily="34" charset="0"/>
              </a:rPr>
              <a:t>2. Đặc điểm tự nhiên</a:t>
            </a:r>
            <a:endParaRPr lang="en-US" sz="3200">
              <a:latin typeface="Arial" panose="020B0604020202020204" pitchFamily="34" charset="0"/>
              <a:cs typeface="Arial" panose="020B0604020202020204" pitchFamily="34" charset="0"/>
            </a:endParaRPr>
          </a:p>
          <a:p>
            <a:r>
              <a:rPr lang="en-US" sz="3200">
                <a:solidFill>
                  <a:srgbClr val="FF0000"/>
                </a:solidFill>
                <a:latin typeface="Arial" panose="020B0604020202020204" pitchFamily="34" charset="0"/>
                <a:cs typeface="Arial" panose="020B0604020202020204" pitchFamily="34" charset="0"/>
              </a:rPr>
              <a:t>  c. Khí hậu Châu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strips(downLeft)">
                                      <p:cBhvr>
                                        <p:cTn id="7" dur="30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strips(downLeft)">
                                      <p:cBhvr>
                                        <p:cTn id="12" dur="3000"/>
                                        <p:tgtEl>
                                          <p:spTgt spid="76806"/>
                                        </p:tgtEl>
                                      </p:cBhvr>
                                    </p:animEffect>
                                  </p:childTnLst>
                                </p:cTn>
                              </p:par>
                              <p:par>
                                <p:cTn id="13" presetID="18" presetClass="entr" presetSubtype="12" fill="hold" nodeType="withEffect">
                                  <p:stCondLst>
                                    <p:cond delay="0"/>
                                  </p:stCondLst>
                                  <p:childTnLst>
                                    <p:set>
                                      <p:cBhvr>
                                        <p:cTn id="14" dur="1" fill="hold">
                                          <p:stCondLst>
                                            <p:cond delay="0"/>
                                          </p:stCondLst>
                                        </p:cTn>
                                        <p:tgtEl>
                                          <p:spTgt spid="76805"/>
                                        </p:tgtEl>
                                        <p:attrNameLst>
                                          <p:attrName>style.visibility</p:attrName>
                                        </p:attrNameLst>
                                      </p:cBhvr>
                                      <p:to>
                                        <p:strVal val="visible"/>
                                      </p:to>
                                    </p:set>
                                    <p:animEffect transition="in" filter="strips(downLeft)">
                                      <p:cBhvr>
                                        <p:cTn id="15" dur="3000"/>
                                        <p:tgtEl>
                                          <p:spTgt spid="7680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76810"/>
                                        </p:tgtEl>
                                        <p:attrNameLst>
                                          <p:attrName>style.visibility</p:attrName>
                                        </p:attrNameLst>
                                      </p:cBhvr>
                                      <p:to>
                                        <p:strVal val="visible"/>
                                      </p:to>
                                    </p:set>
                                    <p:anim calcmode="lin" valueType="num">
                                      <p:cBhvr>
                                        <p:cTn id="20" dur="500" fill="hold"/>
                                        <p:tgtEl>
                                          <p:spTgt spid="76810"/>
                                        </p:tgtEl>
                                        <p:attrNameLst>
                                          <p:attrName>ppt_w</p:attrName>
                                        </p:attrNameLst>
                                      </p:cBhvr>
                                      <p:tavLst>
                                        <p:tav tm="0">
                                          <p:val>
                                            <p:fltVal val="0"/>
                                          </p:val>
                                        </p:tav>
                                        <p:tav tm="100000">
                                          <p:val>
                                            <p:strVal val="#ppt_w"/>
                                          </p:val>
                                        </p:tav>
                                      </p:tavLst>
                                    </p:anim>
                                    <p:anim calcmode="lin" valueType="num">
                                      <p:cBhvr>
                                        <p:cTn id="21" dur="500" fill="hold"/>
                                        <p:tgtEl>
                                          <p:spTgt spid="76810"/>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76811"/>
                                        </p:tgtEl>
                                        <p:attrNameLst>
                                          <p:attrName>style.visibility</p:attrName>
                                        </p:attrNameLst>
                                      </p:cBhvr>
                                      <p:to>
                                        <p:strVal val="visible"/>
                                      </p:to>
                                    </p:set>
                                    <p:anim calcmode="lin" valueType="num">
                                      <p:cBhvr>
                                        <p:cTn id="24" dur="500" fill="hold"/>
                                        <p:tgtEl>
                                          <p:spTgt spid="76811"/>
                                        </p:tgtEl>
                                        <p:attrNameLst>
                                          <p:attrName>ppt_w</p:attrName>
                                        </p:attrNameLst>
                                      </p:cBhvr>
                                      <p:tavLst>
                                        <p:tav tm="0">
                                          <p:val>
                                            <p:fltVal val="0"/>
                                          </p:val>
                                        </p:tav>
                                        <p:tav tm="100000">
                                          <p:val>
                                            <p:strVal val="#ppt_w"/>
                                          </p:val>
                                        </p:tav>
                                      </p:tavLst>
                                    </p:anim>
                                    <p:anim calcmode="lin" valueType="num">
                                      <p:cBhvr>
                                        <p:cTn id="25" dur="500" fill="hold"/>
                                        <p:tgtEl>
                                          <p:spTgt spid="7681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6804"/>
                                        </p:tgtEl>
                                        <p:attrNameLst>
                                          <p:attrName>style.visibility</p:attrName>
                                        </p:attrNameLst>
                                      </p:cBhvr>
                                      <p:to>
                                        <p:strVal val="visible"/>
                                      </p:to>
                                    </p:set>
                                    <p:animEffect transition="in" filter="strips(downLeft)">
                                      <p:cBhvr>
                                        <p:cTn id="30" dur="3000"/>
                                        <p:tgtEl>
                                          <p:spTgt spid="76804"/>
                                        </p:tgtEl>
                                      </p:cBhvr>
                                    </p:animEffect>
                                  </p:childTnLst>
                                </p:cTn>
                              </p:par>
                              <p:par>
                                <p:cTn id="31" presetID="18" presetClass="entr" presetSubtype="12" fill="hold" nodeType="withEffect">
                                  <p:stCondLst>
                                    <p:cond delay="0"/>
                                  </p:stCondLst>
                                  <p:childTnLst>
                                    <p:set>
                                      <p:cBhvr>
                                        <p:cTn id="32" dur="1" fill="hold">
                                          <p:stCondLst>
                                            <p:cond delay="0"/>
                                          </p:stCondLst>
                                        </p:cTn>
                                        <p:tgtEl>
                                          <p:spTgt spid="76807"/>
                                        </p:tgtEl>
                                        <p:attrNameLst>
                                          <p:attrName>style.visibility</p:attrName>
                                        </p:attrNameLst>
                                      </p:cBhvr>
                                      <p:to>
                                        <p:strVal val="visible"/>
                                      </p:to>
                                    </p:set>
                                    <p:animEffect transition="in" filter="strips(downLeft)">
                                      <p:cBhvr>
                                        <p:cTn id="33" dur="3000"/>
                                        <p:tgtEl>
                                          <p:spTgt spid="7680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6812"/>
                                        </p:tgtEl>
                                        <p:attrNameLst>
                                          <p:attrName>style.visibility</p:attrName>
                                        </p:attrNameLst>
                                      </p:cBhvr>
                                      <p:to>
                                        <p:strVal val="visible"/>
                                      </p:to>
                                    </p:set>
                                    <p:animEffect transition="in" filter="box(in)">
                                      <p:cBhvr>
                                        <p:cTn id="38" dur="500"/>
                                        <p:tgtEl>
                                          <p:spTgt spid="7681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76813"/>
                                        </p:tgtEl>
                                        <p:attrNameLst>
                                          <p:attrName>style.visibility</p:attrName>
                                        </p:attrNameLst>
                                      </p:cBhvr>
                                      <p:to>
                                        <p:strVal val="visible"/>
                                      </p:to>
                                    </p:set>
                                    <p:animEffect transition="in" filter="box(in)">
                                      <p:cBhvr>
                                        <p:cTn id="41" dur="500"/>
                                        <p:tgtEl>
                                          <p:spTgt spid="7681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76809"/>
                                        </p:tgtEl>
                                        <p:attrNameLst>
                                          <p:attrName>style.visibility</p:attrName>
                                        </p:attrNameLst>
                                      </p:cBhvr>
                                      <p:to>
                                        <p:strVal val="visible"/>
                                      </p:to>
                                    </p:set>
                                    <p:animEffect transition="in" filter="box(in)">
                                      <p:cBhvr>
                                        <p:cTn id="46" dur="500"/>
                                        <p:tgtEl>
                                          <p:spTgt spid="76809"/>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6808"/>
                                        </p:tgtEl>
                                        <p:attrNameLst>
                                          <p:attrName>style.visibility</p:attrName>
                                        </p:attrNameLst>
                                      </p:cBhvr>
                                      <p:to>
                                        <p:strVal val="visible"/>
                                      </p:to>
                                    </p:set>
                                    <p:animEffect transition="in" filter="box(in)">
                                      <p:cBhvr>
                                        <p:cTn id="49"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bldLvl="0" animBg="1"/>
      <p:bldP spid="76809" grpId="0" bldLvl="0" animBg="1"/>
      <p:bldP spid="76810" grpId="0" bldLvl="0" animBg="1"/>
      <p:bldP spid="76811" grpId="0" bldLvl="0" animBg="1"/>
      <p:bldP spid="76812" grpId="0" bldLvl="0" animBg="1"/>
      <p:bldP spid="768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uoc-do-cac-khu-vuc-chau-a (1)"/>
          <p:cNvPicPr>
            <a:picLocks noGrp="1" noChangeAspect="1"/>
          </p:cNvPicPr>
          <p:nvPr>
            <p:ph sz="half" idx="1"/>
          </p:nvPr>
        </p:nvPicPr>
        <p:blipFill>
          <a:blip r:embed="rId2"/>
          <a:stretch>
            <a:fillRect/>
          </a:stretch>
        </p:blipFill>
        <p:spPr>
          <a:xfrm>
            <a:off x="1456690" y="97155"/>
            <a:ext cx="9277985" cy="6795770"/>
          </a:xfrm>
          <a:prstGeom prst="rect">
            <a:avLst/>
          </a:prstGeom>
          <a:solidFill>
            <a:schemeClr val="accent1">
              <a:lumMod val="40000"/>
              <a:lumOff val="60000"/>
            </a:schemeClr>
          </a:solidFill>
        </p:spPr>
      </p:pic>
      <p:sp>
        <p:nvSpPr>
          <p:cNvPr id="32" name="Freeform 31"/>
          <p:cNvSpPr/>
          <p:nvPr/>
        </p:nvSpPr>
        <p:spPr>
          <a:xfrm>
            <a:off x="3427730" y="106045"/>
            <a:ext cx="4712970" cy="1526540"/>
          </a:xfrm>
          <a:custGeom>
            <a:avLst/>
            <a:gdLst>
              <a:gd name="connsiteX0" fmla="*/ 12 w 7422"/>
              <a:gd name="connsiteY0" fmla="*/ 0 h 2500"/>
              <a:gd name="connsiteX1" fmla="*/ 27 w 7422"/>
              <a:gd name="connsiteY1" fmla="*/ 635 h 2500"/>
              <a:gd name="connsiteX2" fmla="*/ 329 w 7422"/>
              <a:gd name="connsiteY2" fmla="*/ 1190 h 2500"/>
              <a:gd name="connsiteX3" fmla="*/ 1154 w 7422"/>
              <a:gd name="connsiteY3" fmla="*/ 1873 h 2500"/>
              <a:gd name="connsiteX4" fmla="*/ 2185 w 7422"/>
              <a:gd name="connsiteY4" fmla="*/ 2301 h 2500"/>
              <a:gd name="connsiteX5" fmla="*/ 3375 w 7422"/>
              <a:gd name="connsiteY5" fmla="*/ 2491 h 2500"/>
              <a:gd name="connsiteX6" fmla="*/ 4677 w 7422"/>
              <a:gd name="connsiteY6" fmla="*/ 2428 h 2500"/>
              <a:gd name="connsiteX7" fmla="*/ 5248 w 7422"/>
              <a:gd name="connsiteY7" fmla="*/ 2269 h 2500"/>
              <a:gd name="connsiteX8" fmla="*/ 6168 w 7422"/>
              <a:gd name="connsiteY8" fmla="*/ 1952 h 2500"/>
              <a:gd name="connsiteX9" fmla="*/ 6708 w 7422"/>
              <a:gd name="connsiteY9" fmla="*/ 1603 h 2500"/>
              <a:gd name="connsiteX10" fmla="*/ 7184 w 7422"/>
              <a:gd name="connsiteY10" fmla="*/ 1019 h 2500"/>
              <a:gd name="connsiteX11" fmla="*/ 7406 w 7422"/>
              <a:gd name="connsiteY11" fmla="*/ 574 h 2500"/>
              <a:gd name="connsiteX12" fmla="*/ 7422 w 7422"/>
              <a:gd name="connsiteY12" fmla="*/ 82 h 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 h="2500">
                <a:moveTo>
                  <a:pt x="12" y="0"/>
                </a:moveTo>
                <a:cubicBezTo>
                  <a:pt x="15" y="106"/>
                  <a:pt x="-26" y="437"/>
                  <a:pt x="27" y="635"/>
                </a:cubicBezTo>
                <a:cubicBezTo>
                  <a:pt x="80" y="833"/>
                  <a:pt x="141" y="984"/>
                  <a:pt x="329" y="1190"/>
                </a:cubicBezTo>
                <a:cubicBezTo>
                  <a:pt x="541" y="1510"/>
                  <a:pt x="845" y="1688"/>
                  <a:pt x="1154" y="1873"/>
                </a:cubicBezTo>
                <a:cubicBezTo>
                  <a:pt x="1500" y="2072"/>
                  <a:pt x="1827" y="2208"/>
                  <a:pt x="2185" y="2301"/>
                </a:cubicBezTo>
                <a:cubicBezTo>
                  <a:pt x="2543" y="2395"/>
                  <a:pt x="2973" y="2472"/>
                  <a:pt x="3375" y="2491"/>
                </a:cubicBezTo>
                <a:cubicBezTo>
                  <a:pt x="3778" y="2509"/>
                  <a:pt x="4232" y="2507"/>
                  <a:pt x="4677" y="2428"/>
                </a:cubicBezTo>
                <a:cubicBezTo>
                  <a:pt x="5122" y="2349"/>
                  <a:pt x="4995" y="2339"/>
                  <a:pt x="5248" y="2269"/>
                </a:cubicBezTo>
                <a:cubicBezTo>
                  <a:pt x="5501" y="2200"/>
                  <a:pt x="5925" y="2063"/>
                  <a:pt x="6168" y="1952"/>
                </a:cubicBezTo>
                <a:cubicBezTo>
                  <a:pt x="6514" y="1832"/>
                  <a:pt x="6536" y="1751"/>
                  <a:pt x="6708" y="1603"/>
                </a:cubicBezTo>
                <a:cubicBezTo>
                  <a:pt x="6880" y="1455"/>
                  <a:pt x="7068" y="1191"/>
                  <a:pt x="7184" y="1019"/>
                </a:cubicBezTo>
                <a:lnTo>
                  <a:pt x="7406" y="574"/>
                </a:lnTo>
                <a:lnTo>
                  <a:pt x="7422" y="82"/>
                </a:lnTo>
              </a:path>
            </a:pathLst>
          </a:cu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s 7"/>
          <p:cNvSpPr/>
          <p:nvPr/>
        </p:nvSpPr>
        <p:spPr>
          <a:xfrm>
            <a:off x="4987290" y="508635"/>
            <a:ext cx="1594485" cy="463550"/>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solidFill>
                  <a:srgbClr val="FFFF00"/>
                </a:solidFill>
                <a:latin typeface="Arial" panose="020B0604020202020204" pitchFamily="34" charset="0"/>
                <a:cs typeface="Arial" panose="020B0604020202020204" pitchFamily="34" charset="0"/>
              </a:rPr>
              <a:t>HÀN ĐỚI</a:t>
            </a:r>
          </a:p>
        </p:txBody>
      </p:sp>
      <p:sp>
        <p:nvSpPr>
          <p:cNvPr id="9" name="Freeform 8"/>
          <p:cNvSpPr/>
          <p:nvPr/>
        </p:nvSpPr>
        <p:spPr>
          <a:xfrm>
            <a:off x="1456055" y="3329940"/>
            <a:ext cx="9279255" cy="1126039"/>
          </a:xfrm>
          <a:custGeom>
            <a:avLst/>
            <a:gdLst>
              <a:gd name="connsiteX0" fmla="*/ 0 w 14613"/>
              <a:gd name="connsiteY0" fmla="*/ 202 h 1773"/>
              <a:gd name="connsiteX1" fmla="*/ 308 w 14613"/>
              <a:gd name="connsiteY1" fmla="*/ 413 h 1773"/>
              <a:gd name="connsiteX2" fmla="*/ 1038 w 14613"/>
              <a:gd name="connsiteY2" fmla="*/ 730 h 1773"/>
              <a:gd name="connsiteX3" fmla="*/ 2260 w 14613"/>
              <a:gd name="connsiteY3" fmla="*/ 1174 h 1773"/>
              <a:gd name="connsiteX4" fmla="*/ 3085 w 14613"/>
              <a:gd name="connsiteY4" fmla="*/ 1428 h 1773"/>
              <a:gd name="connsiteX5" fmla="*/ 4365 w 14613"/>
              <a:gd name="connsiteY5" fmla="*/ 1594 h 1773"/>
              <a:gd name="connsiteX6" fmla="*/ 6737 w 14613"/>
              <a:gd name="connsiteY6" fmla="*/ 1768 h 1773"/>
              <a:gd name="connsiteX7" fmla="*/ 9495 w 14613"/>
              <a:gd name="connsiteY7" fmla="*/ 1634 h 1773"/>
              <a:gd name="connsiteX8" fmla="*/ 12098 w 14613"/>
              <a:gd name="connsiteY8" fmla="*/ 1000 h 1773"/>
              <a:gd name="connsiteX9" fmla="*/ 12431 w 14613"/>
              <a:gd name="connsiteY9" fmla="*/ 857 h 1773"/>
              <a:gd name="connsiteX10" fmla="*/ 13018 w 14613"/>
              <a:gd name="connsiteY10" fmla="*/ 635 h 1773"/>
              <a:gd name="connsiteX11" fmla="*/ 14589 w 14613"/>
              <a:gd name="connsiteY11" fmla="*/ 0 h 1773"/>
              <a:gd name="connsiteX12" fmla="*/ 14613 w 14613"/>
              <a:gd name="connsiteY12" fmla="*/ 245 h 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13" h="1773">
                <a:moveTo>
                  <a:pt x="0" y="202"/>
                </a:moveTo>
                <a:cubicBezTo>
                  <a:pt x="59" y="237"/>
                  <a:pt x="138" y="330"/>
                  <a:pt x="308" y="413"/>
                </a:cubicBezTo>
                <a:cubicBezTo>
                  <a:pt x="478" y="496"/>
                  <a:pt x="723" y="609"/>
                  <a:pt x="1038" y="730"/>
                </a:cubicBezTo>
                <a:cubicBezTo>
                  <a:pt x="1412" y="887"/>
                  <a:pt x="1703" y="1025"/>
                  <a:pt x="2260" y="1174"/>
                </a:cubicBezTo>
                <a:cubicBezTo>
                  <a:pt x="2604" y="1296"/>
                  <a:pt x="2734" y="1358"/>
                  <a:pt x="3085" y="1428"/>
                </a:cubicBezTo>
                <a:cubicBezTo>
                  <a:pt x="3436" y="1498"/>
                  <a:pt x="3756" y="1537"/>
                  <a:pt x="4365" y="1594"/>
                </a:cubicBezTo>
                <a:cubicBezTo>
                  <a:pt x="5116" y="1703"/>
                  <a:pt x="5891" y="1746"/>
                  <a:pt x="6737" y="1768"/>
                </a:cubicBezTo>
                <a:cubicBezTo>
                  <a:pt x="7583" y="1790"/>
                  <a:pt x="8609" y="1743"/>
                  <a:pt x="9495" y="1634"/>
                </a:cubicBezTo>
                <a:cubicBezTo>
                  <a:pt x="10380" y="1526"/>
                  <a:pt x="11236" y="1247"/>
                  <a:pt x="12098" y="1000"/>
                </a:cubicBezTo>
                <a:cubicBezTo>
                  <a:pt x="12587" y="873"/>
                  <a:pt x="12278" y="918"/>
                  <a:pt x="12431" y="857"/>
                </a:cubicBezTo>
                <a:cubicBezTo>
                  <a:pt x="12584" y="796"/>
                  <a:pt x="12658" y="781"/>
                  <a:pt x="13018" y="635"/>
                </a:cubicBezTo>
                <a:cubicBezTo>
                  <a:pt x="13433" y="468"/>
                  <a:pt x="14323" y="89"/>
                  <a:pt x="14589" y="0"/>
                </a:cubicBezTo>
                <a:lnTo>
                  <a:pt x="14613" y="245"/>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4175760" y="4999990"/>
            <a:ext cx="6559550" cy="957754"/>
          </a:xfrm>
          <a:custGeom>
            <a:avLst/>
            <a:gdLst>
              <a:gd name="connsiteX0" fmla="*/ 0 w 10330"/>
              <a:gd name="connsiteY0" fmla="*/ 1365 h 1508"/>
              <a:gd name="connsiteX1" fmla="*/ 1357 w 10330"/>
              <a:gd name="connsiteY1" fmla="*/ 1492 h 1508"/>
              <a:gd name="connsiteX2" fmla="*/ 1602 w 10330"/>
              <a:gd name="connsiteY2" fmla="*/ 1492 h 1508"/>
              <a:gd name="connsiteX3" fmla="*/ 2126 w 10330"/>
              <a:gd name="connsiteY3" fmla="*/ 1508 h 1508"/>
              <a:gd name="connsiteX4" fmla="*/ 3214 w 10330"/>
              <a:gd name="connsiteY4" fmla="*/ 1460 h 1508"/>
              <a:gd name="connsiteX5" fmla="*/ 3484 w 10330"/>
              <a:gd name="connsiteY5" fmla="*/ 1460 h 1508"/>
              <a:gd name="connsiteX6" fmla="*/ 4776 w 10330"/>
              <a:gd name="connsiteY6" fmla="*/ 1333 h 1508"/>
              <a:gd name="connsiteX7" fmla="*/ 6585 w 10330"/>
              <a:gd name="connsiteY7" fmla="*/ 1143 h 1508"/>
              <a:gd name="connsiteX8" fmla="*/ 8346 w 10330"/>
              <a:gd name="connsiteY8" fmla="*/ 746 h 1508"/>
              <a:gd name="connsiteX9" fmla="*/ 10330 w 10330"/>
              <a:gd name="connsiteY9" fmla="*/ 0 h 1508"/>
              <a:gd name="connsiteX10" fmla="*/ 10321 w 10330"/>
              <a:gd name="connsiteY10" fmla="*/ 732 h 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0" h="1508">
                <a:moveTo>
                  <a:pt x="0" y="1365"/>
                </a:moveTo>
                <a:cubicBezTo>
                  <a:pt x="226" y="1386"/>
                  <a:pt x="1090" y="1471"/>
                  <a:pt x="1357" y="1492"/>
                </a:cubicBezTo>
                <a:cubicBezTo>
                  <a:pt x="1624" y="1513"/>
                  <a:pt x="1474" y="1489"/>
                  <a:pt x="1602" y="1492"/>
                </a:cubicBezTo>
                <a:cubicBezTo>
                  <a:pt x="1956" y="1516"/>
                  <a:pt x="1867" y="1505"/>
                  <a:pt x="2126" y="1508"/>
                </a:cubicBezTo>
                <a:cubicBezTo>
                  <a:pt x="2385" y="1511"/>
                  <a:pt x="2772" y="1489"/>
                  <a:pt x="3214" y="1460"/>
                </a:cubicBezTo>
                <a:cubicBezTo>
                  <a:pt x="3439" y="1457"/>
                  <a:pt x="3214" y="1489"/>
                  <a:pt x="3484" y="1460"/>
                </a:cubicBezTo>
                <a:cubicBezTo>
                  <a:pt x="3754" y="1431"/>
                  <a:pt x="4258" y="1391"/>
                  <a:pt x="4776" y="1333"/>
                </a:cubicBezTo>
                <a:cubicBezTo>
                  <a:pt x="5363" y="1317"/>
                  <a:pt x="5971" y="1197"/>
                  <a:pt x="6585" y="1143"/>
                </a:cubicBezTo>
                <a:cubicBezTo>
                  <a:pt x="7199" y="1088"/>
                  <a:pt x="7748" y="870"/>
                  <a:pt x="8346" y="746"/>
                </a:cubicBezTo>
                <a:cubicBezTo>
                  <a:pt x="8943" y="623"/>
                  <a:pt x="10330" y="0"/>
                  <a:pt x="10330" y="0"/>
                </a:cubicBezTo>
                <a:lnTo>
                  <a:pt x="10321" y="732"/>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 name="Oval 1"/>
          <p:cNvSpPr/>
          <p:nvPr/>
        </p:nvSpPr>
        <p:spPr>
          <a:xfrm>
            <a:off x="5560695" y="2432050"/>
            <a:ext cx="1772920" cy="897890"/>
          </a:xfrm>
          <a:prstGeom prst="ellipse">
            <a:avLst/>
          </a:prstGeom>
          <a:solidFill>
            <a:schemeClr val="accent2">
              <a:lumMod val="40000"/>
              <a:lumOff val="60000"/>
            </a:schemeClr>
          </a:solid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ÔN ĐỚI</a:t>
            </a:r>
          </a:p>
        </p:txBody>
      </p:sp>
      <p:sp>
        <p:nvSpPr>
          <p:cNvPr id="4" name="Oval 3"/>
          <p:cNvSpPr/>
          <p:nvPr/>
        </p:nvSpPr>
        <p:spPr>
          <a:xfrm>
            <a:off x="6265545" y="4587875"/>
            <a:ext cx="1571625" cy="897890"/>
          </a:xfrm>
          <a:prstGeom prst="ellipse">
            <a:avLst/>
          </a:prstGeom>
          <a:solidFill>
            <a:schemeClr val="accent2">
              <a:lumMod val="60000"/>
              <a:lumOff val="4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NHIỆT ĐỚI</a:t>
            </a:r>
          </a:p>
        </p:txBody>
      </p:sp>
      <p:sp>
        <p:nvSpPr>
          <p:cNvPr id="5" name="Oval 4"/>
          <p:cNvSpPr/>
          <p:nvPr/>
        </p:nvSpPr>
        <p:spPr>
          <a:xfrm>
            <a:off x="5469255" y="5995035"/>
            <a:ext cx="1571625" cy="897890"/>
          </a:xfrm>
          <a:prstGeom prst="ellipse">
            <a:avLst/>
          </a:prstGeom>
          <a:solidFill>
            <a:schemeClr val="accent2">
              <a:lumMod val="60000"/>
              <a:lumOff val="4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NHIỆT ĐỚI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8" grpId="0" animBg="1"/>
      <p:bldP spid="8" grpId="1" animBg="1"/>
      <p:bldP spid="9" grpId="0" animBg="1"/>
      <p:bldP spid="9" grpId="1" animBg="1"/>
      <p:bldP spid="3" grpId="0" animBg="1"/>
      <p:bldP spid="3" grpId="1" animBg="1"/>
      <p:bldP spid="2" grpId="0" animBg="1"/>
      <p:bldP spid="2" grpId="1" animBg="1"/>
      <p:bldP spid="4" grpId="0" animBg="1"/>
      <p:bldP spid="4" grpId="1" animBg="1"/>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584200" y="1558925"/>
            <a:ext cx="11355705" cy="30930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a:solidFill>
                  <a:schemeClr val="tx1">
                    <a:lumMod val="95000"/>
                    <a:lumOff val="5000"/>
                  </a:schemeClr>
                </a:solidFill>
                <a:latin typeface="Arial" panose="020B0604020202020204" pitchFamily="34" charset="0"/>
                <a:cs typeface="Arial" panose="020B0604020202020204" pitchFamily="34" charset="0"/>
              </a:rPr>
              <a:t>Châu Á có đủ các đới khí hậu: hàn đới, ôn đới và nhiệt đới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047115" y="2569845"/>
            <a:ext cx="10459085" cy="260921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panose="020B0604020202020204" pitchFamily="34" charset="0"/>
                <a:cs typeface="Arial" panose="020B0604020202020204" pitchFamily="34" charset="0"/>
              </a:rPr>
              <a:t>Châu Á nằm ở bán cầu Bắc, có diện tích lớn nhất trong các châu lục trên thế giới. Thiên nhiên của Châu Á rất đa dạng.</a:t>
            </a:r>
          </a:p>
        </p:txBody>
      </p:sp>
      <p:sp>
        <p:nvSpPr>
          <p:cNvPr id="4" name="Text Box 3"/>
          <p:cNvSpPr txBox="1"/>
          <p:nvPr/>
        </p:nvSpPr>
        <p:spPr>
          <a:xfrm>
            <a:off x="4372610" y="511810"/>
            <a:ext cx="3658235" cy="829945"/>
          </a:xfrm>
          <a:prstGeom prst="rect">
            <a:avLst/>
          </a:prstGeom>
          <a:noFill/>
        </p:spPr>
        <p:txBody>
          <a:bodyPr wrap="square" rtlCol="0">
            <a:spAutoFit/>
          </a:bodyPr>
          <a:lstStyle/>
          <a:p>
            <a:r>
              <a:rPr lang="en-US" sz="4800">
                <a:solidFill>
                  <a:srgbClr val="FF0000"/>
                </a:solidFill>
                <a:latin typeface="Arial" panose="020B0604020202020204" pitchFamily="34" charset="0"/>
                <a:cs typeface="Arial" panose="020B0604020202020204" pitchFamily="34" charset="0"/>
              </a:rPr>
              <a:t>GHI NHỚ</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83360"/>
            <a:ext cx="11281410" cy="2514600"/>
          </a:xfrm>
        </p:spPr>
        <p:txBody>
          <a:bodyPr>
            <a:noAutofit/>
          </a:bodyPr>
          <a:lstStyle/>
          <a:p>
            <a:pPr algn="ctr"/>
            <a:r>
              <a:rPr lang="en-US" sz="4000">
                <a:gradFill>
                  <a:gsLst>
                    <a:gs pos="0">
                      <a:srgbClr val="012D86"/>
                    </a:gs>
                    <a:gs pos="100000">
                      <a:srgbClr val="0E2557"/>
                    </a:gs>
                  </a:gsLst>
                  <a:lin scaled="0"/>
                </a:gradFill>
                <a:latin typeface="Arial" panose="020B0604020202020204" pitchFamily="34" charset="0"/>
                <a:cs typeface="Arial" panose="020B0604020202020204" pitchFamily="34" charset="0"/>
              </a:rPr>
              <a:t>CẢM ƠN CÁC EM ĐÃ CÙNG CÔ HOÀN THÀNH TỐT TIẾT HỌC HÔM NAY!!!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8770" y="244475"/>
            <a:ext cx="7400925" cy="1325880"/>
          </a:xfrm>
        </p:spPr>
        <p:txBody>
          <a:bodyPr/>
          <a:lstStyle/>
          <a:p>
            <a:r>
              <a:rPr lang="en-US" sz="3200" dirty="0" err="1">
                <a:latin typeface="Arial" panose="020B0604020202020204" pitchFamily="34" charset="0"/>
                <a:cs typeface="Arial" panose="020B0604020202020204" pitchFamily="34" charset="0"/>
              </a:rPr>
              <a:t>Thứ</a:t>
            </a:r>
            <a:r>
              <a:rPr lang="en-US" sz="3200" dirty="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tháng</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12 </a:t>
            </a:r>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2021</a:t>
            </a:r>
          </a:p>
        </p:txBody>
      </p:sp>
      <p:sp>
        <p:nvSpPr>
          <p:cNvPr id="4" name="Text Box 3"/>
          <p:cNvSpPr txBox="1"/>
          <p:nvPr/>
        </p:nvSpPr>
        <p:spPr>
          <a:xfrm>
            <a:off x="5576322" y="1247775"/>
            <a:ext cx="1562735" cy="645160"/>
          </a:xfrm>
          <a:prstGeom prst="rect">
            <a:avLst/>
          </a:prstGeom>
          <a:noFill/>
        </p:spPr>
        <p:txBody>
          <a:bodyPr wrap="square" rtlCol="0">
            <a:spAutoFit/>
          </a:bodyPr>
          <a:lstStyle/>
          <a:p>
            <a:r>
              <a:rPr lang="en-US" sz="3600" u="sng" dirty="0" err="1">
                <a:latin typeface="Arial" panose="020B0604020202020204" pitchFamily="34" charset="0"/>
                <a:cs typeface="Arial" panose="020B0604020202020204" pitchFamily="34" charset="0"/>
              </a:rPr>
              <a:t>Địa</a:t>
            </a:r>
            <a:r>
              <a:rPr lang="en-US" sz="3600" u="sng" dirty="0">
                <a:latin typeface="Arial" panose="020B0604020202020204" pitchFamily="34" charset="0"/>
                <a:cs typeface="Arial" panose="020B0604020202020204" pitchFamily="34" charset="0"/>
              </a:rPr>
              <a:t> </a:t>
            </a:r>
            <a:r>
              <a:rPr lang="en-US" sz="3600" u="sng" dirty="0" err="1">
                <a:latin typeface="Arial" panose="020B0604020202020204" pitchFamily="34" charset="0"/>
                <a:cs typeface="Arial" panose="020B0604020202020204" pitchFamily="34" charset="0"/>
              </a:rPr>
              <a:t>lý</a:t>
            </a:r>
            <a:endParaRPr lang="en-US" sz="3600" u="sng" dirty="0">
              <a:latin typeface="Arial" panose="020B0604020202020204" pitchFamily="34" charset="0"/>
              <a:cs typeface="Arial" panose="020B0604020202020204" pitchFamily="34" charset="0"/>
            </a:endParaRPr>
          </a:p>
        </p:txBody>
      </p:sp>
      <p:sp>
        <p:nvSpPr>
          <p:cNvPr id="5" name="Text Box 4"/>
          <p:cNvSpPr txBox="1"/>
          <p:nvPr/>
        </p:nvSpPr>
        <p:spPr>
          <a:xfrm>
            <a:off x="3737114" y="2126480"/>
            <a:ext cx="8454886" cy="1107996"/>
          </a:xfrm>
          <a:prstGeom prst="rect">
            <a:avLst/>
          </a:prstGeom>
          <a:noFill/>
        </p:spPr>
        <p:txBody>
          <a:bodyPr wrap="square" rtlCol="0">
            <a:spAutoFit/>
          </a:bodyPr>
          <a:lstStyle/>
          <a:p>
            <a:r>
              <a:rPr lang="en-US" sz="6600" dirty="0" err="1">
                <a:solidFill>
                  <a:srgbClr val="FF0000"/>
                </a:solidFill>
                <a:latin typeface="Arial" panose="020B0604020202020204" pitchFamily="34" charset="0"/>
                <a:cs typeface="Arial" panose="020B0604020202020204" pitchFamily="34" charset="0"/>
              </a:rPr>
              <a:t>Bài</a:t>
            </a:r>
            <a:r>
              <a:rPr lang="en-US" sz="6600" dirty="0">
                <a:solidFill>
                  <a:srgbClr val="FF0000"/>
                </a:solidFill>
                <a:latin typeface="Arial" panose="020B0604020202020204" pitchFamily="34" charset="0"/>
                <a:cs typeface="Arial" panose="020B0604020202020204" pitchFamily="34" charset="0"/>
              </a:rPr>
              <a:t> </a:t>
            </a:r>
            <a:r>
              <a:rPr lang="en-US" sz="6600" dirty="0" smtClean="0">
                <a:solidFill>
                  <a:srgbClr val="FF0000"/>
                </a:solidFill>
                <a:latin typeface="Arial" panose="020B0604020202020204" pitchFamily="34" charset="0"/>
                <a:cs typeface="Arial" panose="020B0604020202020204" pitchFamily="34" charset="0"/>
              </a:rPr>
              <a:t>17: </a:t>
            </a:r>
            <a:r>
              <a:rPr lang="en-US" sz="6600" dirty="0" err="1">
                <a:solidFill>
                  <a:srgbClr val="FF0000"/>
                </a:solidFill>
                <a:latin typeface="Arial" panose="020B0604020202020204" pitchFamily="34" charset="0"/>
                <a:cs typeface="Arial" panose="020B0604020202020204" pitchFamily="34" charset="0"/>
              </a:rPr>
              <a:t>Châu</a:t>
            </a:r>
            <a:r>
              <a:rPr lang="en-US" sz="6600" dirty="0">
                <a:solidFill>
                  <a:srgbClr val="FF0000"/>
                </a:solidFill>
                <a:latin typeface="Arial" panose="020B0604020202020204" pitchFamily="34" charset="0"/>
                <a:cs typeface="Arial" panose="020B0604020202020204" pitchFamily="34" charset="0"/>
              </a:rPr>
              <a:t> 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p:nvPr/>
        </p:nvSpPr>
        <p:spPr>
          <a:xfrm>
            <a:off x="324485" y="1298575"/>
            <a:ext cx="3762375" cy="2553335"/>
          </a:xfrm>
          <a:prstGeom prst="rect">
            <a:avLst/>
          </a:prstGeom>
          <a:noFill/>
          <a:ln w="9525">
            <a:noFill/>
          </a:ln>
        </p:spPr>
        <p:txBody>
          <a:bodyPr wrap="square">
            <a:spAutoFit/>
          </a:bodyPr>
          <a:lstStyle/>
          <a:p>
            <a:pPr algn="just" eaLnBrk="1" hangingPunct="1"/>
            <a:r>
              <a:rPr lang="en-US" altLang="en-US" sz="3200" dirty="0">
                <a:gradFill>
                  <a:gsLst>
                    <a:gs pos="0">
                      <a:srgbClr val="012D86"/>
                    </a:gs>
                    <a:gs pos="100000">
                      <a:srgbClr val="0E2557"/>
                    </a:gs>
                  </a:gsLst>
                  <a:lin scaled="0"/>
                </a:gradFill>
                <a:latin typeface="Arial" panose="020B0604020202020204" pitchFamily="34" charset="0"/>
                <a:cs typeface="Arial" panose="020B0604020202020204" pitchFamily="34" charset="0"/>
              </a:rPr>
              <a:t>- Châu Á nằm ở bán cầu n</a:t>
            </a:r>
            <a:r>
              <a:rPr lang="en-US" altLang="en-US" sz="3200" dirty="0">
                <a:gradFill>
                  <a:gsLst>
                    <a:gs pos="0">
                      <a:srgbClr val="012D86"/>
                    </a:gs>
                    <a:gs pos="100000">
                      <a:srgbClr val="0E2557"/>
                    </a:gs>
                  </a:gsLst>
                  <a:lin scaled="0"/>
                </a:gradFill>
                <a:latin typeface="Arial" panose="020B0604020202020204" pitchFamily="34" charset="0"/>
                <a:ea typeface="Times New Roman" panose="02020603050405020304" pitchFamily="18" charset="0"/>
                <a:cs typeface="Arial" panose="020B0604020202020204" pitchFamily="34" charset="0"/>
              </a:rPr>
              <a:t>à</a:t>
            </a:r>
            <a:r>
              <a:rPr lang="en-US" altLang="en-US" sz="3200" dirty="0">
                <a:gradFill>
                  <a:gsLst>
                    <a:gs pos="0">
                      <a:srgbClr val="012D86"/>
                    </a:gs>
                    <a:gs pos="100000">
                      <a:srgbClr val="0E2557"/>
                    </a:gs>
                  </a:gsLst>
                  <a:lin scaled="0"/>
                </a:gradFill>
                <a:latin typeface="Arial" panose="020B0604020202020204" pitchFamily="34" charset="0"/>
                <a:cs typeface="Arial" panose="020B0604020202020204" pitchFamily="34" charset="0"/>
              </a:rPr>
              <a:t>o, trải d</a:t>
            </a:r>
            <a:r>
              <a:rPr lang="en-US" altLang="en-US" sz="3200" dirty="0">
                <a:gradFill>
                  <a:gsLst>
                    <a:gs pos="0">
                      <a:srgbClr val="012D86"/>
                    </a:gs>
                    <a:gs pos="100000">
                      <a:srgbClr val="0E2557"/>
                    </a:gs>
                  </a:gsLst>
                  <a:lin scaled="0"/>
                </a:gradFill>
                <a:latin typeface="Arial" panose="020B0604020202020204" pitchFamily="34" charset="0"/>
                <a:ea typeface="Times New Roman" panose="02020603050405020304" pitchFamily="18" charset="0"/>
                <a:cs typeface="Arial" panose="020B0604020202020204" pitchFamily="34" charset="0"/>
              </a:rPr>
              <a:t>à</a:t>
            </a:r>
            <a:r>
              <a:rPr lang="en-US" altLang="en-US" sz="3200" dirty="0">
                <a:gradFill>
                  <a:gsLst>
                    <a:gs pos="0">
                      <a:srgbClr val="012D86"/>
                    </a:gs>
                    <a:gs pos="100000">
                      <a:srgbClr val="0E2557"/>
                    </a:gs>
                  </a:gsLst>
                  <a:lin scaled="0"/>
                </a:gradFill>
                <a:latin typeface="Arial" panose="020B0604020202020204" pitchFamily="34" charset="0"/>
                <a:cs typeface="Arial" panose="020B0604020202020204" pitchFamily="34" charset="0"/>
              </a:rPr>
              <a:t>i từ vùng n</a:t>
            </a:r>
            <a:r>
              <a:rPr lang="en-US" altLang="en-US" sz="3200" dirty="0">
                <a:gradFill>
                  <a:gsLst>
                    <a:gs pos="0">
                      <a:srgbClr val="012D86"/>
                    </a:gs>
                    <a:gs pos="100000">
                      <a:srgbClr val="0E2557"/>
                    </a:gs>
                  </a:gsLst>
                  <a:lin scaled="0"/>
                </a:gradFill>
                <a:latin typeface="Arial" panose="020B0604020202020204" pitchFamily="34" charset="0"/>
                <a:ea typeface="Times New Roman" panose="02020603050405020304" pitchFamily="18" charset="0"/>
                <a:cs typeface="Arial" panose="020B0604020202020204" pitchFamily="34" charset="0"/>
              </a:rPr>
              <a:t>à</a:t>
            </a:r>
            <a:r>
              <a:rPr lang="en-US" altLang="en-US" sz="3200" dirty="0">
                <a:gradFill>
                  <a:gsLst>
                    <a:gs pos="0">
                      <a:srgbClr val="012D86"/>
                    </a:gs>
                    <a:gs pos="100000">
                      <a:srgbClr val="0E2557"/>
                    </a:gs>
                  </a:gsLst>
                  <a:lin scaled="0"/>
                </a:gradFill>
                <a:latin typeface="Arial" panose="020B0604020202020204" pitchFamily="34" charset="0"/>
                <a:cs typeface="Arial" panose="020B0604020202020204" pitchFamily="34" charset="0"/>
              </a:rPr>
              <a:t>o đến vùng n</a:t>
            </a:r>
            <a:r>
              <a:rPr lang="en-US" altLang="en-US" sz="3200" dirty="0">
                <a:gradFill>
                  <a:gsLst>
                    <a:gs pos="0">
                      <a:srgbClr val="012D86"/>
                    </a:gs>
                    <a:gs pos="100000">
                      <a:srgbClr val="0E2557"/>
                    </a:gs>
                  </a:gsLst>
                  <a:lin scaled="0"/>
                </a:gradFill>
                <a:latin typeface="Arial" panose="020B0604020202020204" pitchFamily="34" charset="0"/>
                <a:ea typeface="Times New Roman" panose="02020603050405020304" pitchFamily="18" charset="0"/>
                <a:cs typeface="Arial" panose="020B0604020202020204" pitchFamily="34" charset="0"/>
              </a:rPr>
              <a:t>à</a:t>
            </a:r>
            <a:r>
              <a:rPr lang="en-US" altLang="en-US" sz="3200" dirty="0">
                <a:gradFill>
                  <a:gsLst>
                    <a:gs pos="0">
                      <a:srgbClr val="012D86"/>
                    </a:gs>
                    <a:gs pos="100000">
                      <a:srgbClr val="0E2557"/>
                    </a:gs>
                  </a:gsLst>
                  <a:lin scaled="0"/>
                </a:gradFill>
                <a:latin typeface="Arial" panose="020B0604020202020204" pitchFamily="34" charset="0"/>
                <a:cs typeface="Arial" panose="020B0604020202020204" pitchFamily="34" charset="0"/>
              </a:rPr>
              <a:t>o trên trái đất?</a:t>
            </a:r>
            <a:endParaRPr lang="en-US" altLang="en-US" sz="3200" dirty="0">
              <a:gradFill>
                <a:gsLst>
                  <a:gs pos="0">
                    <a:srgbClr val="012D86"/>
                  </a:gs>
                  <a:gs pos="100000">
                    <a:srgbClr val="0E2557"/>
                  </a:gs>
                </a:gsLst>
                <a:lin scaled="0"/>
              </a:gradFill>
              <a:latin typeface="Arial" panose="020B0604020202020204" pitchFamily="34" charset="0"/>
              <a:ea typeface="Times New Roman" panose="02020603050405020304" pitchFamily="18" charset="0"/>
              <a:cs typeface="Arial" panose="020B0604020202020204" pitchFamily="34" charset="0"/>
            </a:endParaRPr>
          </a:p>
        </p:txBody>
      </p:sp>
      <p:pic>
        <p:nvPicPr>
          <p:cNvPr id="9220" name="Picture 8" descr="Luoc do cac chau luc va dai duong"/>
          <p:cNvPicPr>
            <a:picLocks noChangeAspect="1"/>
          </p:cNvPicPr>
          <p:nvPr/>
        </p:nvPicPr>
        <p:blipFill>
          <a:blip r:embed="rId2"/>
          <a:stretch>
            <a:fillRect/>
          </a:stretch>
        </p:blipFill>
        <p:spPr>
          <a:xfrm>
            <a:off x="4086860" y="105410"/>
            <a:ext cx="8125460" cy="6409690"/>
          </a:xfrm>
          <a:prstGeom prst="rect">
            <a:avLst/>
          </a:prstGeom>
          <a:noFill/>
          <a:ln w="9525">
            <a:noFill/>
          </a:ln>
        </p:spPr>
      </p:pic>
      <p:sp>
        <p:nvSpPr>
          <p:cNvPr id="8" name="Text Box 10"/>
          <p:cNvSpPr txBox="1"/>
          <p:nvPr/>
        </p:nvSpPr>
        <p:spPr>
          <a:xfrm>
            <a:off x="416560" y="4260850"/>
            <a:ext cx="3835400" cy="1568450"/>
          </a:xfrm>
          <a:prstGeom prst="rect">
            <a:avLst/>
          </a:prstGeom>
          <a:noFill/>
          <a:ln w="9525">
            <a:noFill/>
          </a:ln>
        </p:spPr>
        <p:txBody>
          <a:bodyPr wrap="square">
            <a:spAutoFit/>
          </a:bodyPr>
          <a:lstStyle/>
          <a:p>
            <a:pPr eaLnBrk="1" hangingPunct="1"/>
            <a:r>
              <a:rPr lang="en-US" altLang="vi-VN" sz="3200" dirty="0">
                <a:gradFill>
                  <a:gsLst>
                    <a:gs pos="0">
                      <a:srgbClr val="012D86"/>
                    </a:gs>
                    <a:gs pos="100000">
                      <a:srgbClr val="0E2557"/>
                    </a:gs>
                  </a:gsLst>
                  <a:lin scaled="0"/>
                </a:gradFill>
                <a:latin typeface="Arial" panose="020B0604020202020204" pitchFamily="34" charset="0"/>
                <a:cs typeface="Arial" panose="020B0604020202020204" pitchFamily="34" charset="0"/>
              </a:rPr>
              <a:t>- Châu Á tiếp giáp với  các châu lục và đại dương nào?</a:t>
            </a:r>
          </a:p>
        </p:txBody>
      </p:sp>
      <p:sp>
        <p:nvSpPr>
          <p:cNvPr id="50181" name="Text Box 5"/>
          <p:cNvSpPr txBox="1"/>
          <p:nvPr/>
        </p:nvSpPr>
        <p:spPr>
          <a:xfrm>
            <a:off x="28575" y="105410"/>
            <a:ext cx="5144135" cy="614045"/>
          </a:xfrm>
          <a:prstGeom prst="rect">
            <a:avLst/>
          </a:prstGeom>
          <a:noFill/>
          <a:ln w="9525">
            <a:noFill/>
          </a:ln>
        </p:spPr>
        <p:txBody>
          <a:bodyPr wrap="none">
            <a:spAutoFit/>
          </a:bodyPr>
          <a:lstStyle/>
          <a:p>
            <a:pPr eaLnBrk="1" hangingPunct="1"/>
            <a:r>
              <a:rPr lang="en-US" altLang="en-US" sz="3400" b="1" u="sng" dirty="0">
                <a:solidFill>
                  <a:srgbClr val="0000FF"/>
                </a:solidFill>
                <a:latin typeface="Arial" panose="020B0604020202020204" pitchFamily="34" charset="0"/>
                <a:cs typeface="Arial" panose="020B0604020202020204" pitchFamily="34" charset="0"/>
              </a:rPr>
              <a:t>1. Vị trí địa lí v</a:t>
            </a:r>
            <a:r>
              <a:rPr lang="en-US" altLang="en-US" sz="3400" b="1" u="sng"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en-US" altLang="en-US" sz="3400" b="1" u="sng" dirty="0">
                <a:solidFill>
                  <a:srgbClr val="0000FF"/>
                </a:solidFill>
                <a:latin typeface="Arial" panose="020B0604020202020204" pitchFamily="34" charset="0"/>
                <a:cs typeface="Arial" panose="020B0604020202020204" pitchFamily="34" charset="0"/>
              </a:rPr>
              <a:t> giới hạn</a:t>
            </a:r>
            <a:endParaRPr lang="en-US" altLang="en-US" sz="3400" b="1"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 Box 1"/>
          <p:cNvSpPr txBox="1"/>
          <p:nvPr/>
        </p:nvSpPr>
        <p:spPr>
          <a:xfrm>
            <a:off x="7324090" y="197485"/>
            <a:ext cx="2378075" cy="521970"/>
          </a:xfrm>
          <a:prstGeom prst="rect">
            <a:avLst/>
          </a:prstGeom>
          <a:solidFill>
            <a:schemeClr val="accent3">
              <a:lumMod val="20000"/>
              <a:lumOff val="80000"/>
            </a:schemeClr>
          </a:solid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Bán cầu Bắc</a:t>
            </a:r>
          </a:p>
        </p:txBody>
      </p:sp>
      <p:sp>
        <p:nvSpPr>
          <p:cNvPr id="7" name="Text Box 6"/>
          <p:cNvSpPr txBox="1"/>
          <p:nvPr/>
        </p:nvSpPr>
        <p:spPr>
          <a:xfrm>
            <a:off x="7324090" y="5829300"/>
            <a:ext cx="2378075" cy="521970"/>
          </a:xfrm>
          <a:prstGeom prst="rect">
            <a:avLst/>
          </a:prstGeom>
          <a:solidFill>
            <a:schemeClr val="tx2">
              <a:lumMod val="20000"/>
              <a:lumOff val="80000"/>
            </a:schemeClr>
          </a:solid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Bán cầu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3" grpId="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283210" y="3397885"/>
            <a:ext cx="4813300" cy="521970"/>
          </a:xfrm>
          <a:prstGeom prst="rect">
            <a:avLst/>
          </a:prstGeom>
          <a:noFill/>
        </p:spPr>
        <p:txBody>
          <a:bodyPr wrap="square" rtlCol="0">
            <a:spAutoFit/>
          </a:bodyPr>
          <a:lstStyle/>
          <a:p>
            <a:pPr algn="just"/>
            <a:endParaRPr lang="en-US" sz="2800">
              <a:latin typeface="Arial" panose="020B0604020202020204" pitchFamily="34" charset="0"/>
              <a:cs typeface="Arial" panose="020B0604020202020204" pitchFamily="34" charset="0"/>
            </a:endParaRPr>
          </a:p>
        </p:txBody>
      </p:sp>
      <p:pic>
        <p:nvPicPr>
          <p:cNvPr id="9220" name="Picture 8" descr="Luoc do cac chau luc va dai duong"/>
          <p:cNvPicPr>
            <a:picLocks noGrp="1" noChangeAspect="1"/>
          </p:cNvPicPr>
          <p:nvPr>
            <p:ph idx="1"/>
          </p:nvPr>
        </p:nvPicPr>
        <p:blipFill>
          <a:blip r:embed="rId2"/>
          <a:stretch>
            <a:fillRect/>
          </a:stretch>
        </p:blipFill>
        <p:spPr>
          <a:xfrm>
            <a:off x="5015230" y="62865"/>
            <a:ext cx="7212965" cy="6640195"/>
          </a:xfrm>
          <a:prstGeom prst="rect">
            <a:avLst/>
          </a:prstGeom>
          <a:noFill/>
          <a:ln w="9525">
            <a:noFill/>
          </a:ln>
        </p:spPr>
      </p:pic>
      <p:cxnSp>
        <p:nvCxnSpPr>
          <p:cNvPr id="4" name="Straight Connector 3"/>
          <p:cNvCxnSpPr/>
          <p:nvPr/>
        </p:nvCxnSpPr>
        <p:spPr>
          <a:xfrm>
            <a:off x="5015865" y="3335020"/>
            <a:ext cx="7187565" cy="42545"/>
          </a:xfrm>
          <a:prstGeom prst="line">
            <a:avLst/>
          </a:prstGeom>
          <a:ln w="539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268" name="Rectangle 7"/>
          <p:cNvSpPr/>
          <p:nvPr/>
        </p:nvSpPr>
        <p:spPr>
          <a:xfrm>
            <a:off x="242570" y="803910"/>
            <a:ext cx="4063365" cy="2061210"/>
          </a:xfrm>
          <a:prstGeom prst="rect">
            <a:avLst/>
          </a:prstGeom>
          <a:noFill/>
          <a:ln w="9525">
            <a:noFill/>
          </a:ln>
        </p:spPr>
        <p:txBody>
          <a:bodyPr wrap="square" anchor="ctr">
            <a:spAutoFit/>
          </a:bodyPr>
          <a:lstStyle/>
          <a:p>
            <a:pPr algn="just" eaLnBrk="1" hangingPunct="1"/>
            <a:r>
              <a:rPr lang="en-US" altLang="en-US" sz="3200" dirty="0">
                <a:solidFill>
                  <a:schemeClr val="tx1"/>
                </a:solidFill>
                <a:latin typeface="Arial" panose="020B0604020202020204" pitchFamily="34" charset="0"/>
                <a:cs typeface="Arial" panose="020B0604020202020204" pitchFamily="34" charset="0"/>
              </a:rPr>
              <a:t> - Châu Á nằm ở bán cầu Bắc, trải d</a:t>
            </a:r>
            <a:r>
              <a:rPr lang="en-US" altLang="en-US" sz="3200" dirty="0">
                <a:solidFill>
                  <a:schemeClr val="tx1"/>
                </a:solidFill>
                <a:latin typeface="Arial" panose="020B0604020202020204" pitchFamily="34" charset="0"/>
                <a:ea typeface="Times New Roman" panose="02020603050405020304" pitchFamily="18" charset="0"/>
                <a:cs typeface="Arial" panose="020B0604020202020204" pitchFamily="34" charset="0"/>
              </a:rPr>
              <a:t>à</a:t>
            </a:r>
            <a:r>
              <a:rPr lang="en-US" altLang="en-US" sz="3200" dirty="0">
                <a:solidFill>
                  <a:schemeClr val="tx1"/>
                </a:solidFill>
                <a:latin typeface="Arial" panose="020B0604020202020204" pitchFamily="34" charset="0"/>
                <a:cs typeface="Arial" panose="020B0604020202020204" pitchFamily="34" charset="0"/>
              </a:rPr>
              <a:t>i từ cực Bắc tới quá Xích đạo.</a:t>
            </a:r>
            <a:endParaRPr lang="en-US" altLang="en-US" sz="3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4456" name="Rectangle 8"/>
          <p:cNvSpPr/>
          <p:nvPr/>
        </p:nvSpPr>
        <p:spPr>
          <a:xfrm>
            <a:off x="139065" y="1010285"/>
            <a:ext cx="4957445" cy="5692775"/>
          </a:xfrm>
          <a:prstGeom prst="rect">
            <a:avLst/>
          </a:prstGeom>
          <a:noFill/>
          <a:ln w="9525">
            <a:noFill/>
          </a:ln>
        </p:spPr>
        <p:txBody>
          <a:bodyPr wrap="square" anchor="ctr">
            <a:spAutoFit/>
          </a:bodyPr>
          <a:lstStyle/>
          <a:p>
            <a:pPr algn="just" eaLnBrk="1" hangingPunct="1"/>
            <a:r>
              <a:rPr lang="en-US" altLang="en-US" sz="2800" dirty="0">
                <a:solidFill>
                  <a:schemeClr val="tx1"/>
                </a:solidFill>
                <a:latin typeface="Arial" panose="020B0604020202020204" pitchFamily="34" charset="0"/>
                <a:cs typeface="Arial" panose="020B0604020202020204" pitchFamily="34" charset="0"/>
              </a:rPr>
              <a:t> - Châu Á tiếp giáp với:</a:t>
            </a:r>
          </a:p>
          <a:p>
            <a:pPr algn="just" eaLnBrk="1" hangingPunct="1"/>
            <a:r>
              <a:rPr lang="en-US" altLang="en-US" sz="2800" dirty="0">
                <a:solidFill>
                  <a:schemeClr val="tx1"/>
                </a:solidFill>
                <a:latin typeface="Arial" panose="020B0604020202020204" pitchFamily="34" charset="0"/>
                <a:cs typeface="Arial" panose="020B0604020202020204" pitchFamily="34" charset="0"/>
              </a:rPr>
              <a:t>   +Phía bắc giáp Bắc Băng Dương.</a:t>
            </a:r>
          </a:p>
          <a:p>
            <a:pPr algn="just" eaLnBrk="1" hangingPunct="1"/>
            <a:r>
              <a:rPr lang="en-US" altLang="en-US" sz="2800" dirty="0">
                <a:solidFill>
                  <a:schemeClr val="tx1"/>
                </a:solidFill>
                <a:latin typeface="Arial" panose="020B0604020202020204" pitchFamily="34" charset="0"/>
                <a:cs typeface="Arial" panose="020B0604020202020204" pitchFamily="34" charset="0"/>
              </a:rPr>
              <a:t>   + Phía đông giáp Thái Bình Dương.</a:t>
            </a:r>
          </a:p>
          <a:p>
            <a:pPr algn="just" eaLnBrk="1" hangingPunct="1"/>
            <a:r>
              <a:rPr lang="en-US" altLang="en-US" sz="2800" dirty="0">
                <a:solidFill>
                  <a:schemeClr val="tx1"/>
                </a:solidFill>
                <a:latin typeface="Arial" panose="020B0604020202020204" pitchFamily="34" charset="0"/>
                <a:cs typeface="Arial" panose="020B0604020202020204" pitchFamily="34" charset="0"/>
              </a:rPr>
              <a:t>   + Phía nam giáp Ấn Độ Dương. </a:t>
            </a:r>
          </a:p>
          <a:p>
            <a:pPr algn="just" eaLnBrk="1" hangingPunct="1"/>
            <a:r>
              <a:rPr lang="en-US" altLang="en-US" sz="2800" dirty="0">
                <a:solidFill>
                  <a:schemeClr val="tx1"/>
                </a:solidFill>
                <a:latin typeface="Arial" panose="020B0604020202020204" pitchFamily="34" charset="0"/>
                <a:cs typeface="Arial" panose="020B0604020202020204" pitchFamily="34" charset="0"/>
              </a:rPr>
              <a:t>   + Phía tây nam giáp với châu Phi.</a:t>
            </a:r>
          </a:p>
          <a:p>
            <a:pPr algn="just" eaLnBrk="1" hangingPunct="1"/>
            <a:r>
              <a:rPr lang="en-US" altLang="en-US" sz="2800" dirty="0">
                <a:solidFill>
                  <a:schemeClr val="tx1"/>
                </a:solidFill>
                <a:latin typeface="Arial" panose="020B0604020202020204" pitchFamily="34" charset="0"/>
                <a:cs typeface="Arial" panose="020B0604020202020204" pitchFamily="34" charset="0"/>
              </a:rPr>
              <a:t>   + Phía tây v</a:t>
            </a:r>
            <a:r>
              <a:rPr lang="en-US" alt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rPr>
              <a:t>à</a:t>
            </a:r>
            <a:r>
              <a:rPr lang="en-US" altLang="en-US" sz="2800" dirty="0">
                <a:solidFill>
                  <a:schemeClr val="tx1"/>
                </a:solidFill>
                <a:latin typeface="Arial" panose="020B0604020202020204" pitchFamily="34" charset="0"/>
                <a:cs typeface="Arial" panose="020B0604020202020204" pitchFamily="34" charset="0"/>
              </a:rPr>
              <a:t> tây bắc giáp với Châu Âu.</a:t>
            </a:r>
          </a:p>
          <a:p>
            <a:pPr algn="just" eaLnBrk="1" hangingPunct="1"/>
            <a:r>
              <a:rPr lang="en-US" altLang="en-US" sz="2800" dirty="0">
                <a:solidFill>
                  <a:schemeClr val="tx1"/>
                </a:solidFill>
                <a:latin typeface="Arial" panose="020B0604020202020204" pitchFamily="34" charset="0"/>
                <a:cs typeface="Arial" panose="020B0604020202020204" pitchFamily="34" charset="0"/>
              </a:rPr>
              <a:t>   + Phía đông nam giáp châu Đại Dương.</a:t>
            </a:r>
            <a:endParaRPr lang="en-US" alt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50181" name="Text Box 5"/>
          <p:cNvSpPr txBox="1"/>
          <p:nvPr/>
        </p:nvSpPr>
        <p:spPr>
          <a:xfrm>
            <a:off x="139065" y="105410"/>
            <a:ext cx="4855210" cy="583565"/>
          </a:xfrm>
          <a:prstGeom prst="rect">
            <a:avLst/>
          </a:prstGeom>
          <a:noFill/>
          <a:ln w="9525">
            <a:noFill/>
          </a:ln>
        </p:spPr>
        <p:txBody>
          <a:bodyPr wrap="none">
            <a:spAutoFit/>
          </a:bodyPr>
          <a:lstStyle/>
          <a:p>
            <a:pPr eaLnBrk="1" hangingPunct="1"/>
            <a:r>
              <a:rPr lang="en-US" altLang="en-US" sz="3200" b="1" u="sng" dirty="0">
                <a:solidFill>
                  <a:srgbClr val="0000FF"/>
                </a:solidFill>
                <a:latin typeface="Arial" panose="020B0604020202020204" pitchFamily="34" charset="0"/>
                <a:cs typeface="Arial" panose="020B0604020202020204" pitchFamily="34" charset="0"/>
              </a:rPr>
              <a:t>1. Vị trí địa lí v</a:t>
            </a:r>
            <a:r>
              <a:rPr lang="en-US" altLang="en-US" sz="3200" b="1" u="sng"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en-US" altLang="en-US" sz="3200" b="1" u="sng" dirty="0">
                <a:solidFill>
                  <a:srgbClr val="0000FF"/>
                </a:solidFill>
                <a:latin typeface="Arial" panose="020B0604020202020204" pitchFamily="34" charset="0"/>
                <a:cs typeface="Arial" panose="020B0604020202020204" pitchFamily="34" charset="0"/>
              </a:rPr>
              <a:t> giới hạn</a:t>
            </a:r>
            <a:endParaRPr lang="en-US" altLang="en-US" sz="3200" b="1"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 Box 1"/>
          <p:cNvSpPr txBox="1"/>
          <p:nvPr/>
        </p:nvSpPr>
        <p:spPr>
          <a:xfrm>
            <a:off x="7505700" y="91440"/>
            <a:ext cx="2378075" cy="521970"/>
          </a:xfrm>
          <a:prstGeom prst="rect">
            <a:avLst/>
          </a:prstGeom>
          <a:solidFill>
            <a:schemeClr val="accent3">
              <a:lumMod val="20000"/>
              <a:lumOff val="80000"/>
            </a:schemeClr>
          </a:solid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Bán cầu Bắc</a:t>
            </a:r>
          </a:p>
        </p:txBody>
      </p:sp>
      <p:sp>
        <p:nvSpPr>
          <p:cNvPr id="7" name="Text Box 6"/>
          <p:cNvSpPr txBox="1"/>
          <p:nvPr/>
        </p:nvSpPr>
        <p:spPr>
          <a:xfrm>
            <a:off x="7626350" y="6003925"/>
            <a:ext cx="2378075" cy="521970"/>
          </a:xfrm>
          <a:prstGeom prst="rect">
            <a:avLst/>
          </a:prstGeom>
          <a:solidFill>
            <a:schemeClr val="tx2">
              <a:lumMod val="20000"/>
              <a:lumOff val="80000"/>
            </a:schemeClr>
          </a:solid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Bán cầu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p:tgtEl>
                                          <p:spTgt spid="11268"/>
                                        </p:tgtEl>
                                        <p:attrNameLst>
                                          <p:attrName>ppt_y</p:attrName>
                                        </p:attrNameLst>
                                      </p:cBhvr>
                                      <p:tavLst>
                                        <p:tav tm="0">
                                          <p:val>
                                            <p:strVal val="#ppt_y+#ppt_h*1.125000"/>
                                          </p:val>
                                        </p:tav>
                                        <p:tav tm="100000">
                                          <p:val>
                                            <p:strVal val="#ppt_y"/>
                                          </p:val>
                                        </p:tav>
                                      </p:tavLst>
                                    </p:anim>
                                    <p:animEffect transition="in" filter="wipe(up)">
                                      <p:cBhvr>
                                        <p:cTn id="8" dur="500"/>
                                        <p:tgtEl>
                                          <p:spTgt spid="11268"/>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2" nodeType="clickEffect">
                                  <p:stCondLst>
                                    <p:cond delay="0"/>
                                  </p:stCondLst>
                                  <p:childTnLst>
                                    <p:animEffect transition="out" filter="checkerboard(across)">
                                      <p:cBhvr>
                                        <p:cTn id="12" dur="500"/>
                                        <p:tgtEl>
                                          <p:spTgt spid="11268"/>
                                        </p:tgtEl>
                                      </p:cBhvr>
                                    </p:animEffect>
                                    <p:set>
                                      <p:cBhvr>
                                        <p:cTn id="13" dur="1" fill="hold">
                                          <p:stCondLst>
                                            <p:cond delay="499"/>
                                          </p:stCondLst>
                                        </p:cTn>
                                        <p:tgtEl>
                                          <p:spTgt spid="1126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4456"/>
                                        </p:tgtEl>
                                        <p:attrNameLst>
                                          <p:attrName>style.visibility</p:attrName>
                                        </p:attrNameLst>
                                      </p:cBhvr>
                                      <p:to>
                                        <p:strVal val="visible"/>
                                      </p:to>
                                    </p:set>
                                    <p:animEffect transition="in" filter="blinds(horizontal)">
                                      <p:cBhvr>
                                        <p:cTn id="18" dur="5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8" grpId="1"/>
      <p:bldP spid="11268" grpId="2"/>
      <p:bldP spid="104456" grpId="0"/>
      <p:bldP spid="10445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p:nvPr/>
        </p:nvSpPr>
        <p:spPr>
          <a:xfrm>
            <a:off x="2286000" y="609600"/>
            <a:ext cx="7315200" cy="368300"/>
          </a:xfrm>
          <a:prstGeom prst="rect">
            <a:avLst/>
          </a:prstGeom>
          <a:noFill/>
          <a:ln w="9525">
            <a:noFill/>
          </a:ln>
        </p:spPr>
        <p:txBody>
          <a:bodyPr anchor="t">
            <a:spAutoFit/>
          </a:bodyPr>
          <a:lstStyle/>
          <a:p>
            <a:pPr eaLnBrk="0" hangingPunct="0">
              <a:spcBef>
                <a:spcPct val="50000"/>
              </a:spcBef>
            </a:pPr>
            <a:endParaRPr lang="en-US" dirty="0">
              <a:latin typeface="Arial" panose="020B0604020202020204" pitchFamily="34" charset="0"/>
            </a:endParaRPr>
          </a:p>
        </p:txBody>
      </p:sp>
      <p:sp>
        <p:nvSpPr>
          <p:cNvPr id="120835" name="Text Box 3"/>
          <p:cNvSpPr txBox="1"/>
          <p:nvPr/>
        </p:nvSpPr>
        <p:spPr>
          <a:xfrm>
            <a:off x="2286000" y="258763"/>
            <a:ext cx="7696200" cy="583565"/>
          </a:xfrm>
          <a:prstGeom prst="rect">
            <a:avLst/>
          </a:prstGeom>
          <a:noFill/>
          <a:ln w="9525">
            <a:noFill/>
          </a:ln>
        </p:spPr>
        <p:txBody>
          <a:bodyPr anchor="t">
            <a:spAutoFit/>
          </a:bodyPr>
          <a:lstStyle/>
          <a:p>
            <a:pPr algn="ctr" eaLnBrk="0" hangingPunct="0">
              <a:spcBef>
                <a:spcPct val="50000"/>
              </a:spcBef>
            </a:pPr>
            <a:r>
              <a:rPr lang="en-US" sz="3200" dirty="0">
                <a:latin typeface="Times New Roman" panose="02020603050405020304" pitchFamily="18" charset="0"/>
              </a:rPr>
              <a:t> Châu Á gồm những phần nào?</a:t>
            </a:r>
          </a:p>
        </p:txBody>
      </p:sp>
      <p:pic>
        <p:nvPicPr>
          <p:cNvPr id="15363" name="Picture 4"/>
          <p:cNvPicPr>
            <a:picLocks noChangeAspect="1"/>
          </p:cNvPicPr>
          <p:nvPr/>
        </p:nvPicPr>
        <p:blipFill>
          <a:blip r:embed="rId2"/>
          <a:stretch>
            <a:fillRect/>
          </a:stretch>
        </p:blipFill>
        <p:spPr>
          <a:xfrm>
            <a:off x="1698625" y="930275"/>
            <a:ext cx="8610600" cy="5650865"/>
          </a:xfrm>
          <a:prstGeom prst="rect">
            <a:avLst/>
          </a:prstGeom>
          <a:noFill/>
          <a:ln w="28575" cap="flat" cmpd="sng">
            <a:solidFill>
              <a:schemeClr val="bg1"/>
            </a:solidFill>
            <a:prstDash val="solid"/>
            <a:miter/>
            <a:headEnd type="none" w="med" len="med"/>
            <a:tailEnd type="none" w="med" len="med"/>
          </a:ln>
        </p:spPr>
      </p:pic>
      <p:sp>
        <p:nvSpPr>
          <p:cNvPr id="120837" name="Text Box 5"/>
          <p:cNvSpPr txBox="1"/>
          <p:nvPr/>
        </p:nvSpPr>
        <p:spPr>
          <a:xfrm>
            <a:off x="8897938" y="723900"/>
            <a:ext cx="1219200" cy="460375"/>
          </a:xfrm>
          <a:prstGeom prst="rect">
            <a:avLst/>
          </a:prstGeom>
          <a:noFill/>
          <a:ln w="9525">
            <a:noFill/>
          </a:ln>
        </p:spPr>
        <p:txBody>
          <a:bodyPr anchor="t">
            <a:spAutoFit/>
          </a:bodyPr>
          <a:lstStyle/>
          <a:p>
            <a:pPr eaLnBrk="0" hangingPunct="0">
              <a:spcBef>
                <a:spcPct val="50000"/>
              </a:spcBef>
            </a:pPr>
            <a:r>
              <a:rPr lang="en-US" sz="2400" b="1" dirty="0">
                <a:solidFill>
                  <a:srgbClr val="FF3300"/>
                </a:solidFill>
                <a:latin typeface="Times New Roman" panose="02020603050405020304" pitchFamily="18" charset="0"/>
              </a:rPr>
              <a:t>Lục địa</a:t>
            </a:r>
          </a:p>
        </p:txBody>
      </p:sp>
      <p:sp>
        <p:nvSpPr>
          <p:cNvPr id="120838" name="Text Box 6"/>
          <p:cNvSpPr txBox="1"/>
          <p:nvPr/>
        </p:nvSpPr>
        <p:spPr>
          <a:xfrm>
            <a:off x="9780588" y="1343025"/>
            <a:ext cx="1057275" cy="1568450"/>
          </a:xfrm>
          <a:prstGeom prst="rect">
            <a:avLst/>
          </a:prstGeom>
          <a:noFill/>
          <a:ln w="9525">
            <a:noFill/>
          </a:ln>
        </p:spPr>
        <p:txBody>
          <a:bodyPr anchor="t">
            <a:spAutoFit/>
          </a:bodyPr>
          <a:lstStyle/>
          <a:p>
            <a:pPr eaLnBrk="0" hangingPunct="0">
              <a:spcBef>
                <a:spcPct val="50000"/>
              </a:spcBef>
            </a:pPr>
            <a:r>
              <a:rPr lang="en-US" sz="2400" b="1" dirty="0">
                <a:solidFill>
                  <a:srgbClr val="FF3300"/>
                </a:solidFill>
                <a:latin typeface="Times New Roman" panose="02020603050405020304" pitchFamily="18" charset="0"/>
              </a:rPr>
              <a:t>Đảo</a:t>
            </a:r>
            <a:r>
              <a:rPr lang="en-US" sz="2400" b="1" dirty="0">
                <a:latin typeface="Times New Roman" panose="02020603050405020304" pitchFamily="18" charset="0"/>
              </a:rPr>
              <a:t> </a:t>
            </a:r>
            <a:r>
              <a:rPr lang="en-US" sz="2400" b="1" dirty="0">
                <a:solidFill>
                  <a:srgbClr val="FF3300"/>
                </a:solidFill>
                <a:latin typeface="Times New Roman" panose="02020603050405020304" pitchFamily="18" charset="0"/>
              </a:rPr>
              <a:t>và các quần đảo</a:t>
            </a:r>
          </a:p>
        </p:txBody>
      </p:sp>
      <p:sp>
        <p:nvSpPr>
          <p:cNvPr id="120839" name="Line 7"/>
          <p:cNvSpPr/>
          <p:nvPr/>
        </p:nvSpPr>
        <p:spPr>
          <a:xfrm flipH="1">
            <a:off x="8915400" y="2057400"/>
            <a:ext cx="838200" cy="609600"/>
          </a:xfrm>
          <a:prstGeom prst="line">
            <a:avLst/>
          </a:prstGeom>
          <a:ln w="28575" cap="flat" cmpd="sng">
            <a:solidFill>
              <a:srgbClr val="FF3300"/>
            </a:solidFill>
            <a:prstDash val="solid"/>
            <a:round/>
            <a:headEnd type="none" w="med" len="med"/>
            <a:tailEnd type="triangle" w="med" len="med"/>
          </a:ln>
        </p:spPr>
      </p:sp>
      <p:sp>
        <p:nvSpPr>
          <p:cNvPr id="120840" name="Line 8"/>
          <p:cNvSpPr/>
          <p:nvPr/>
        </p:nvSpPr>
        <p:spPr>
          <a:xfrm flipH="1">
            <a:off x="8188325" y="1127125"/>
            <a:ext cx="1108075" cy="854075"/>
          </a:xfrm>
          <a:prstGeom prst="line">
            <a:avLst/>
          </a:prstGeom>
          <a:ln w="28575" cap="flat" cmpd="sng">
            <a:solidFill>
              <a:srgbClr val="FF3300"/>
            </a:solidFill>
            <a:prstDash val="solid"/>
            <a:round/>
            <a:headEnd type="none" w="med" len="med"/>
            <a:tailEnd type="triangle" w="med" len="med"/>
          </a:ln>
        </p:spPr>
      </p:sp>
      <p:sp>
        <p:nvSpPr>
          <p:cNvPr id="120841" name="Oval 9"/>
          <p:cNvSpPr/>
          <p:nvPr/>
        </p:nvSpPr>
        <p:spPr>
          <a:xfrm>
            <a:off x="8187690" y="3200400"/>
            <a:ext cx="1219835" cy="958850"/>
          </a:xfrm>
          <a:prstGeom prst="ellipse">
            <a:avLst/>
          </a:prstGeom>
          <a:noFill/>
          <a:ln w="28575" cap="flat" cmpd="sng">
            <a:solidFill>
              <a:srgbClr val="0000FF"/>
            </a:solidFill>
            <a:prstDash val="solid"/>
            <a:round/>
            <a:headEnd type="none" w="med" len="med"/>
            <a:tailEnd type="none" w="med" len="med"/>
          </a:ln>
        </p:spPr>
        <p:txBody>
          <a:bodyPr wrap="none" anchor="ctr"/>
          <a:lstStyle/>
          <a:p>
            <a:pPr algn="ctr" eaLnBrk="0" hangingPunct="0"/>
            <a:endParaRPr lang="en-US" dirty="0">
              <a:latin typeface="Arial" panose="020B0604020202020204" pitchFamily="34" charset="0"/>
            </a:endParaRPr>
          </a:p>
        </p:txBody>
      </p:sp>
      <p:sp>
        <p:nvSpPr>
          <p:cNvPr id="120842" name="Oval 10"/>
          <p:cNvSpPr/>
          <p:nvPr/>
        </p:nvSpPr>
        <p:spPr>
          <a:xfrm rot="1022189">
            <a:off x="8748713" y="1649413"/>
            <a:ext cx="471487" cy="1755775"/>
          </a:xfrm>
          <a:prstGeom prst="ellipse">
            <a:avLst/>
          </a:prstGeom>
          <a:noFill/>
          <a:ln w="28575" cap="flat" cmpd="sng">
            <a:solidFill>
              <a:srgbClr val="0000FF"/>
            </a:solidFill>
            <a:prstDash val="solid"/>
            <a:round/>
            <a:headEnd type="none" w="med" len="med"/>
            <a:tailEnd type="none" w="med" len="med"/>
          </a:ln>
        </p:spPr>
        <p:txBody>
          <a:bodyPr wrap="none" anchor="ctr"/>
          <a:lstStyle/>
          <a:p>
            <a:pPr eaLnBrk="0" hangingPunct="0"/>
            <a:endParaRPr lang="en-US" dirty="0">
              <a:latin typeface="Arial" panose="020B0604020202020204" pitchFamily="34" charset="0"/>
            </a:endParaRPr>
          </a:p>
        </p:txBody>
      </p:sp>
      <p:sp>
        <p:nvSpPr>
          <p:cNvPr id="120843" name="Line 11"/>
          <p:cNvSpPr/>
          <p:nvPr/>
        </p:nvSpPr>
        <p:spPr>
          <a:xfrm flipH="1">
            <a:off x="8763000" y="2057400"/>
            <a:ext cx="990600" cy="1676400"/>
          </a:xfrm>
          <a:prstGeom prst="line">
            <a:avLst/>
          </a:prstGeom>
          <a:ln w="28575" cap="flat" cmpd="sng">
            <a:solidFill>
              <a:srgbClr val="FF3300"/>
            </a:solidFill>
            <a:prstDash val="solid"/>
            <a:round/>
            <a:headEnd type="none" w="med" len="med"/>
            <a:tailEnd type="triangle" w="med" len="med"/>
          </a:ln>
        </p:spPr>
      </p:sp>
      <p:sp>
        <p:nvSpPr>
          <p:cNvPr id="120844" name="Text Box 12"/>
          <p:cNvSpPr txBox="1"/>
          <p:nvPr/>
        </p:nvSpPr>
        <p:spPr>
          <a:xfrm>
            <a:off x="1698625" y="216218"/>
            <a:ext cx="9182100" cy="583565"/>
          </a:xfrm>
          <a:prstGeom prst="rect">
            <a:avLst/>
          </a:prstGeom>
          <a:noFill/>
          <a:ln w="9525">
            <a:noFill/>
          </a:ln>
        </p:spPr>
        <p:txBody>
          <a:bodyPr anchor="t">
            <a:spAutoFit/>
          </a:bodyPr>
          <a:lstStyle/>
          <a:p>
            <a:pPr algn="ctr" eaLnBrk="0" hangingPunct="0">
              <a:spcBef>
                <a:spcPct val="50000"/>
              </a:spcBef>
            </a:pPr>
            <a:r>
              <a:rPr lang="en-US" sz="3200" dirty="0">
                <a:latin typeface="Times New Roman" panose="02020603050405020304" pitchFamily="18" charset="0"/>
              </a:rPr>
              <a:t>Châu Á gồm lục địa,  đảo và các quần đảo xung quanh.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box(in)">
                                      <p:cBhvr>
                                        <p:cTn id="7" dur="500"/>
                                        <p:tgtEl>
                                          <p:spTgt spid="1208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0837"/>
                                        </p:tgtEl>
                                        <p:attrNameLst>
                                          <p:attrName>style.visibility</p:attrName>
                                        </p:attrNameLst>
                                      </p:cBhvr>
                                      <p:to>
                                        <p:strVal val="visible"/>
                                      </p:to>
                                    </p:set>
                                    <p:animEffect transition="in" filter="box(in)">
                                      <p:cBhvr>
                                        <p:cTn id="10" dur="500"/>
                                        <p:tgtEl>
                                          <p:spTgt spid="12083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repeatCount="indefinite" fill="hold" grpId="0" nodeType="clickEffect">
                                  <p:stCondLst>
                                    <p:cond delay="0"/>
                                  </p:stCondLst>
                                  <p:childTnLst>
                                    <p:set>
                                      <p:cBhvr>
                                        <p:cTn id="14" dur="1" fill="hold">
                                          <p:stCondLst>
                                            <p:cond delay="0"/>
                                          </p:stCondLst>
                                        </p:cTn>
                                        <p:tgtEl>
                                          <p:spTgt spid="120842"/>
                                        </p:tgtEl>
                                        <p:attrNameLst>
                                          <p:attrName>style.visibility</p:attrName>
                                        </p:attrNameLst>
                                      </p:cBhvr>
                                      <p:to>
                                        <p:strVal val="visible"/>
                                      </p:to>
                                    </p:set>
                                    <p:animEffect transition="in" filter="wheel(4)">
                                      <p:cBhvr>
                                        <p:cTn id="15" dur="2000"/>
                                        <p:tgtEl>
                                          <p:spTgt spid="120842"/>
                                        </p:tgtEl>
                                      </p:cBhvr>
                                    </p:animEffect>
                                  </p:childTnLst>
                                </p:cTn>
                              </p:par>
                              <p:par>
                                <p:cTn id="16" presetID="21" presetClass="entr" presetSubtype="4" repeatCount="indefinite" fill="hold" grpId="0" nodeType="withEffect">
                                  <p:stCondLst>
                                    <p:cond delay="0"/>
                                  </p:stCondLst>
                                  <p:childTnLst>
                                    <p:set>
                                      <p:cBhvr>
                                        <p:cTn id="17" dur="1" fill="hold">
                                          <p:stCondLst>
                                            <p:cond delay="0"/>
                                          </p:stCondLst>
                                        </p:cTn>
                                        <p:tgtEl>
                                          <p:spTgt spid="120841"/>
                                        </p:tgtEl>
                                        <p:attrNameLst>
                                          <p:attrName>style.visibility</p:attrName>
                                        </p:attrNameLst>
                                      </p:cBhvr>
                                      <p:to>
                                        <p:strVal val="visible"/>
                                      </p:to>
                                    </p:set>
                                    <p:animEffect transition="in" filter="wheel(4)">
                                      <p:cBhvr>
                                        <p:cTn id="18" dur="2000"/>
                                        <p:tgtEl>
                                          <p:spTgt spid="12084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0839"/>
                                        </p:tgtEl>
                                        <p:attrNameLst>
                                          <p:attrName>style.visibility</p:attrName>
                                        </p:attrNameLst>
                                      </p:cBhvr>
                                      <p:to>
                                        <p:strVal val="visible"/>
                                      </p:to>
                                    </p:set>
                                    <p:animEffect transition="in" filter="box(in)">
                                      <p:cBhvr>
                                        <p:cTn id="23" dur="500"/>
                                        <p:tgtEl>
                                          <p:spTgt spid="120839"/>
                                        </p:tgtEl>
                                      </p:cBhvr>
                                    </p:animEffect>
                                  </p:childTnLst>
                                </p:cTn>
                              </p:par>
                              <p:par>
                                <p:cTn id="24" presetID="4" presetClass="entr" presetSubtype="16" fill="hold" nodeType="withEffect">
                                  <p:stCondLst>
                                    <p:cond delay="0"/>
                                  </p:stCondLst>
                                  <p:childTnLst>
                                    <p:set>
                                      <p:cBhvr>
                                        <p:cTn id="25" dur="1" fill="hold">
                                          <p:stCondLst>
                                            <p:cond delay="0"/>
                                          </p:stCondLst>
                                        </p:cTn>
                                        <p:tgtEl>
                                          <p:spTgt spid="120843"/>
                                        </p:tgtEl>
                                        <p:attrNameLst>
                                          <p:attrName>style.visibility</p:attrName>
                                        </p:attrNameLst>
                                      </p:cBhvr>
                                      <p:to>
                                        <p:strVal val="visible"/>
                                      </p:to>
                                    </p:set>
                                    <p:animEffect transition="in" filter="box(in)">
                                      <p:cBhvr>
                                        <p:cTn id="26" dur="500"/>
                                        <p:tgtEl>
                                          <p:spTgt spid="12084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0838"/>
                                        </p:tgtEl>
                                        <p:attrNameLst>
                                          <p:attrName>style.visibility</p:attrName>
                                        </p:attrNameLst>
                                      </p:cBhvr>
                                      <p:to>
                                        <p:strVal val="visible"/>
                                      </p:to>
                                    </p:set>
                                    <p:animEffect transition="in" filter="box(in)">
                                      <p:cBhvr>
                                        <p:cTn id="29" dur="500"/>
                                        <p:tgtEl>
                                          <p:spTgt spid="12083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0" nodeType="clickEffect">
                                  <p:stCondLst>
                                    <p:cond delay="0"/>
                                  </p:stCondLst>
                                  <p:childTnLst>
                                    <p:animEffect transition="out" filter="blinds(horizontal)">
                                      <p:cBhvr>
                                        <p:cTn id="33" dur="500"/>
                                        <p:tgtEl>
                                          <p:spTgt spid="120835"/>
                                        </p:tgtEl>
                                      </p:cBhvr>
                                    </p:animEffect>
                                    <p:set>
                                      <p:cBhvr>
                                        <p:cTn id="34" dur="1" fill="hold">
                                          <p:stCondLst>
                                            <p:cond delay="499"/>
                                          </p:stCondLst>
                                        </p:cTn>
                                        <p:tgtEl>
                                          <p:spTgt spid="1208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0844"/>
                                        </p:tgtEl>
                                        <p:attrNameLst>
                                          <p:attrName>style.visibility</p:attrName>
                                        </p:attrNameLst>
                                      </p:cBhvr>
                                      <p:to>
                                        <p:strVal val="visible"/>
                                      </p:to>
                                    </p:set>
                                    <p:anim calcmode="lin" valueType="num">
                                      <p:cBhvr additive="base">
                                        <p:cTn id="39" dur="500" fill="hold"/>
                                        <p:tgtEl>
                                          <p:spTgt spid="120844"/>
                                        </p:tgtEl>
                                        <p:attrNameLst>
                                          <p:attrName>ppt_x</p:attrName>
                                        </p:attrNameLst>
                                      </p:cBhvr>
                                      <p:tavLst>
                                        <p:tav tm="0">
                                          <p:val>
                                            <p:strVal val="#ppt_x"/>
                                          </p:val>
                                        </p:tav>
                                        <p:tav tm="100000">
                                          <p:val>
                                            <p:strVal val="#ppt_x"/>
                                          </p:val>
                                        </p:tav>
                                      </p:tavLst>
                                    </p:anim>
                                    <p:anim calcmode="lin" valueType="num">
                                      <p:cBhvr additive="base">
                                        <p:cTn id="40" dur="500" fill="hold"/>
                                        <p:tgtEl>
                                          <p:spTgt spid="120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7" grpId="0"/>
      <p:bldP spid="120838" grpId="0"/>
      <p:bldP spid="120841" grpId="0" bldLvl="0" animBg="1"/>
      <p:bldP spid="120842" grpId="0" bldLvl="0" animBg="1"/>
      <p:bldP spid="1208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20" y="57150"/>
            <a:ext cx="7725410" cy="842645"/>
          </a:xfrm>
        </p:spPr>
        <p:txBody>
          <a:bodyPr/>
          <a:lstStyle/>
          <a:p>
            <a:r>
              <a:rPr lang="en-US" sz="3200">
                <a:latin typeface="Arial" panose="020B0604020202020204" pitchFamily="34" charset="0"/>
                <a:cs typeface="Arial" panose="020B0604020202020204" pitchFamily="34" charset="0"/>
              </a:rPr>
              <a:t>Bảng số liệu về diện tích các châu lục</a:t>
            </a:r>
          </a:p>
        </p:txBody>
      </p:sp>
      <p:graphicFrame>
        <p:nvGraphicFramePr>
          <p:cNvPr id="4" name="Group 333"/>
          <p:cNvGraphicFramePr>
            <a:graphicFrameLocks noGrp="1"/>
          </p:cNvGraphicFramePr>
          <p:nvPr/>
        </p:nvGraphicFramePr>
        <p:xfrm>
          <a:off x="734696" y="899795"/>
          <a:ext cx="10779571" cy="4273296"/>
        </p:xfrm>
        <a:graphic>
          <a:graphicData uri="http://schemas.openxmlformats.org/drawingml/2006/table">
            <a:tbl>
              <a:tblPr>
                <a:tableStyleId>{69CF1AB2-1976-4502-BF36-3FF5EA218861}</a:tableStyleId>
              </a:tblPr>
              <a:tblGrid>
                <a:gridCol w="5576570">
                  <a:extLst>
                    <a:ext uri="{9D8B030D-6E8A-4147-A177-3AD203B41FA5}">
                      <a16:colId xmlns:a16="http://schemas.microsoft.com/office/drawing/2014/main" xmlns="" val="20000"/>
                    </a:ext>
                  </a:extLst>
                </a:gridCol>
                <a:gridCol w="5203001">
                  <a:extLst>
                    <a:ext uri="{9D8B030D-6E8A-4147-A177-3AD203B41FA5}">
                      <a16:colId xmlns:a16="http://schemas.microsoft.com/office/drawing/2014/main" xmlns="" val="20001"/>
                    </a:ext>
                  </a:extLst>
                </a:gridCol>
              </a:tblGrid>
              <a:tr h="112281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u="none" strike="noStrike" cap="none" normalizeH="0" baseline="0" err="1">
                          <a:ln>
                            <a:noFill/>
                          </a:ln>
                          <a:effectLst/>
                          <a:latin typeface="Arial" panose="020B0604020202020204" pitchFamily="34" charset="0"/>
                          <a:cs typeface="Arial" panose="020B0604020202020204" pitchFamily="34" charset="0"/>
                        </a:rPr>
                        <a:t>Châu</a:t>
                      </a:r>
                      <a:r>
                        <a:rPr kumimoji="0" lang="en-US" sz="3200" b="1" u="none" strike="noStrike" cap="none" normalizeH="0" baseline="0">
                          <a:ln>
                            <a:noFill/>
                          </a:ln>
                          <a:effectLst/>
                          <a:latin typeface="Arial" panose="020B0604020202020204" pitchFamily="34" charset="0"/>
                          <a:cs typeface="Arial" panose="020B0604020202020204" pitchFamily="34" charset="0"/>
                        </a:rPr>
                        <a:t> </a:t>
                      </a:r>
                      <a:r>
                        <a:rPr kumimoji="0" lang="en-US" sz="3200" b="1" u="none" strike="noStrike" cap="none" normalizeH="0" baseline="0" err="1">
                          <a:ln>
                            <a:noFill/>
                          </a:ln>
                          <a:effectLst/>
                          <a:latin typeface="Arial" panose="020B0604020202020204" pitchFamily="34" charset="0"/>
                          <a:cs typeface="Arial" panose="020B0604020202020204" pitchFamily="34" charset="0"/>
                        </a:rPr>
                        <a:t>lục</a:t>
                      </a:r>
                      <a:endParaRPr kumimoji="0" lang="en-US" sz="32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anchor="ct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u="none" strike="noStrike" cap="none" normalizeH="0" baseline="0" err="1">
                          <a:ln>
                            <a:noFill/>
                          </a:ln>
                          <a:effectLst/>
                          <a:latin typeface="Arial" panose="020B0604020202020204" pitchFamily="34" charset="0"/>
                          <a:cs typeface="Arial" panose="020B0604020202020204" pitchFamily="34" charset="0"/>
                        </a:rPr>
                        <a:t>Diện</a:t>
                      </a:r>
                      <a:r>
                        <a:rPr kumimoji="0" lang="en-US" sz="3200" b="1" u="none" strike="noStrike" cap="none" normalizeH="0" baseline="0">
                          <a:ln>
                            <a:noFill/>
                          </a:ln>
                          <a:effectLst/>
                          <a:latin typeface="Arial" panose="020B0604020202020204" pitchFamily="34" charset="0"/>
                          <a:cs typeface="Arial" panose="020B0604020202020204" pitchFamily="34" charset="0"/>
                        </a:rPr>
                        <a:t> </a:t>
                      </a:r>
                      <a:r>
                        <a:rPr kumimoji="0" lang="en-US" sz="3200" b="1" u="none" strike="noStrike" cap="none" normalizeH="0" baseline="0" err="1">
                          <a:ln>
                            <a:noFill/>
                          </a:ln>
                          <a:effectLst/>
                          <a:latin typeface="Arial" panose="020B0604020202020204" pitchFamily="34" charset="0"/>
                          <a:cs typeface="Arial" panose="020B0604020202020204" pitchFamily="34" charset="0"/>
                        </a:rPr>
                        <a:t>tích</a:t>
                      </a:r>
                      <a:r>
                        <a:rPr kumimoji="0" lang="en-US" sz="3200" b="1" u="none" strike="noStrike" cap="none" normalizeH="0" baseline="0">
                          <a:ln>
                            <a:noFill/>
                          </a:ln>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u="none" strike="noStrike" cap="none" normalizeH="0" baseline="0">
                          <a:ln>
                            <a:noFill/>
                          </a:ln>
                          <a:effectLst/>
                          <a:latin typeface="Arial" panose="020B0604020202020204" pitchFamily="34" charset="0"/>
                          <a:cs typeface="Arial" panose="020B0604020202020204" pitchFamily="34" charset="0"/>
                        </a:rPr>
                        <a:t>(</a:t>
                      </a:r>
                      <a:r>
                        <a:rPr kumimoji="0" lang="en-US" sz="3200" b="1" u="none" strike="noStrike" cap="none" normalizeH="0" baseline="0" err="1">
                          <a:ln>
                            <a:noFill/>
                          </a:ln>
                          <a:effectLst/>
                          <a:latin typeface="Arial" panose="020B0604020202020204" pitchFamily="34" charset="0"/>
                          <a:cs typeface="Arial" panose="020B0604020202020204" pitchFamily="34" charset="0"/>
                        </a:rPr>
                        <a:t>triệu</a:t>
                      </a:r>
                      <a:r>
                        <a:rPr kumimoji="0" lang="en-US" sz="3200" b="1" u="none" strike="noStrike" cap="none" normalizeH="0" baseline="0">
                          <a:ln>
                            <a:noFill/>
                          </a:ln>
                          <a:effectLst/>
                          <a:latin typeface="Arial" panose="020B0604020202020204" pitchFamily="34" charset="0"/>
                          <a:cs typeface="Arial" panose="020B0604020202020204" pitchFamily="34" charset="0"/>
                        </a:rPr>
                        <a:t> km</a:t>
                      </a:r>
                      <a:r>
                        <a:rPr kumimoji="0" lang="en-US" sz="3200" b="1" u="none" strike="noStrike" cap="none" normalizeH="0" baseline="30000">
                          <a:ln>
                            <a:noFill/>
                          </a:ln>
                          <a:effectLst/>
                          <a:latin typeface="Arial" panose="020B0604020202020204" pitchFamily="34" charset="0"/>
                          <a:cs typeface="Arial" panose="020B0604020202020204" pitchFamily="34" charset="0"/>
                        </a:rPr>
                        <a:t>2</a:t>
                      </a:r>
                      <a:r>
                        <a:rPr kumimoji="0" lang="en-US" sz="3200" b="1" u="none" strike="noStrike" cap="none" normalizeH="0" baseline="0">
                          <a:ln>
                            <a:noFill/>
                          </a:ln>
                          <a:effectLst/>
                          <a:latin typeface="Arial" panose="020B0604020202020204" pitchFamily="34" charset="0"/>
                          <a:cs typeface="Arial" panose="020B0604020202020204" pitchFamily="34" charset="0"/>
                        </a:rPr>
                        <a:t>)</a:t>
                      </a:r>
                      <a:endParaRPr kumimoji="0" lang="en-US" sz="32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anchor="ctr" horzOverflow="overflow">
                    <a:solidFill>
                      <a:schemeClr val="accent1">
                        <a:lumMod val="60000"/>
                        <a:lumOff val="40000"/>
                      </a:schemeClr>
                    </a:solidFill>
                  </a:tcPr>
                </a:tc>
                <a:extLst>
                  <a:ext uri="{0D108BD9-81ED-4DB2-BD59-A6C34878D82A}">
                    <a16:rowId xmlns:a16="http://schemas.microsoft.com/office/drawing/2014/main" xmlns="" val="10000"/>
                  </a:ext>
                </a:extLst>
              </a:tr>
              <a:tr h="49968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err="1">
                          <a:ln>
                            <a:noFill/>
                          </a:ln>
                          <a:effectLst/>
                          <a:latin typeface="Arial" panose="020B0604020202020204" pitchFamily="34" charset="0"/>
                          <a:cs typeface="Arial" panose="020B0604020202020204" pitchFamily="34" charset="0"/>
                        </a:rPr>
                        <a:t>Châu</a:t>
                      </a:r>
                      <a:r>
                        <a:rPr kumimoji="0" lang="en-US" sz="2800" u="none" strike="noStrike" cap="none" normalizeH="0" baseline="0">
                          <a:ln>
                            <a:noFill/>
                          </a:ln>
                          <a:effectLst/>
                          <a:latin typeface="Arial" panose="020B0604020202020204" pitchFamily="34" charset="0"/>
                          <a:cs typeface="Arial" panose="020B0604020202020204" pitchFamily="34" charset="0"/>
                        </a:rPr>
                        <a:t> Á</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a:ln>
                            <a:noFill/>
                          </a:ln>
                          <a:effectLst/>
                          <a:latin typeface="Arial" panose="020B0604020202020204" pitchFamily="34" charset="0"/>
                          <a:cs typeface="Arial" panose="020B0604020202020204" pitchFamily="34" charset="0"/>
                        </a:rPr>
                        <a:t>44</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01"/>
                  </a:ext>
                </a:extLst>
              </a:tr>
              <a:tr h="49968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err="1">
                          <a:ln>
                            <a:noFill/>
                          </a:ln>
                          <a:effectLst/>
                          <a:latin typeface="Arial" panose="020B0604020202020204" pitchFamily="34" charset="0"/>
                          <a:cs typeface="Arial" panose="020B0604020202020204" pitchFamily="34" charset="0"/>
                        </a:rPr>
                        <a:t>Châu</a:t>
                      </a:r>
                      <a:r>
                        <a:rPr kumimoji="0" lang="en-US" sz="2800" u="none" strike="noStrike" cap="none" normalizeH="0" baseline="0">
                          <a:ln>
                            <a:noFill/>
                          </a:ln>
                          <a:effectLst/>
                          <a:latin typeface="Arial" panose="020B0604020202020204" pitchFamily="34" charset="0"/>
                          <a:cs typeface="Arial" panose="020B0604020202020204" pitchFamily="34" charset="0"/>
                        </a:rPr>
                        <a:t> </a:t>
                      </a:r>
                      <a:r>
                        <a:rPr kumimoji="0" lang="en-US" sz="2800" u="none" strike="noStrike" cap="none" normalizeH="0" baseline="0" err="1">
                          <a:ln>
                            <a:noFill/>
                          </a:ln>
                          <a:effectLst/>
                          <a:latin typeface="Arial" panose="020B0604020202020204" pitchFamily="34" charset="0"/>
                          <a:cs typeface="Arial" panose="020B0604020202020204" pitchFamily="34" charset="0"/>
                        </a:rPr>
                        <a:t>Mĩ</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a:ln>
                            <a:noFill/>
                          </a:ln>
                          <a:effectLst/>
                          <a:latin typeface="Arial" panose="020B0604020202020204" pitchFamily="34" charset="0"/>
                          <a:cs typeface="Arial" panose="020B0604020202020204" pitchFamily="34" charset="0"/>
                        </a:rPr>
                        <a:t>42</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02"/>
                  </a:ext>
                </a:extLst>
              </a:tr>
              <a:tr h="49968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err="1">
                          <a:ln>
                            <a:noFill/>
                          </a:ln>
                          <a:effectLst/>
                          <a:latin typeface="Arial" panose="020B0604020202020204" pitchFamily="34" charset="0"/>
                          <a:cs typeface="Arial" panose="020B0604020202020204" pitchFamily="34" charset="0"/>
                        </a:rPr>
                        <a:t>Châu</a:t>
                      </a:r>
                      <a:r>
                        <a:rPr kumimoji="0" lang="en-US" sz="2800" u="none" strike="noStrike" cap="none" normalizeH="0" baseline="0">
                          <a:ln>
                            <a:noFill/>
                          </a:ln>
                          <a:effectLst/>
                          <a:latin typeface="Arial" panose="020B0604020202020204" pitchFamily="34" charset="0"/>
                          <a:cs typeface="Arial" panose="020B0604020202020204" pitchFamily="34" charset="0"/>
                        </a:rPr>
                        <a:t> Phi</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a:ln>
                            <a:noFill/>
                          </a:ln>
                          <a:effectLst/>
                          <a:latin typeface="Arial" panose="020B0604020202020204" pitchFamily="34" charset="0"/>
                          <a:cs typeface="Arial" panose="020B0604020202020204" pitchFamily="34" charset="0"/>
                        </a:rPr>
                        <a:t>30</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03"/>
                  </a:ext>
                </a:extLst>
              </a:tr>
              <a:tr h="49968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err="1">
                          <a:ln>
                            <a:noFill/>
                          </a:ln>
                          <a:effectLst/>
                          <a:latin typeface="Arial" panose="020B0604020202020204" pitchFamily="34" charset="0"/>
                          <a:cs typeface="Arial" panose="020B0604020202020204" pitchFamily="34" charset="0"/>
                        </a:rPr>
                        <a:t>Châu</a:t>
                      </a:r>
                      <a:r>
                        <a:rPr kumimoji="0" lang="en-US" sz="2800" u="none" strike="noStrike" cap="none" normalizeH="0" baseline="0">
                          <a:ln>
                            <a:noFill/>
                          </a:ln>
                          <a:effectLst/>
                          <a:latin typeface="Arial" panose="020B0604020202020204" pitchFamily="34" charset="0"/>
                          <a:cs typeface="Arial" panose="020B0604020202020204" pitchFamily="34" charset="0"/>
                        </a:rPr>
                        <a:t> </a:t>
                      </a:r>
                      <a:r>
                        <a:rPr kumimoji="0" lang="en-US" sz="2800" u="none" strike="noStrike" cap="none" normalizeH="0" baseline="0" err="1">
                          <a:ln>
                            <a:noFill/>
                          </a:ln>
                          <a:effectLst/>
                          <a:latin typeface="Arial" panose="020B0604020202020204" pitchFamily="34" charset="0"/>
                          <a:cs typeface="Arial" panose="020B0604020202020204" pitchFamily="34" charset="0"/>
                        </a:rPr>
                        <a:t>Âu</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a:ln>
                            <a:noFill/>
                          </a:ln>
                          <a:effectLst/>
                          <a:latin typeface="Arial" panose="020B0604020202020204" pitchFamily="34" charset="0"/>
                          <a:cs typeface="Arial" panose="020B0604020202020204" pitchFamily="34" charset="0"/>
                        </a:rPr>
                        <a:t>10</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04"/>
                  </a:ext>
                </a:extLst>
              </a:tr>
              <a:tr h="49968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err="1">
                          <a:ln>
                            <a:noFill/>
                          </a:ln>
                          <a:effectLst/>
                          <a:latin typeface="Arial" panose="020B0604020202020204" pitchFamily="34" charset="0"/>
                          <a:cs typeface="Arial" panose="020B0604020202020204" pitchFamily="34" charset="0"/>
                        </a:rPr>
                        <a:t>Châu</a:t>
                      </a:r>
                      <a:r>
                        <a:rPr kumimoji="0" lang="en-US" sz="2800" u="none" strike="noStrike" cap="none" normalizeH="0" baseline="0">
                          <a:ln>
                            <a:noFill/>
                          </a:ln>
                          <a:effectLst/>
                          <a:latin typeface="Arial" panose="020B0604020202020204" pitchFamily="34" charset="0"/>
                          <a:cs typeface="Arial" panose="020B0604020202020204" pitchFamily="34" charset="0"/>
                        </a:rPr>
                        <a:t> </a:t>
                      </a:r>
                      <a:r>
                        <a:rPr kumimoji="0" lang="en-US" sz="2800" u="none" strike="noStrike" cap="none" normalizeH="0" baseline="0" err="1">
                          <a:ln>
                            <a:noFill/>
                          </a:ln>
                          <a:effectLst/>
                          <a:latin typeface="Arial" panose="020B0604020202020204" pitchFamily="34" charset="0"/>
                          <a:cs typeface="Arial" panose="020B0604020202020204" pitchFamily="34" charset="0"/>
                        </a:rPr>
                        <a:t>Đại</a:t>
                      </a:r>
                      <a:r>
                        <a:rPr kumimoji="0" lang="en-US" sz="2800" u="none" strike="noStrike" cap="none" normalizeH="0" baseline="0">
                          <a:ln>
                            <a:noFill/>
                          </a:ln>
                          <a:effectLst/>
                          <a:latin typeface="Arial" panose="020B0604020202020204" pitchFamily="34" charset="0"/>
                          <a:cs typeface="Arial" panose="020B0604020202020204" pitchFamily="34" charset="0"/>
                        </a:rPr>
                        <a:t> </a:t>
                      </a:r>
                      <a:r>
                        <a:rPr kumimoji="0" lang="en-US" sz="2800" u="none" strike="noStrike" cap="none" normalizeH="0" baseline="0" err="1">
                          <a:ln>
                            <a:noFill/>
                          </a:ln>
                          <a:effectLst/>
                          <a:latin typeface="Arial" panose="020B0604020202020204" pitchFamily="34" charset="0"/>
                          <a:cs typeface="Arial" panose="020B0604020202020204" pitchFamily="34" charset="0"/>
                        </a:rPr>
                        <a:t>Dương</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a:ln>
                            <a:noFill/>
                          </a:ln>
                          <a:effectLst/>
                          <a:latin typeface="Arial" panose="020B0604020202020204" pitchFamily="34" charset="0"/>
                          <a:cs typeface="Arial" panose="020B0604020202020204" pitchFamily="34" charset="0"/>
                        </a:rPr>
                        <a:t>9</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05"/>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err="1">
                          <a:ln>
                            <a:noFill/>
                          </a:ln>
                          <a:effectLst/>
                          <a:latin typeface="Arial" panose="020B0604020202020204" pitchFamily="34" charset="0"/>
                          <a:cs typeface="Arial" panose="020B0604020202020204" pitchFamily="34" charset="0"/>
                        </a:rPr>
                        <a:t>Châu</a:t>
                      </a:r>
                      <a:r>
                        <a:rPr kumimoji="0" lang="en-US" sz="2800" u="none" strike="noStrike" cap="none" normalizeH="0" baseline="0">
                          <a:ln>
                            <a:noFill/>
                          </a:ln>
                          <a:effectLst/>
                          <a:latin typeface="Arial" panose="020B0604020202020204" pitchFamily="34" charset="0"/>
                          <a:cs typeface="Arial" panose="020B0604020202020204" pitchFamily="34" charset="0"/>
                        </a:rPr>
                        <a:t> Nam </a:t>
                      </a:r>
                      <a:r>
                        <a:rPr kumimoji="0" lang="en-US" sz="2800" u="none" strike="noStrike" cap="none" normalizeH="0" baseline="0" err="1">
                          <a:ln>
                            <a:noFill/>
                          </a:ln>
                          <a:effectLst/>
                          <a:latin typeface="Arial" panose="020B0604020202020204" pitchFamily="34" charset="0"/>
                          <a:cs typeface="Arial" panose="020B0604020202020204" pitchFamily="34" charset="0"/>
                        </a:rPr>
                        <a:t>Cực</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u="none" strike="noStrike" cap="none" normalizeH="0" baseline="0">
                          <a:ln>
                            <a:noFill/>
                          </a:ln>
                          <a:effectLst/>
                          <a:latin typeface="Arial" panose="020B0604020202020204" pitchFamily="34" charset="0"/>
                          <a:cs typeface="Arial" panose="020B0604020202020204" pitchFamily="34" charset="0"/>
                        </a:rPr>
                        <a:t>14</a:t>
                      </a:r>
                      <a:endParaRPr kumimoji="0" lang="en-US" sz="2800" b="1" i="0" u="none" strike="noStrike" cap="none" normalizeH="0" baseline="0">
                        <a:ln>
                          <a:noFill/>
                        </a:ln>
                        <a:solidFill>
                          <a:srgbClr val="002060"/>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06"/>
                  </a:ext>
                </a:extLst>
              </a:tr>
            </a:tbl>
          </a:graphicData>
        </a:graphic>
      </p:graphicFrame>
      <p:sp>
        <p:nvSpPr>
          <p:cNvPr id="6" name="Rectangle 5"/>
          <p:cNvSpPr/>
          <p:nvPr/>
        </p:nvSpPr>
        <p:spPr>
          <a:xfrm>
            <a:off x="6307455" y="2087245"/>
            <a:ext cx="5208905" cy="502920"/>
          </a:xfrm>
          <a:prstGeom prst="rect">
            <a:avLst/>
          </a:prstGeom>
          <a:solidFill>
            <a:srgbClr val="FF3300"/>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44</a:t>
            </a:r>
          </a:p>
        </p:txBody>
      </p:sp>
      <p:sp>
        <p:nvSpPr>
          <p:cNvPr id="8" name="Rounded Rectangle 7"/>
          <p:cNvSpPr/>
          <p:nvPr/>
        </p:nvSpPr>
        <p:spPr>
          <a:xfrm>
            <a:off x="351790" y="5317490"/>
            <a:ext cx="11677650" cy="15011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Châu Á có diện tích 44 triệu km</a:t>
            </a:r>
            <a:r>
              <a:rPr lang="en-US" sz="3600" baseline="30000">
                <a:solidFill>
                  <a:schemeClr val="tx1"/>
                </a:solidFill>
                <a:latin typeface="Arial" panose="020B0604020202020204" pitchFamily="34" charset="0"/>
                <a:cs typeface="Arial" panose="020B0604020202020204" pitchFamily="34" charset="0"/>
              </a:rPr>
              <a:t>2</a:t>
            </a:r>
            <a:r>
              <a:rPr lang="en-US" sz="3600">
                <a:solidFill>
                  <a:schemeClr val="tx1"/>
                </a:solidFill>
                <a:latin typeface="Arial" panose="020B0604020202020204" pitchFamily="34" charset="0"/>
                <a:cs typeface="Arial" panose="020B0604020202020204" pitchFamily="34" charset="0"/>
              </a:rPr>
              <a:t>  là châu lục có diện tích lớn nhất thế giới.</a:t>
            </a:r>
          </a:p>
        </p:txBody>
      </p:sp>
      <p:sp>
        <p:nvSpPr>
          <p:cNvPr id="3" name="Rounded Rectangle 2"/>
          <p:cNvSpPr/>
          <p:nvPr/>
        </p:nvSpPr>
        <p:spPr>
          <a:xfrm>
            <a:off x="351790" y="5317490"/>
            <a:ext cx="11677650" cy="15011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Châu Á có diện tích bao nhiêu? So với diện tích của các châu lục khác thì Châu Á có diện tích như thế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2" nodeType="clickEffect">
                                  <p:stCondLst>
                                    <p:cond delay="0"/>
                                  </p:stCondLst>
                                  <p:childTnLst>
                                    <p:animEffect transition="out" filter="checkerboard(across)">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3" grpId="0" bldLvl="0" animBg="1"/>
      <p:bldP spid="3" grpId="1" animBg="1"/>
      <p:bldP spid="3" grpId="2"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s 7"/>
          <p:cNvSpPr/>
          <p:nvPr/>
        </p:nvSpPr>
        <p:spPr>
          <a:xfrm>
            <a:off x="3768725" y="1136015"/>
            <a:ext cx="8020685" cy="14909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sym typeface="+mn-ea"/>
              </a:rPr>
              <a:t>Châu Á trải dài từ gần cực Bắc tới quá Xích đạo, ba phía giáp biển và đại dương.</a:t>
            </a:r>
          </a:p>
        </p:txBody>
      </p:sp>
      <p:sp>
        <p:nvSpPr>
          <p:cNvPr id="9" name="Rectangles 8"/>
          <p:cNvSpPr/>
          <p:nvPr/>
        </p:nvSpPr>
        <p:spPr>
          <a:xfrm>
            <a:off x="3768725" y="3836670"/>
            <a:ext cx="8020685" cy="14909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sym typeface="+mn-ea"/>
              </a:rPr>
              <a:t>Châu Á là châu lục có diện tích lớn nhất thế giới.</a:t>
            </a:r>
          </a:p>
        </p:txBody>
      </p:sp>
      <p:cxnSp>
        <p:nvCxnSpPr>
          <p:cNvPr id="11" name="Straight Connector 10"/>
          <p:cNvCxnSpPr/>
          <p:nvPr/>
        </p:nvCxnSpPr>
        <p:spPr>
          <a:xfrm flipV="1">
            <a:off x="3173095" y="2113280"/>
            <a:ext cx="594360" cy="856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9" idx="1"/>
          </p:cNvCxnSpPr>
          <p:nvPr/>
        </p:nvCxnSpPr>
        <p:spPr>
          <a:xfrm>
            <a:off x="2991485" y="3352800"/>
            <a:ext cx="777240" cy="122936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30505" y="2626995"/>
            <a:ext cx="3002280" cy="12096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Vị trí địa lý và giới hạn Châu Á</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0660" y="147955"/>
            <a:ext cx="4835525" cy="1076325"/>
          </a:xfrm>
          <a:prstGeom prst="rect">
            <a:avLst/>
          </a:prstGeom>
          <a:noFill/>
        </p:spPr>
        <p:txBody>
          <a:bodyPr wrap="square" rtlCol="0">
            <a:spAutoFit/>
          </a:bodyPr>
          <a:lstStyle/>
          <a:p>
            <a:r>
              <a:rPr lang="en-US" sz="3200" b="1" u="sng">
                <a:solidFill>
                  <a:srgbClr val="0070C0"/>
                </a:solidFill>
                <a:latin typeface="Arial" panose="020B0604020202020204" pitchFamily="34" charset="0"/>
                <a:cs typeface="Arial" panose="020B0604020202020204" pitchFamily="34" charset="0"/>
              </a:rPr>
              <a:t>2. Đặc điểm tự nhiên</a:t>
            </a:r>
            <a:endParaRPr lang="en-US" sz="3200">
              <a:latin typeface="Arial" panose="020B0604020202020204" pitchFamily="34" charset="0"/>
              <a:cs typeface="Arial" panose="020B0604020202020204" pitchFamily="34" charset="0"/>
            </a:endParaRPr>
          </a:p>
          <a:p>
            <a:r>
              <a:rPr lang="en-US" sz="3200">
                <a:solidFill>
                  <a:srgbClr val="FF0000"/>
                </a:solidFill>
                <a:latin typeface="Arial" panose="020B0604020202020204" pitchFamily="34" charset="0"/>
                <a:cs typeface="Arial" panose="020B0604020202020204" pitchFamily="34" charset="0"/>
              </a:rPr>
              <a:t>  a. Thiên nhiên Châu Á:</a:t>
            </a:r>
          </a:p>
        </p:txBody>
      </p:sp>
      <p:pic>
        <p:nvPicPr>
          <p:cNvPr id="7" name="Content Placeholder 6" descr="luoc-do-cac-khu-vuc-chau-a (1)"/>
          <p:cNvPicPr>
            <a:picLocks noGrp="1" noChangeAspect="1"/>
          </p:cNvPicPr>
          <p:nvPr>
            <p:ph sz="half" idx="2"/>
          </p:nvPr>
        </p:nvPicPr>
        <p:blipFill>
          <a:blip r:embed="rId2"/>
          <a:stretch>
            <a:fillRect/>
          </a:stretch>
        </p:blipFill>
        <p:spPr>
          <a:xfrm>
            <a:off x="4940300" y="147955"/>
            <a:ext cx="7148830" cy="6614795"/>
          </a:xfrm>
          <a:prstGeom prst="rect">
            <a:avLst/>
          </a:prstGeom>
        </p:spPr>
      </p:pic>
      <p:sp>
        <p:nvSpPr>
          <p:cNvPr id="3" name="Text Box 2"/>
          <p:cNvSpPr txBox="1"/>
          <p:nvPr/>
        </p:nvSpPr>
        <p:spPr>
          <a:xfrm>
            <a:off x="547370" y="2562225"/>
            <a:ext cx="4142105" cy="2306955"/>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Châu Á được chia làm mấy khu vực? Đó là những khu vực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1" presetClass="entr" presetSubtype="0" fill="hold" grpId="0" nodeType="clickEffect">
                                  <p:stCondLst>
                                    <p:cond delay="0"/>
                                  </p:stCondLst>
                                  <p:childTnLst>
                                    <p:set>
                                      <p:cBhvr>
                                        <p:cTn id="12"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761</Words>
  <Application>Microsoft Office PowerPoint</Application>
  <PresentationFormat>Widescreen</PresentationFormat>
  <Paragraphs>113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Thứ tư ngày     tháng 12 năm 2021</vt:lpstr>
      <vt:lpstr>PowerPoint Presentation</vt:lpstr>
      <vt:lpstr>PowerPoint Presentation</vt:lpstr>
      <vt:lpstr>PowerPoint Presentation</vt:lpstr>
      <vt:lpstr>Bảng số liệu về diện tích các châu lục</vt:lpstr>
      <vt:lpstr>PowerPoint Presentation</vt:lpstr>
      <vt:lpstr>PowerPoint Presentation</vt:lpstr>
      <vt:lpstr>PowerPoint Presentation</vt:lpstr>
      <vt:lpstr>PowerPoint Presentation</vt:lpstr>
      <vt:lpstr>PowerPoint Presentation</vt:lpstr>
      <vt:lpstr>Thiên nhiên châu Á rất đa dạng và độc đáo.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Đỉnh E-vơ-rét thuộc dãy núi Hi-ma-lay-a cao nhất thế giới</vt:lpstr>
      <vt:lpstr>PowerPoint Presentation</vt:lpstr>
      <vt:lpstr>PowerPoint Presentation</vt:lpstr>
      <vt:lpstr>PowerPoint Presentation</vt:lpstr>
      <vt:lpstr>PowerPoint Presentation</vt:lpstr>
      <vt:lpstr>PowerPoint Presentation</vt:lpstr>
      <vt:lpstr>CẢM ƠN CÁC EM ĐÃ CÙNG CÔ HOÀN THÀNH TỐT TIẾT HỌC HÔM NAY!!!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HP</cp:lastModifiedBy>
  <cp:revision>164</cp:revision>
  <dcterms:created xsi:type="dcterms:W3CDTF">2020-07-06T12:59:00Z</dcterms:created>
  <dcterms:modified xsi:type="dcterms:W3CDTF">2021-12-19T13:53:32Z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