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26" r:id="rId2"/>
    <p:sldId id="427" r:id="rId3"/>
    <p:sldId id="411" r:id="rId4"/>
    <p:sldId id="414" r:id="rId5"/>
    <p:sldId id="428" r:id="rId6"/>
    <p:sldId id="415" r:id="rId7"/>
    <p:sldId id="422" r:id="rId8"/>
    <p:sldId id="423" r:id="rId9"/>
    <p:sldId id="402" r:id="rId10"/>
    <p:sldId id="429" r:id="rId11"/>
    <p:sldId id="430" r:id="rId12"/>
    <p:sldId id="431" r:id="rId13"/>
    <p:sldId id="395" r:id="rId14"/>
    <p:sldId id="409" r:id="rId15"/>
    <p:sldId id="419" r:id="rId16"/>
    <p:sldId id="421" r:id="rId17"/>
    <p:sldId id="425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CCFF"/>
    <a:srgbClr val="3366FF"/>
    <a:srgbClr val="00FF00"/>
    <a:srgbClr val="FFFF00"/>
    <a:srgbClr val="FFFF99"/>
    <a:srgbClr val="00FF99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220" autoAdjust="0"/>
  </p:normalViewPr>
  <p:slideViewPr>
    <p:cSldViewPr>
      <p:cViewPr>
        <p:scale>
          <a:sx n="89" d="100"/>
          <a:sy n="89" d="100"/>
        </p:scale>
        <p:origin x="-1272" y="21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fld id="{B619ED08-C159-49CF-A37E-82F0D94E17E5}" type="datetimeFigureOut">
              <a:rPr lang="en-US"/>
              <a:pPr>
                <a:defRPr/>
              </a:pPr>
              <a:t>12/5/2021</a:t>
            </a:fld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.VnTime" pitchFamily="34" charset="0"/>
              </a:defRPr>
            </a:lvl1pPr>
          </a:lstStyle>
          <a:p>
            <a:pPr>
              <a:defRPr/>
            </a:pPr>
            <a:fld id="{BB13A632-02AF-4216-A1C0-9EE4050DD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62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1E8C00FD-E7E2-408F-A7FB-FFC8B2ABE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60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31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835C6-99B7-4E8C-981A-9110B465E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C95C-C427-46B3-A888-48DA3397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19766-C016-42EC-80AA-46CEDB3F8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2205-AF4A-48B7-8E29-49A782807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0F3FB-7F8A-4857-8179-C18CF529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3304-3D40-427A-A55B-C56A943BC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1A546-163F-4752-9B44-6E14C09C2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3E3E5-B35B-43B7-A53A-8E506F2EC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F22F-0EE5-4680-A685-B66EFA69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5E7A1-0FAA-4148-A244-EAC63DAA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2F3CF-F9DA-4B0F-982A-F39BFE306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59676A7B-6F87-4310-971E-4C9D2400D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2.wm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wm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3.png"/><Relationship Id="rId2" Type="http://schemas.microsoft.com/office/2007/relationships/media" Target="../media/media14.wav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hyperlink" Target="HOA%20&#272;&#192;O%20NG&#192;Y%20T&#7870;T.doc" TargetMode="Externa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6.wav"/><Relationship Id="rId7" Type="http://schemas.openxmlformats.org/officeDocument/2006/relationships/hyperlink" Target="Ch&#243;%20v&#224;%20m&#232;o%202.doc" TargetMode="External"/><Relationship Id="rId2" Type="http://schemas.microsoft.com/office/2007/relationships/media" Target="../media/media16.wav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hyperlink" Target="Ch&#243;%20v&#224;%20m&#232;o%201.doc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3.png"/><Relationship Id="rId4" Type="http://schemas.openxmlformats.org/officeDocument/2006/relationships/tags" Target="../tags/tag8.xml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image" Target="../media/image11.png"/><Relationship Id="rId2" Type="http://schemas.microsoft.com/office/2007/relationships/media" Target="../media/media7.wav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8.wav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hyperlink" Target="Paint.l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2362200" y="0"/>
            <a:ext cx="3709987" cy="1039813"/>
            <a:chOff x="192" y="873"/>
            <a:chExt cx="2630" cy="655"/>
          </a:xfrm>
        </p:grpSpPr>
        <p:grpSp>
          <p:nvGrpSpPr>
            <p:cNvPr id="4" name="Group 55"/>
            <p:cNvGrpSpPr>
              <a:grpSpLocks/>
            </p:cNvGrpSpPr>
            <p:nvPr/>
          </p:nvGrpSpPr>
          <p:grpSpPr bwMode="auto">
            <a:xfrm>
              <a:off x="186" y="873"/>
              <a:ext cx="2626" cy="655"/>
              <a:chOff x="2160" y="1678"/>
              <a:chExt cx="1303" cy="1134"/>
            </a:xfrm>
          </p:grpSpPr>
          <p:sp>
            <p:nvSpPr>
              <p:cNvPr id="9" name="Oval 56"/>
              <p:cNvSpPr>
                <a:spLocks noChangeArrowheads="1"/>
              </p:cNvSpPr>
              <p:nvPr/>
            </p:nvSpPr>
            <p:spPr bwMode="gray">
              <a:xfrm>
                <a:off x="2781" y="1981"/>
                <a:ext cx="64" cy="5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0" name="Oval 57"/>
              <p:cNvSpPr>
                <a:spLocks noChangeArrowheads="1"/>
              </p:cNvSpPr>
              <p:nvPr/>
            </p:nvSpPr>
            <p:spPr bwMode="gray">
              <a:xfrm>
                <a:off x="2783" y="1981"/>
                <a:ext cx="64" cy="52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1" name="Oval 58"/>
              <p:cNvSpPr>
                <a:spLocks noChangeArrowheads="1"/>
              </p:cNvSpPr>
              <p:nvPr/>
            </p:nvSpPr>
            <p:spPr bwMode="gray">
              <a:xfrm>
                <a:off x="2163" y="1983"/>
                <a:ext cx="1300" cy="52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2" name="Oval 59"/>
              <p:cNvSpPr>
                <a:spLocks noChangeArrowheads="1"/>
              </p:cNvSpPr>
              <p:nvPr/>
            </p:nvSpPr>
            <p:spPr bwMode="gray">
              <a:xfrm>
                <a:off x="2160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3" name="Oval 60"/>
              <p:cNvSpPr>
                <a:spLocks noChangeArrowheads="1"/>
              </p:cNvSpPr>
              <p:nvPr/>
            </p:nvSpPr>
            <p:spPr bwMode="gray">
              <a:xfrm>
                <a:off x="2228" y="1983"/>
                <a:ext cx="1170" cy="524"/>
              </a:xfrm>
              <a:prstGeom prst="ellipse">
                <a:avLst/>
              </a:prstGeom>
              <a:solidFill>
                <a:srgbClr val="FF00FF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4" name="Oval 61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5" name="Oval 62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6" name="Oval 63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7" name="Oval 64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</p:grpSp>
        <p:sp>
          <p:nvSpPr>
            <p:cNvPr id="8" name="Text Box 65"/>
            <p:cNvSpPr txBox="1">
              <a:spLocks noChangeArrowheads="1"/>
            </p:cNvSpPr>
            <p:nvPr/>
          </p:nvSpPr>
          <p:spPr bwMode="auto">
            <a:xfrm>
              <a:off x="557" y="1008"/>
              <a:ext cx="184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600" b="1" u="sng" dirty="0" err="1" smtClean="0">
                  <a:solidFill>
                    <a:srgbClr val="3333FF"/>
                  </a:solidFill>
                  <a:latin typeface="Times New Roman" pitchFamily="18" charset="0"/>
                </a:rPr>
                <a:t>Khởi</a:t>
              </a:r>
              <a:r>
                <a:rPr lang="en-US" sz="2600" b="1" u="sng" dirty="0" smtClean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600" b="1" u="sng" dirty="0" err="1" smtClean="0">
                  <a:solidFill>
                    <a:srgbClr val="3333FF"/>
                  </a:solidFill>
                  <a:latin typeface="Times New Roman" pitchFamily="18" charset="0"/>
                </a:rPr>
                <a:t>Động</a:t>
              </a:r>
              <a:r>
                <a:rPr lang="en-US" sz="2600" b="1" u="sng" dirty="0" smtClean="0">
                  <a:solidFill>
                    <a:srgbClr val="3333FF"/>
                  </a:solidFill>
                  <a:latin typeface="Times New Roman" pitchFamily="18" charset="0"/>
                </a:rPr>
                <a:t>:</a:t>
              </a:r>
              <a:endParaRPr lang="en-US" sz="2600" b="1" u="sng" dirty="0">
                <a:solidFill>
                  <a:srgbClr val="3333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2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5675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0412" y="1588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10575" y="6145213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0" y="114300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dirty="0" err="1" smtClean="0">
                <a:latin typeface="Times New Roman" pitchFamily="18" charset="0"/>
              </a:rPr>
              <a:t>Câu</a:t>
            </a:r>
            <a:r>
              <a:rPr lang="en-US" sz="2600" b="1" u="sng" dirty="0" smtClean="0">
                <a:latin typeface="Times New Roman" pitchFamily="18" charset="0"/>
              </a:rPr>
              <a:t> 1</a:t>
            </a:r>
            <a:r>
              <a:rPr lang="en-US" sz="2600" b="1" dirty="0" smtClean="0">
                <a:latin typeface="Times New Roman" pitchFamily="18" charset="0"/>
              </a:rPr>
              <a:t>: </a:t>
            </a:r>
            <a:r>
              <a:rPr lang="en-US" sz="2600" b="1" dirty="0" err="1" smtClean="0">
                <a:latin typeface="Times New Roman" pitchFamily="18" charset="0"/>
              </a:rPr>
              <a:t>Đê</a:t>
            </a:r>
            <a:r>
              <a:rPr lang="en-US" sz="2600" b="1" dirty="0" smtClean="0">
                <a:latin typeface="Times New Roman" pitchFamily="18" charset="0"/>
              </a:rPr>
              <a:t>̉ </a:t>
            </a:r>
            <a:r>
              <a:rPr lang="en-US" sz="2600" b="1" dirty="0" err="1" smtClean="0">
                <a:latin typeface="Times New Roman" pitchFamily="18" charset="0"/>
              </a:rPr>
              <a:t>chèn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hình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vào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trang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văn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bản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em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thực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hiện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lệnh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nào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sau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đây</a:t>
            </a:r>
            <a:r>
              <a:rPr lang="en-US" sz="2600" b="1" dirty="0" smtClean="0">
                <a:latin typeface="Times New Roman" pitchFamily="18" charset="0"/>
              </a:rPr>
              <a:t>?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893812" y="2499528"/>
            <a:ext cx="61927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</a:rPr>
              <a:t>a. </a:t>
            </a:r>
            <a:r>
              <a:rPr lang="en-US" sz="2600" dirty="0" err="1" smtClean="0">
                <a:latin typeface="Times New Roman" pitchFamily="18" charset="0"/>
              </a:rPr>
              <a:t>Chọn</a:t>
            </a:r>
            <a:r>
              <a:rPr lang="en-US" sz="2600" dirty="0" smtClean="0">
                <a:latin typeface="Times New Roman" pitchFamily="18" charset="0"/>
              </a:rPr>
              <a:t> thẻ Insert -&gt; </a:t>
            </a:r>
            <a:r>
              <a:rPr lang="en-US" sz="2600" dirty="0" err="1" smtClean="0">
                <a:latin typeface="Times New Roman" pitchFamily="18" charset="0"/>
              </a:rPr>
              <a:t>Chọn</a:t>
            </a:r>
            <a:r>
              <a:rPr lang="en-US" sz="2600" dirty="0" smtClean="0">
                <a:latin typeface="Times New Roman" pitchFamily="18" charset="0"/>
              </a:rPr>
              <a:t> Shapes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893812" y="3225314"/>
            <a:ext cx="51259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smtClean="0">
                <a:latin typeface="Times New Roman" pitchFamily="18" charset="0"/>
              </a:rPr>
              <a:t>b. Chọn thẻ Format -&gt; Chọn Shapes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893812" y="3927157"/>
            <a:ext cx="61927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smtClean="0">
                <a:latin typeface="Times New Roman" pitchFamily="18" charset="0"/>
              </a:rPr>
              <a:t>c. Chọn thẻ Home -&gt; Chọn Pictures </a:t>
            </a:r>
          </a:p>
        </p:txBody>
      </p:sp>
      <p:sp>
        <p:nvSpPr>
          <p:cNvPr id="2" name="Oval 1"/>
          <p:cNvSpPr/>
          <p:nvPr/>
        </p:nvSpPr>
        <p:spPr>
          <a:xfrm>
            <a:off x="825500" y="2553371"/>
            <a:ext cx="492443" cy="492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7"/>
    </mc:Choice>
    <mc:Fallback>
      <p:transition spd="slow" advTm="3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0412" y="1588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" y="6010275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10575" y="6145213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85800" y="685800"/>
            <a:ext cx="822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Điều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chỉnh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kích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thước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của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tranh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ảnh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trong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văn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3333FF"/>
                </a:solidFill>
                <a:latin typeface="Times New Roman" pitchFamily="18" charset="0"/>
              </a:rPr>
              <a:t>bản</a:t>
            </a:r>
            <a:r>
              <a:rPr lang="en-US" sz="2600" b="1" dirty="0" smtClean="0">
                <a:solidFill>
                  <a:srgbClr val="3333FF"/>
                </a:solidFill>
                <a:latin typeface="Times New Roman" pitchFamily="18" charset="0"/>
              </a:rPr>
              <a:t>:</a:t>
            </a:r>
            <a:endParaRPr lang="en-US" sz="26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22300" y="2603718"/>
            <a:ext cx="85217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Thảo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nhóm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2 (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Thời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gian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</a:rPr>
              <a:t>3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phút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)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nội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dung: </a:t>
            </a: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3200" i="1" dirty="0" err="1" smtClean="0">
                <a:latin typeface="Times New Roman" pitchFamily="18" charset="0"/>
              </a:rPr>
              <a:t>Thực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hiện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điều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chỉnh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kích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thước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của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tranh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ảnh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trong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văn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bản</a:t>
            </a:r>
            <a:r>
              <a:rPr lang="en-US" sz="2600" i="1" dirty="0" smtClean="0">
                <a:latin typeface="Times New Roman" pitchFamily="18" charset="0"/>
              </a:rPr>
              <a:t>.</a:t>
            </a:r>
            <a:endParaRPr lang="en-US" sz="2600" dirty="0">
              <a:latin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1752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9"/>
          <p:cNvSpPr>
            <a:spLocks noChangeArrowheads="1" noChangeShapeType="1" noTextEdit="1"/>
          </p:cNvSpPr>
          <p:nvPr/>
        </p:nvSpPr>
        <p:spPr bwMode="auto">
          <a:xfrm>
            <a:off x="2971800" y="1828800"/>
            <a:ext cx="316547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Thảo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luận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nhóm</a:t>
            </a:r>
            <a:endParaRPr lang="en-US" sz="8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blurRad="60007"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5"/>
    </mc:Choice>
    <mc:Fallback>
      <p:transition spd="slow" advTm="1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600200" y="2209800"/>
            <a:ext cx="6096000" cy="2286000"/>
          </a:xfrm>
          <a:prstGeom prst="roundRect">
            <a:avLst/>
          </a:prstGeom>
          <a:ln w="38100">
            <a:solidFill>
              <a:srgbClr val="00FF0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smtClean="0"/>
              <a:t>Chọn tranh ảnh cần điều chỉnh kích thước, di chuyển con trỏ chuột đến vị trí có ô vuông ở mỗi cạnh hoặc chấm tròn nhỏ ở mỗi góc. Khi đó con trỏ chuột chuyển thành các dấu mũi tên.</a:t>
            </a:r>
            <a:endParaRPr lang="en-US" sz="2400" b="1" dirty="0" err="1" smtClean="0">
              <a:solidFill>
                <a:srgbClr val="0000FF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163070" y="1371600"/>
            <a:ext cx="1752600" cy="990600"/>
          </a:xfrm>
          <a:prstGeom prst="cloud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FF"/>
                </a:solidFill>
              </a:rPr>
              <a:t>Bước 1</a:t>
            </a:r>
            <a:endParaRPr lang="en-US" sz="2400" b="1" dirty="0" err="1" smtClean="0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820402"/>
      </p:ext>
    </p:extLst>
  </p:cSld>
  <p:clrMapOvr>
    <a:masterClrMapping/>
  </p:clrMapOvr>
  <p:transition spd="slow" advTm="2973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302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133600"/>
            <a:ext cx="7543800" cy="435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ounded Rectangle 27"/>
          <p:cNvSpPr/>
          <p:nvPr/>
        </p:nvSpPr>
        <p:spPr>
          <a:xfrm>
            <a:off x="2133600" y="762000"/>
            <a:ext cx="5105400" cy="1143000"/>
          </a:xfrm>
          <a:prstGeom prst="roundRect">
            <a:avLst/>
          </a:prstGeom>
          <a:ln w="57150">
            <a:solidFill>
              <a:srgbClr val="00FF0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/>
          </a:p>
          <a:p>
            <a:r>
              <a:rPr lang="en-US" sz="2400" b="1" dirty="0" smtClean="0"/>
              <a:t>Kéo thả chuột để thay đổi kích thước của tranh. </a:t>
            </a:r>
          </a:p>
          <a:p>
            <a:pPr marL="609600" indent="-609600" algn="just">
              <a:lnSpc>
                <a:spcPct val="80000"/>
              </a:lnSpc>
              <a:spcBef>
                <a:spcPct val="20000"/>
              </a:spcBef>
            </a:pP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1" name="Cloud 30"/>
          <p:cNvSpPr/>
          <p:nvPr/>
        </p:nvSpPr>
        <p:spPr>
          <a:xfrm>
            <a:off x="404162" y="160337"/>
            <a:ext cx="1676400" cy="914400"/>
          </a:xfrm>
          <a:prstGeom prst="cloud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Bước 2</a:t>
            </a:r>
          </a:p>
        </p:txBody>
      </p:sp>
      <p:sp>
        <p:nvSpPr>
          <p:cNvPr id="32" name="Left-Right Arrow 31"/>
          <p:cNvSpPr/>
          <p:nvPr/>
        </p:nvSpPr>
        <p:spPr>
          <a:xfrm rot="2340145">
            <a:off x="7491574" y="6095790"/>
            <a:ext cx="663920" cy="311305"/>
          </a:xfrm>
          <a:prstGeom prst="leftRightArrow">
            <a:avLst/>
          </a:prstGeom>
          <a:solidFill>
            <a:schemeClr val="accent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00FF"/>
              </a:solidFill>
            </a:endParaRPr>
          </a:p>
        </p:txBody>
      </p:sp>
      <p:sp>
        <p:nvSpPr>
          <p:cNvPr id="34" name="Left-Right Arrow 33"/>
          <p:cNvSpPr/>
          <p:nvPr/>
        </p:nvSpPr>
        <p:spPr>
          <a:xfrm rot="19201219">
            <a:off x="7490021" y="2158110"/>
            <a:ext cx="663921" cy="311305"/>
          </a:xfrm>
          <a:prstGeom prst="leftRightArrow">
            <a:avLst/>
          </a:prstGeom>
          <a:solidFill>
            <a:schemeClr val="accent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00FF"/>
              </a:solidFill>
            </a:endParaRPr>
          </a:p>
        </p:txBody>
      </p:sp>
      <p:sp>
        <p:nvSpPr>
          <p:cNvPr id="36" name="Left-Right Arrow 35"/>
          <p:cNvSpPr/>
          <p:nvPr/>
        </p:nvSpPr>
        <p:spPr>
          <a:xfrm rot="19201219">
            <a:off x="524401" y="6160732"/>
            <a:ext cx="663921" cy="311305"/>
          </a:xfrm>
          <a:prstGeom prst="leftRightArrow">
            <a:avLst/>
          </a:prstGeom>
          <a:solidFill>
            <a:schemeClr val="accent2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00FF"/>
              </a:solidFill>
            </a:endParaRPr>
          </a:p>
        </p:txBody>
      </p:sp>
      <p:sp>
        <p:nvSpPr>
          <p:cNvPr id="49" name="Left-Right Arrow 48"/>
          <p:cNvSpPr/>
          <p:nvPr/>
        </p:nvSpPr>
        <p:spPr>
          <a:xfrm rot="5400000">
            <a:off x="4045675" y="6152115"/>
            <a:ext cx="622609" cy="331960"/>
          </a:xfrm>
          <a:prstGeom prst="leftRightArrow">
            <a:avLst/>
          </a:prstGeom>
          <a:solidFill>
            <a:srgbClr val="00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B050"/>
              </a:solidFill>
            </a:endParaRPr>
          </a:p>
        </p:txBody>
      </p:sp>
      <p:sp>
        <p:nvSpPr>
          <p:cNvPr id="50" name="Left-Right Arrow 49"/>
          <p:cNvSpPr/>
          <p:nvPr/>
        </p:nvSpPr>
        <p:spPr>
          <a:xfrm>
            <a:off x="7543800" y="4114800"/>
            <a:ext cx="663921" cy="311305"/>
          </a:xfrm>
          <a:prstGeom prst="leftRightArrow">
            <a:avLst/>
          </a:prstGeom>
          <a:solidFill>
            <a:srgbClr val="00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B050"/>
              </a:solidFill>
            </a:endParaRPr>
          </a:p>
        </p:txBody>
      </p:sp>
      <p:sp>
        <p:nvSpPr>
          <p:cNvPr id="51" name="Left-Right Arrow 50"/>
          <p:cNvSpPr/>
          <p:nvPr/>
        </p:nvSpPr>
        <p:spPr>
          <a:xfrm rot="5400000">
            <a:off x="3969475" y="2126525"/>
            <a:ext cx="622609" cy="331960"/>
          </a:xfrm>
          <a:prstGeom prst="leftRightArrow">
            <a:avLst/>
          </a:prstGeom>
          <a:solidFill>
            <a:srgbClr val="00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B05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820402"/>
      </p:ext>
    </p:extLst>
  </p:cSld>
  <p:clrMapOvr>
    <a:masterClrMapping/>
  </p:clrMapOvr>
  <p:transition spd="slow" advTm="1233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31" grpId="0" animBg="1"/>
      <p:bldP spid="32" grpId="0" animBg="1"/>
      <p:bldP spid="34" grpId="0" animBg="1"/>
      <p:bldP spid="36" grpId="0" animBg="1"/>
      <p:bldP spid="49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852" y="1579830"/>
            <a:ext cx="85344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spc="50" dirty="0">
                <a:ln w="11430">
                  <a:solidFill>
                    <a:srgbClr val="0070C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THỰC HÀNH </a:t>
            </a:r>
          </a:p>
        </p:txBody>
      </p:sp>
      <p:pic>
        <p:nvPicPr>
          <p:cNvPr id="9219" name="Picture 5" descr="D6813819845B4220B39B42C244DE315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7812088" y="549275"/>
            <a:ext cx="86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981075"/>
            <a:ext cx="8572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5" descr="FF1E1E57665942E3A74FF221CEBC426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2241550"/>
            <a:ext cx="685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 descr="D6813819845B4220B39B42C244DE315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4545013"/>
            <a:ext cx="857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5" descr="FF1E1E57665942E3A74FF221CEBC426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56550" y="1989138"/>
            <a:ext cx="685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j019538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2721" y="4414851"/>
            <a:ext cx="19050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"/>
    </mc:Choice>
    <mc:Fallback>
      <p:transition spd="slow" advTm="2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38741" y="1088740"/>
            <a:ext cx="7886808" cy="1354124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lnSpc>
                <a:spcPct val="150000"/>
              </a:lnSpc>
              <a:defRPr/>
            </a:pP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176291" y="512676"/>
            <a:ext cx="6842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vi-VN" altLang="en-US" sz="2800" dirty="0">
                <a:solidFill>
                  <a:srgbClr val="0000FF"/>
                </a:solidFill>
                <a:cs typeface="Times New Roman" pitchFamily="18" charset="0"/>
              </a:rPr>
              <a:t>Bài thực hành </a:t>
            </a:r>
            <a:endParaRPr lang="en-US" altLang="en-US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5716" y="5805264"/>
            <a:ext cx="1800200" cy="4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41" y="2600908"/>
            <a:ext cx="8135700" cy="35643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6"/>
    </mc:Choice>
    <mc:Fallback>
      <p:transition spd="slow" advTm="2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4682" y="1988840"/>
            <a:ext cx="7697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</a:rPr>
              <a:t>Thao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tác</a:t>
            </a:r>
            <a:r>
              <a:rPr lang="en-US" sz="2800" dirty="0" smtClean="0">
                <a:solidFill>
                  <a:srgbClr val="0000FF"/>
                </a:solidFill>
              </a:rPr>
              <a:t> di </a:t>
            </a:r>
            <a:r>
              <a:rPr lang="en-US" sz="2800" dirty="0" err="1" smtClean="0">
                <a:solidFill>
                  <a:srgbClr val="0000FF"/>
                </a:solidFill>
              </a:rPr>
              <a:t>chuyển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tự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smtClean="0">
                <a:solidFill>
                  <a:srgbClr val="0000FF"/>
                </a:solidFill>
              </a:rPr>
              <a:t>thao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tác</a:t>
            </a:r>
            <a:r>
              <a:rPr lang="en-US" sz="2800" dirty="0" smtClean="0">
                <a:solidFill>
                  <a:srgbClr val="0000FF"/>
                </a:solidFill>
              </a:rPr>
              <a:t> di </a:t>
            </a:r>
            <a:r>
              <a:rPr lang="en-US" sz="2800" dirty="0" err="1" smtClean="0">
                <a:solidFill>
                  <a:srgbClr val="0000FF"/>
                </a:solidFill>
              </a:rPr>
              <a:t>chuyển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vị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trí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vẽ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678" y="3061118"/>
            <a:ext cx="7697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</a:rPr>
              <a:t>Em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chèn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săn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Clip Art, </a:t>
            </a:r>
            <a:r>
              <a:rPr lang="en-US" sz="2800" dirty="0" err="1" smtClean="0">
                <a:solidFill>
                  <a:srgbClr val="0000FF"/>
                </a:solidFill>
              </a:rPr>
              <a:t>tìm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</a:rPr>
              <a:t> Internet </a:t>
            </a:r>
            <a:r>
              <a:rPr lang="en-US" sz="2800" dirty="0" err="1" smtClean="0">
                <a:solidFill>
                  <a:srgbClr val="0000FF"/>
                </a:solidFill>
              </a:rPr>
              <a:t>hoặc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thư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chứa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sẵn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1525" y="872716"/>
            <a:ext cx="332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</a:rPr>
              <a:t>Em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cần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chú</a:t>
            </a:r>
            <a:r>
              <a:rPr lang="en-US" sz="2800" u="sng" dirty="0" smtClean="0">
                <a:solidFill>
                  <a:srgbClr val="FF0000"/>
                </a:solidFill>
              </a:rPr>
              <a:t> ý: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503548" y="5949280"/>
            <a:ext cx="582268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5"/>
    </mc:Choice>
    <mc:Fallback>
      <p:transition spd="slow" advTm="1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03548" y="908721"/>
            <a:ext cx="8011856" cy="1296144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176291" y="404664"/>
            <a:ext cx="6842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vi-VN" altLang="en-US" sz="2800" dirty="0">
                <a:solidFill>
                  <a:srgbClr val="0000FF"/>
                </a:solidFill>
                <a:cs typeface="Times New Roman" pitchFamily="18" charset="0"/>
              </a:rPr>
              <a:t>Bài thực hành </a:t>
            </a:r>
            <a:endParaRPr lang="en-US" altLang="en-US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5716" y="5805264"/>
            <a:ext cx="1800200" cy="4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56" y="2348880"/>
            <a:ext cx="7939848" cy="3960441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8" y="50821"/>
            <a:ext cx="9099349" cy="68133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92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99"/>
    </mc:Choice>
    <mc:Fallback>
      <p:transition spd="slow" advTm="2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503548" y="1395937"/>
            <a:ext cx="7920267" cy="4031742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03548" y="1592797"/>
            <a:ext cx="7877435" cy="365231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3648" y="2096852"/>
            <a:ext cx="6937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</a:rPr>
              <a:t>Thao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tác</a:t>
            </a:r>
            <a:r>
              <a:rPr lang="en-US" sz="2800" dirty="0" smtClean="0">
                <a:solidFill>
                  <a:srgbClr val="0000FF"/>
                </a:solidFill>
              </a:rPr>
              <a:t> di </a:t>
            </a:r>
            <a:r>
              <a:rPr lang="en-US" sz="2800" dirty="0" err="1" smtClean="0">
                <a:solidFill>
                  <a:srgbClr val="0000FF"/>
                </a:solidFill>
              </a:rPr>
              <a:t>chuyển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thực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hiện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tương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tự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thao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tác</a:t>
            </a:r>
            <a:r>
              <a:rPr lang="en-US" sz="2800" dirty="0" smtClean="0">
                <a:solidFill>
                  <a:srgbClr val="0000FF"/>
                </a:solidFill>
              </a:rPr>
              <a:t> di </a:t>
            </a:r>
            <a:r>
              <a:rPr lang="en-US" sz="2800" dirty="0" err="1" smtClean="0">
                <a:solidFill>
                  <a:srgbClr val="0000FF"/>
                </a:solidFill>
              </a:rPr>
              <a:t>chuyển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vị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trí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vẽ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8856" y="3160129"/>
            <a:ext cx="69374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</a:rPr>
              <a:t>Em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chèn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tranh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săn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Clip Art, </a:t>
            </a:r>
            <a:r>
              <a:rPr lang="en-US" sz="2800" dirty="0" err="1" smtClean="0">
                <a:solidFill>
                  <a:srgbClr val="0000FF"/>
                </a:solidFill>
              </a:rPr>
              <a:t>tìm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trên</a:t>
            </a:r>
            <a:r>
              <a:rPr lang="en-US" sz="2800" dirty="0" smtClean="0">
                <a:solidFill>
                  <a:srgbClr val="0000FF"/>
                </a:solidFill>
              </a:rPr>
              <a:t> Internet </a:t>
            </a:r>
            <a:r>
              <a:rPr lang="en-US" sz="2800" dirty="0" err="1" smtClean="0">
                <a:solidFill>
                  <a:srgbClr val="0000FF"/>
                </a:solidFill>
              </a:rPr>
              <a:t>hoặc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từ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thư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mục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chứa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sẵn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1525" y="872716"/>
            <a:ext cx="332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</a:rPr>
              <a:t>Em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cần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ghi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nhớ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503548" y="5949280"/>
            <a:ext cx="582268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40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8"/>
    </mc:Choice>
    <mc:Fallback>
      <p:transition spd="slow" advTm="2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2667000" y="228600"/>
            <a:ext cx="3704344" cy="1333503"/>
            <a:chOff x="186" y="646"/>
            <a:chExt cx="2626" cy="840"/>
          </a:xfrm>
        </p:grpSpPr>
        <p:grpSp>
          <p:nvGrpSpPr>
            <p:cNvPr id="4" name="Group 55"/>
            <p:cNvGrpSpPr>
              <a:grpSpLocks/>
            </p:cNvGrpSpPr>
            <p:nvPr/>
          </p:nvGrpSpPr>
          <p:grpSpPr bwMode="auto">
            <a:xfrm>
              <a:off x="186" y="646"/>
              <a:ext cx="2626" cy="840"/>
              <a:chOff x="2160" y="1289"/>
              <a:chExt cx="1303" cy="1461"/>
            </a:xfrm>
          </p:grpSpPr>
          <p:sp>
            <p:nvSpPr>
              <p:cNvPr id="9" name="Oval 56"/>
              <p:cNvSpPr>
                <a:spLocks noChangeArrowheads="1"/>
              </p:cNvSpPr>
              <p:nvPr/>
            </p:nvSpPr>
            <p:spPr bwMode="gray">
              <a:xfrm>
                <a:off x="2781" y="1981"/>
                <a:ext cx="64" cy="5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0" name="Oval 57"/>
              <p:cNvSpPr>
                <a:spLocks noChangeArrowheads="1"/>
              </p:cNvSpPr>
              <p:nvPr/>
            </p:nvSpPr>
            <p:spPr bwMode="gray">
              <a:xfrm>
                <a:off x="2783" y="1981"/>
                <a:ext cx="64" cy="52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1" name="Oval 58"/>
              <p:cNvSpPr>
                <a:spLocks noChangeArrowheads="1"/>
              </p:cNvSpPr>
              <p:nvPr/>
            </p:nvSpPr>
            <p:spPr bwMode="gray">
              <a:xfrm>
                <a:off x="2163" y="1983"/>
                <a:ext cx="1300" cy="52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2" name="Oval 59"/>
              <p:cNvSpPr>
                <a:spLocks noChangeArrowheads="1"/>
              </p:cNvSpPr>
              <p:nvPr/>
            </p:nvSpPr>
            <p:spPr bwMode="gray">
              <a:xfrm>
                <a:off x="2160" y="1553"/>
                <a:ext cx="1300" cy="569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3" name="Oval 60"/>
              <p:cNvSpPr>
                <a:spLocks noChangeArrowheads="1"/>
              </p:cNvSpPr>
              <p:nvPr/>
            </p:nvSpPr>
            <p:spPr bwMode="gray">
              <a:xfrm>
                <a:off x="2228" y="1983"/>
                <a:ext cx="1170" cy="524"/>
              </a:xfrm>
              <a:prstGeom prst="ellipse">
                <a:avLst/>
              </a:prstGeom>
              <a:solidFill>
                <a:srgbClr val="FF00FF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4" name="Oval 61"/>
              <p:cNvSpPr>
                <a:spLocks noChangeArrowheads="1"/>
              </p:cNvSpPr>
              <p:nvPr/>
            </p:nvSpPr>
            <p:spPr bwMode="gray">
              <a:xfrm>
                <a:off x="2246" y="1616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5" name="Oval 62"/>
              <p:cNvSpPr>
                <a:spLocks noChangeArrowheads="1"/>
              </p:cNvSpPr>
              <p:nvPr/>
            </p:nvSpPr>
            <p:spPr bwMode="gray">
              <a:xfrm>
                <a:off x="2261" y="1289"/>
                <a:ext cx="1105" cy="1110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6" name="Oval 63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  <p:sp>
            <p:nvSpPr>
              <p:cNvPr id="17" name="Oval 64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/>
              </a:p>
            </p:txBody>
          </p:sp>
        </p:grpSp>
        <p:sp>
          <p:nvSpPr>
            <p:cNvPr id="8" name="Text Box 65"/>
            <p:cNvSpPr txBox="1">
              <a:spLocks noChangeArrowheads="1"/>
            </p:cNvSpPr>
            <p:nvPr/>
          </p:nvSpPr>
          <p:spPr bwMode="auto">
            <a:xfrm>
              <a:off x="557" y="912"/>
              <a:ext cx="1843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600" u="sng" dirty="0" err="1">
                  <a:solidFill>
                    <a:srgbClr val="3333FF"/>
                  </a:solidFill>
                </a:rPr>
                <a:t>Khởi</a:t>
              </a:r>
              <a:r>
                <a:rPr lang="en-US" sz="2600" u="sng" dirty="0">
                  <a:solidFill>
                    <a:srgbClr val="3333FF"/>
                  </a:solidFill>
                </a:rPr>
                <a:t> </a:t>
              </a:r>
              <a:r>
                <a:rPr lang="en-US" sz="2600" u="sng" dirty="0" err="1">
                  <a:solidFill>
                    <a:srgbClr val="3333FF"/>
                  </a:solidFill>
                </a:rPr>
                <a:t>Động</a:t>
              </a:r>
              <a:r>
                <a:rPr lang="en-US" sz="2600" u="sng" dirty="0" smtClean="0">
                  <a:solidFill>
                    <a:srgbClr val="3333FF"/>
                  </a:solidFill>
                </a:rPr>
                <a:t>:</a:t>
              </a:r>
              <a:endParaRPr lang="en-US" sz="2600" u="sng" dirty="0">
                <a:solidFill>
                  <a:srgbClr val="3333FF"/>
                </a:solidFill>
              </a:endParaRPr>
            </a:p>
          </p:txBody>
        </p:sp>
      </p:grpSp>
      <p:pic>
        <p:nvPicPr>
          <p:cNvPr id="32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5675"/>
            <a:ext cx="82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0412" y="1588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10575" y="6145213"/>
            <a:ext cx="765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0" y="182880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u="sng" dirty="0" err="1" smtClean="0">
                <a:latin typeface="Times New Roman" pitchFamily="18" charset="0"/>
              </a:rPr>
              <a:t>Câu</a:t>
            </a:r>
            <a:r>
              <a:rPr lang="en-US" sz="2600" b="1" u="sng" dirty="0" smtClean="0">
                <a:latin typeface="Times New Roman" pitchFamily="18" charset="0"/>
              </a:rPr>
              <a:t> 2</a:t>
            </a:r>
            <a:r>
              <a:rPr lang="en-US" sz="2600" b="1" dirty="0" smtClean="0">
                <a:latin typeface="Times New Roman" pitchFamily="18" charset="0"/>
              </a:rPr>
              <a:t>: </a:t>
            </a:r>
            <a:r>
              <a:rPr lang="en-US" sz="2600" b="1" dirty="0" err="1" smtClean="0">
                <a:latin typeface="Times New Roman" pitchFamily="18" charset="0"/>
              </a:rPr>
              <a:t>Đê</a:t>
            </a:r>
            <a:r>
              <a:rPr lang="en-US" sz="2600" b="1" dirty="0" smtClean="0">
                <a:latin typeface="Times New Roman" pitchFamily="18" charset="0"/>
              </a:rPr>
              <a:t>̉ </a:t>
            </a:r>
            <a:r>
              <a:rPr lang="en-US" sz="2600" b="1" dirty="0" err="1" smtClean="0">
                <a:latin typeface="Times New Roman" pitchFamily="18" charset="0"/>
              </a:rPr>
              <a:t>thay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đổi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màu</a:t>
            </a:r>
            <a:r>
              <a:rPr lang="en-US" sz="2600" b="1" dirty="0" smtClean="0">
                <a:latin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</a:rPr>
              <a:t>đô</a:t>
            </a:r>
            <a:r>
              <a:rPr lang="en-US" sz="2600" b="1" dirty="0" smtClean="0">
                <a:latin typeface="Times New Roman" pitchFamily="18" charset="0"/>
              </a:rPr>
              <a:t>̣ </a:t>
            </a:r>
            <a:r>
              <a:rPr lang="en-US" sz="2600" b="1" dirty="0" err="1" smtClean="0">
                <a:latin typeface="Times New Roman" pitchFamily="18" charset="0"/>
              </a:rPr>
              <a:t>dày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đường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viền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của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hình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em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chọn</a:t>
            </a:r>
            <a:r>
              <a:rPr lang="en-US" sz="2600" b="1" dirty="0" smtClean="0">
                <a:latin typeface="Times New Roman" pitchFamily="18" charset="0"/>
              </a:rPr>
              <a:t> thẻ </a:t>
            </a:r>
            <a:r>
              <a:rPr lang="en-US" sz="2600" b="1" dirty="0" err="1" smtClean="0">
                <a:latin typeface="Times New Roman" pitchFamily="18" charset="0"/>
              </a:rPr>
              <a:t>nào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sau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đây</a:t>
            </a:r>
            <a:r>
              <a:rPr lang="en-US" sz="2600" b="1" dirty="0" smtClean="0">
                <a:latin typeface="Times New Roman" pitchFamily="18" charset="0"/>
              </a:rPr>
              <a:t>?</a:t>
            </a:r>
            <a:endParaRPr lang="en-US" sz="2600" b="1" dirty="0"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2598128" y="2895600"/>
            <a:ext cx="25072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latin typeface="Times New Roman" pitchFamily="18" charset="0"/>
              </a:rPr>
              <a:t>a. Thẻ Insert.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598128" y="3621386"/>
            <a:ext cx="25072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smtClean="0">
                <a:latin typeface="Times New Roman" pitchFamily="18" charset="0"/>
              </a:rPr>
              <a:t>b. Thẻ Format.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2598128" y="4323229"/>
            <a:ext cx="25072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smtClean="0">
                <a:latin typeface="Times New Roman" pitchFamily="18" charset="0"/>
              </a:rPr>
              <a:t>c. Thẻ Home. </a:t>
            </a:r>
          </a:p>
        </p:txBody>
      </p:sp>
      <p:sp>
        <p:nvSpPr>
          <p:cNvPr id="2" name="Oval 1"/>
          <p:cNvSpPr/>
          <p:nvPr/>
        </p:nvSpPr>
        <p:spPr>
          <a:xfrm>
            <a:off x="2529815" y="3621386"/>
            <a:ext cx="492443" cy="4924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44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0"/>
    </mc:Choice>
    <mc:Fallback>
      <p:transition spd="slow" advTm="3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539552" y="872716"/>
            <a:ext cx="81729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sát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Ngôi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” ở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9552" y="2312876"/>
            <a:ext cx="7987341" cy="3420381"/>
            <a:chOff x="539552" y="2384883"/>
            <a:chExt cx="7987341" cy="3420381"/>
          </a:xfrm>
        </p:grpSpPr>
        <p:pic>
          <p:nvPicPr>
            <p:cNvPr id="9" name="Picture 8" descr="1.PNG"/>
            <p:cNvPicPr>
              <a:picLocks noChangeAspect="1"/>
            </p:cNvPicPr>
            <p:nvPr/>
          </p:nvPicPr>
          <p:blipFill rotWithShape="1">
            <a:blip r:embed="rId4"/>
            <a:srcRect l="15415" t="41336" r="12777"/>
            <a:stretch/>
          </p:blipFill>
          <p:spPr>
            <a:xfrm>
              <a:off x="539552" y="2384883"/>
              <a:ext cx="3079606" cy="26755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3779912" y="2384884"/>
              <a:ext cx="4746981" cy="2675527"/>
              <a:chOff x="4031940" y="2868052"/>
              <a:chExt cx="4494953" cy="2675527"/>
            </a:xfrm>
          </p:grpSpPr>
          <p:pic>
            <p:nvPicPr>
              <p:cNvPr id="10" name="Picture 9" descr="2.PNG"/>
              <p:cNvPicPr>
                <a:picLocks noChangeAspect="1"/>
              </p:cNvPicPr>
              <p:nvPr/>
            </p:nvPicPr>
            <p:blipFill rotWithShape="1">
              <a:blip r:embed="rId5"/>
              <a:srcRect l="2147" t="42857"/>
              <a:stretch/>
            </p:blipFill>
            <p:spPr>
              <a:xfrm>
                <a:off x="4031940" y="2868052"/>
                <a:ext cx="4494953" cy="2675527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2" name="Picture 11" descr="2.PNG"/>
              <p:cNvPicPr>
                <a:picLocks noChangeAspect="1"/>
              </p:cNvPicPr>
              <p:nvPr/>
            </p:nvPicPr>
            <p:blipFill rotWithShape="1">
              <a:blip r:embed="rId5"/>
              <a:srcRect l="2910" t="51205" r="50846" b="16499"/>
              <a:stretch/>
            </p:blipFill>
            <p:spPr>
              <a:xfrm>
                <a:off x="4103947" y="2960949"/>
                <a:ext cx="2088233" cy="221494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899592" y="5337212"/>
              <a:ext cx="2196244" cy="468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58615" y="5318072"/>
              <a:ext cx="2196244" cy="468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43"/>
    </mc:Choice>
    <mc:Fallback>
      <p:transition spd="slow" advTm="5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21140" y="1700808"/>
            <a:ext cx="85217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Thảo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nhóm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2 (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Thời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gian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smtClean="0">
                <a:solidFill>
                  <a:srgbClr val="3333FF"/>
                </a:solidFill>
                <a:latin typeface="Times New Roman" pitchFamily="18" charset="0"/>
              </a:rPr>
              <a:t>3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phút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)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</a:rPr>
              <a:t>nội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</a:rPr>
              <a:t> dung: </a:t>
            </a: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Nêu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bước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chèn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24" y="476672"/>
            <a:ext cx="1752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9"/>
          <p:cNvSpPr>
            <a:spLocks noChangeArrowheads="1" noChangeShapeType="1" noTextEdit="1"/>
          </p:cNvSpPr>
          <p:nvPr/>
        </p:nvSpPr>
        <p:spPr bwMode="auto">
          <a:xfrm>
            <a:off x="2555776" y="921668"/>
            <a:ext cx="316547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Thảo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luận</a:t>
            </a:r>
            <a:r>
              <a:rPr lang="en-US" sz="8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80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blurRad="60007" dist="310007" dir="7679996" sy="30000" kx="1300191" algn="ctr" rotWithShape="0">
                    <a:srgbClr val="000000">
                      <a:alpha val="31998"/>
                    </a:srgbClr>
                  </a:outerShdw>
                </a:effectLst>
                <a:latin typeface="Arial"/>
                <a:cs typeface="Arial"/>
              </a:rPr>
              <a:t>nhóm</a:t>
            </a:r>
            <a:endParaRPr lang="en-US" sz="8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blurRad="60007" dist="310007" dir="7679996" sy="30000" kx="1300191" algn="ctr" rotWithShape="0">
                  <a:srgbClr val="000000">
                    <a:alpha val="31998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9466" y="2960948"/>
            <a:ext cx="8028978" cy="3420380"/>
            <a:chOff x="497915" y="2384884"/>
            <a:chExt cx="8028978" cy="3420380"/>
          </a:xfrm>
        </p:grpSpPr>
        <p:pic>
          <p:nvPicPr>
            <p:cNvPr id="12" name="Picture 11" descr="1.PNG"/>
            <p:cNvPicPr>
              <a:picLocks noChangeAspect="1"/>
            </p:cNvPicPr>
            <p:nvPr/>
          </p:nvPicPr>
          <p:blipFill rotWithShape="1">
            <a:blip r:embed="rId6"/>
            <a:srcRect l="15415" t="41336" r="12777"/>
            <a:stretch/>
          </p:blipFill>
          <p:spPr>
            <a:xfrm>
              <a:off x="497915" y="2434590"/>
              <a:ext cx="3079606" cy="26755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3779912" y="2384884"/>
              <a:ext cx="4746981" cy="2675527"/>
              <a:chOff x="4031941" y="2868052"/>
              <a:chExt cx="4494954" cy="2675527"/>
            </a:xfrm>
          </p:grpSpPr>
          <p:pic>
            <p:nvPicPr>
              <p:cNvPr id="22" name="Picture 21" descr="2.PNG"/>
              <p:cNvPicPr>
                <a:picLocks noChangeAspect="1"/>
              </p:cNvPicPr>
              <p:nvPr/>
            </p:nvPicPr>
            <p:blipFill rotWithShape="1">
              <a:blip r:embed="rId7"/>
              <a:srcRect l="2147" t="42857"/>
              <a:stretch/>
            </p:blipFill>
            <p:spPr>
              <a:xfrm>
                <a:off x="4031941" y="2868052"/>
                <a:ext cx="4494954" cy="2675527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23" name="Picture 22" descr="2.PNG"/>
              <p:cNvPicPr>
                <a:picLocks noChangeAspect="1"/>
              </p:cNvPicPr>
              <p:nvPr/>
            </p:nvPicPr>
            <p:blipFill rotWithShape="1">
              <a:blip r:embed="rId7"/>
              <a:srcRect l="2910" t="51205" r="50846" b="16499"/>
              <a:stretch/>
            </p:blipFill>
            <p:spPr>
              <a:xfrm>
                <a:off x="4103947" y="2960949"/>
                <a:ext cx="2088233" cy="221494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899592" y="5337212"/>
              <a:ext cx="2196244" cy="468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58615" y="5318072"/>
              <a:ext cx="2196244" cy="468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3"/>
    </mc:Choice>
    <mc:Fallback>
      <p:transition spd="slow" advTm="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-4572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Explosion 2 20"/>
          <p:cNvSpPr/>
          <p:nvPr>
            <p:custDataLst>
              <p:tags r:id="rId3"/>
            </p:custDataLst>
          </p:nvPr>
        </p:nvSpPr>
        <p:spPr>
          <a:xfrm>
            <a:off x="2743200" y="609600"/>
            <a:ext cx="3255471" cy="1047145"/>
          </a:xfrm>
          <a:prstGeom prst="irregularSeal2">
            <a:avLst/>
          </a:prstGeom>
          <a:solidFill>
            <a:srgbClr val="FFFF00"/>
          </a:solidFill>
          <a:ln w="38100" cap="flat" cmpd="sng" algn="ctr">
            <a:solidFill>
              <a:srgbClr val="00FF00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  <a:latin typeface=".VnTifani HeavyH" pitchFamily="34" charset="0"/>
              </a:rPr>
              <a:t>BÀI 3</a:t>
            </a:r>
            <a:endParaRPr lang="en-US" sz="2400" b="1" dirty="0">
              <a:solidFill>
                <a:srgbClr val="FF0066"/>
              </a:solidFill>
              <a:latin typeface=".VnTifani HeavyH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609600" y="1752600"/>
            <a:ext cx="815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Chèn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và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điều</a:t>
            </a:r>
            <a:r>
              <a:rPr lang="en-US" sz="5400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chỉnh</a:t>
            </a:r>
            <a:r>
              <a:rPr lang="en-US" sz="5400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tranh</a:t>
            </a:r>
            <a:r>
              <a:rPr lang="en-US" sz="5400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ảnh</a:t>
            </a:r>
            <a:endParaRPr lang="en-US" sz="5400" b="1" dirty="0" smtClean="0">
              <a:ln w="28575">
                <a:solidFill>
                  <a:schemeClr val="tx1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mazone" pitchFamily="66" charset="0"/>
              <a:ea typeface="Script" pitchFamily="2" charset="0"/>
              <a:cs typeface="Script" pitchFamily="2" charset="0"/>
            </a:endParaRPr>
          </a:p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trong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văn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mazone" pitchFamily="66" charset="0"/>
                <a:ea typeface="Script" pitchFamily="2" charset="0"/>
                <a:cs typeface="Script" pitchFamily="2" charset="0"/>
              </a:rPr>
              <a:t>bản</a:t>
            </a:r>
            <a:endParaRPr lang="vi-VN" sz="5400" b="1" dirty="0">
              <a:ln w="28575">
                <a:solidFill>
                  <a:schemeClr val="tx1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mazone" pitchFamily="66" charset="0"/>
              <a:ea typeface="Script" pitchFamily="2" charset="0"/>
              <a:cs typeface="Script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97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860">
        <p14:glitter pattern="hexagon"/>
      </p:transition>
    </mc:Choice>
    <mc:Fallback>
      <p:transition spd="slow" advTm="11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914400" y="2438400"/>
            <a:ext cx="7391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Trình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bày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27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bước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chèn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tranh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ảnh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vào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văn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3333FF"/>
                </a:solidFill>
                <a:latin typeface="Times New Roman" pitchFamily="18" charset="0"/>
              </a:rPr>
              <a:t>bản</a:t>
            </a:r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</a:rPr>
              <a:t>.</a:t>
            </a:r>
            <a:endParaRPr lang="en-US" sz="2700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3"/>
    </mc:Choice>
    <mc:Fallback>
      <p:transition spd="slow" advTm="1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555776" y="764704"/>
            <a:ext cx="4800600" cy="592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i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 bước thực </a:t>
            </a:r>
            <a:r>
              <a:rPr lang="vi-VN" sz="2400" b="1" i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hiện</a:t>
            </a:r>
            <a:r>
              <a:rPr lang="en-US" sz="2400" b="1" i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</a:t>
            </a:r>
            <a:endParaRPr lang="en-US" sz="2400" b="1" i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 descr="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467854"/>
            <a:ext cx="5653469" cy="19812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339816" y="2652514"/>
            <a:ext cx="1348308" cy="18491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66800" y="212929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esktop\thi gvg\Captur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4500" y="2058635"/>
            <a:ext cx="594360" cy="6858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2819400" y="3772654"/>
            <a:ext cx="838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1580" y="2849126"/>
            <a:ext cx="3704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Insert Picture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723173"/>
            <a:ext cx="4048177" cy="286225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822169" y="3605210"/>
            <a:ext cx="1865955" cy="3240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6775" y="5280555"/>
            <a:ext cx="346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822169" y="5449054"/>
            <a:ext cx="3702159" cy="8602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69775" y="5656266"/>
            <a:ext cx="1655995" cy="631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26775" y="1378985"/>
            <a:ext cx="346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22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63"/>
    </mc:Choice>
    <mc:Fallback>
      <p:transition spd="slow" advTm="5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  <p:bldP spid="7" grpId="0" animBg="1"/>
      <p:bldP spid="7" grpId="1" animBg="1"/>
      <p:bldP spid="7" grpId="2" animBg="1"/>
      <p:bldP spid="10" grpId="0"/>
      <p:bldP spid="13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4"/>
          <p:cNvSpPr>
            <a:spLocks noChangeArrowheads="1" noChangeShapeType="1" noTextEdit="1"/>
          </p:cNvSpPr>
          <p:nvPr/>
        </p:nvSpPr>
        <p:spPr bwMode="auto">
          <a:xfrm>
            <a:off x="2555776" y="620688"/>
            <a:ext cx="4800600" cy="592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i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 bước thực </a:t>
            </a:r>
            <a:r>
              <a:rPr lang="vi-VN" sz="2400" b="1" i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hiện</a:t>
            </a:r>
            <a:r>
              <a:rPr lang="en-US" sz="2400" b="1" i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</a:t>
            </a:r>
            <a:endParaRPr lang="en-US" sz="2400" b="1" i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 descr="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954" y="3501008"/>
            <a:ext cx="5653469" cy="19812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956076" y="2338128"/>
            <a:ext cx="416838" cy="20069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66800" y="173681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9400" y="3772654"/>
            <a:ext cx="838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3588" y="2168860"/>
            <a:ext cx="584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Chọn Organize clips…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6775" y="1124744"/>
            <a:ext cx="346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013" y="1221653"/>
            <a:ext cx="823714" cy="1086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71921" t="18748"/>
          <a:stretch/>
        </p:blipFill>
        <p:spPr>
          <a:xfrm>
            <a:off x="5986497" y="1088740"/>
            <a:ext cx="2997881" cy="52892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2099" y="2636912"/>
            <a:ext cx="2327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Office Collections\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47131" y="2448161"/>
            <a:ext cx="3021213" cy="31770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5272" y="914400"/>
            <a:ext cx="5497023" cy="54799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888546" y="2448161"/>
            <a:ext cx="2240866" cy="1843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205414" y="2971800"/>
            <a:ext cx="1998725" cy="16842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931817" y="3044245"/>
            <a:ext cx="3316583" cy="20796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61186" y="4073910"/>
            <a:ext cx="2264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Animals.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889" y="4851367"/>
            <a:ext cx="3571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copy </a:t>
            </a:r>
            <a:r>
              <a:rPr lang="en-US" sz="2400" dirty="0" err="1" smtClean="0">
                <a:cs typeface="Times New Roman" pitchFamily="18" charset="0"/>
              </a:rPr>
              <a:t>ảnh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cần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chèn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rồi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đóng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cửa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sổ</a:t>
            </a:r>
            <a:r>
              <a:rPr lang="en-US" sz="2400" dirty="0"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3405" y="4460045"/>
            <a:ext cx="8097100" cy="713353"/>
            <a:chOff x="507348" y="5373556"/>
            <a:chExt cx="8097100" cy="713353"/>
          </a:xfrm>
        </p:grpSpPr>
        <p:sp>
          <p:nvSpPr>
            <p:cNvPr id="29" name="TextBox 28"/>
            <p:cNvSpPr txBox="1"/>
            <p:nvPr/>
          </p:nvSpPr>
          <p:spPr>
            <a:xfrm>
              <a:off x="507348" y="5625244"/>
              <a:ext cx="8097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trang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soạn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thảo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chọn</a:t>
              </a:r>
              <a:r>
                <a:rPr lang="en-US" sz="2400" dirty="0" smtClean="0">
                  <a:cs typeface="Times New Roman" pitchFamily="18" charset="0"/>
                </a:rPr>
                <a:t>         </a:t>
              </a:r>
              <a:r>
                <a:rPr lang="en-US" sz="2400" dirty="0" err="1" smtClean="0">
                  <a:cs typeface="Times New Roman" pitchFamily="18" charset="0"/>
                </a:rPr>
                <a:t>dán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vào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văn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bản</a:t>
              </a:r>
              <a:r>
                <a:rPr lang="en-US" sz="2400" dirty="0" smtClean="0"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04064" y="5373556"/>
              <a:ext cx="464080" cy="70977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/>
          <a:srcRect t="14294" b="8120"/>
          <a:stretch/>
        </p:blipFill>
        <p:spPr>
          <a:xfrm>
            <a:off x="121128" y="1647964"/>
            <a:ext cx="8408822" cy="4128186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5776064" y="3501008"/>
            <a:ext cx="1609304" cy="21417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86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53"/>
    </mc:Choice>
    <mc:Fallback>
      <p:transition spd="slow" advTm="47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 animBg="1"/>
      <p:bldP spid="7" grpId="1" animBg="1"/>
      <p:bldP spid="10" grpId="0"/>
      <p:bldP spid="20" grpId="0"/>
      <p:bldP spid="2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60475" y="533400"/>
            <a:ext cx="7883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chèn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</a:rPr>
              <a:t>: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0081" y="1574141"/>
            <a:ext cx="38772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1: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Insert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3568" y="1952836"/>
            <a:ext cx="80818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2: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sổ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Insert Picture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nháy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chuột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chèn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u="sng" dirty="0"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3568" y="2708920"/>
            <a:ext cx="8081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3: 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Insert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chèn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ảnh</a:t>
            </a:r>
            <a:endParaRPr lang="en-US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8789" y="1118812"/>
            <a:ext cx="1372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u="sng" dirty="0" err="1" smtClean="0">
                <a:solidFill>
                  <a:srgbClr val="0000FF"/>
                </a:solidFill>
              </a:rPr>
              <a:t>Cách</a:t>
            </a:r>
            <a:r>
              <a:rPr lang="en-US" sz="2800" i="1" u="sng" dirty="0" smtClean="0">
                <a:solidFill>
                  <a:srgbClr val="0000FF"/>
                </a:solidFill>
              </a:rPr>
              <a:t> 1:</a:t>
            </a:r>
            <a:endParaRPr lang="en-US" sz="2800" i="1" u="sng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3568" y="3573016"/>
            <a:ext cx="38772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1: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Insert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endParaRPr lang="en-US" sz="2400" dirty="0">
              <a:solidFill>
                <a:srgbClr val="0000FF"/>
              </a:solidFill>
              <a:cs typeface="Times New Roman" pitchFamily="18" charset="0"/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055" y="3975447"/>
            <a:ext cx="4281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2: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Organize clips…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055" y="4401108"/>
            <a:ext cx="80818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3: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sổ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mới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nháy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đúp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Office Collections\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Animals.</a:t>
            </a:r>
          </a:p>
          <a:p>
            <a:endParaRPr lang="en-US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2276" y="3085800"/>
            <a:ext cx="1372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u="sng" dirty="0" err="1" smtClean="0">
                <a:solidFill>
                  <a:srgbClr val="0000FF"/>
                </a:solidFill>
              </a:rPr>
              <a:t>Cách</a:t>
            </a:r>
            <a:r>
              <a:rPr lang="en-US" sz="2800" i="1" u="sng" dirty="0" smtClean="0">
                <a:solidFill>
                  <a:srgbClr val="0000FF"/>
                </a:solidFill>
              </a:rPr>
              <a:t> 2:</a:t>
            </a:r>
            <a:endParaRPr lang="en-US" sz="2800" i="1" u="sng" dirty="0">
              <a:solidFill>
                <a:srgbClr val="0000FF"/>
              </a:solidFill>
            </a:endParaRPr>
          </a:p>
        </p:txBody>
      </p:sp>
      <p:sp>
        <p:nvSpPr>
          <p:cNvPr id="17" name="5-Point Star 16">
            <a:hlinkClick r:id="rId4" action="ppaction://hlinkfile"/>
          </p:cNvPr>
          <p:cNvSpPr/>
          <p:nvPr/>
        </p:nvSpPr>
        <p:spPr>
          <a:xfrm>
            <a:off x="8460432" y="260648"/>
            <a:ext cx="540060" cy="46805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8" name="Picture 2" descr="C:\Users\Administrator\Desktop\thi gvg\Captur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268760"/>
            <a:ext cx="594360" cy="685800"/>
          </a:xfrm>
          <a:prstGeom prst="rect">
            <a:avLst/>
          </a:prstGeom>
          <a:noFill/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0632" y="5163579"/>
            <a:ext cx="6821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4: 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copy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chèn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sổ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0632" y="5775647"/>
            <a:ext cx="8081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Bước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5: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soạn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       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dán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039" y="3284984"/>
            <a:ext cx="493013" cy="6505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076" y="5517572"/>
            <a:ext cx="464080" cy="7097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71"/>
    </mc:Choice>
    <mc:Fallback>
      <p:transition spd="slow" advTm="5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2&quot; unique_id=&quot;10037&quot;&gt;&lt;object type=&quot;3&quot; unique_id=&quot;10039&quot;&gt;&lt;property id=&quot;20148&quot; value=&quot;5&quot;/&gt;&lt;property id=&quot;20300&quot; value=&quot;Slide 2&quot;/&gt;&lt;property id=&quot;20307&quot; value=&quot;411&quot;/&gt;&lt;/object&gt;&lt;object type=&quot;3&quot; unique_id=&quot;10043&quot;&gt;&lt;property id=&quot;20148&quot; value=&quot;5&quot;/&gt;&lt;property id=&quot;20300&quot; value=&quot;Slide 3&quot;/&gt;&lt;property id=&quot;20307&quot; value=&quot;414&quot;/&gt;&lt;/object&gt;&lt;object type=&quot;3&quot; unique_id=&quot;10044&quot;&gt;&lt;property id=&quot;20148&quot; value=&quot;5&quot;/&gt;&lt;property id=&quot;20300&quot; value=&quot;Slide 4&quot;/&gt;&lt;property id=&quot;20307&quot; value=&quot;415&quot;/&gt;&lt;/object&gt;&lt;object type=&quot;3&quot; unique_id=&quot;10045&quot;&gt;&lt;property id=&quot;20148&quot; value=&quot;5&quot;/&gt;&lt;property id=&quot;20300&quot; value=&quot;Slide 7&quot;/&gt;&lt;property id=&quot;20307&quot; value=&quot;402&quot;/&gt;&lt;/object&gt;&lt;object type=&quot;3&quot; unique_id=&quot;10046&quot;&gt;&lt;property id=&quot;20148&quot; value=&quot;5&quot;/&gt;&lt;property id=&quot;20300&quot; value=&quot;Slide 8&quot;/&gt;&lt;property id=&quot;20307&quot; value=&quot;395&quot;/&gt;&lt;/object&gt;&lt;object type=&quot;3&quot; unique_id=&quot;10049&quot;&gt;&lt;property id=&quot;20148&quot; value=&quot;5&quot;/&gt;&lt;property id=&quot;20300&quot; value=&quot;Slide 9&quot;/&gt;&lt;property id=&quot;20307&quot; value=&quot;409&quot;/&gt;&lt;/object&gt;&lt;object type=&quot;3&quot; unique_id=&quot;10050&quot;&gt;&lt;property id=&quot;20148&quot; value=&quot;5&quot;/&gt;&lt;property id=&quot;20300&quot; value=&quot;Slide 10&quot;/&gt;&lt;property id=&quot;20307&quot; value=&quot;419&quot;/&gt;&lt;/object&gt;&lt;object type=&quot;3&quot; unique_id=&quot;10055&quot;&gt;&lt;property id=&quot;20148&quot; value=&quot;5&quot;/&gt;&lt;property id=&quot;20300&quot; value=&quot;Slide 13&quot;/&gt;&lt;property id=&quot;20307&quot; value=&quot;408&quot;/&gt;&lt;/object&gt;&lt;object type=&quot;3&quot; unique_id=&quot;14022&quot;&gt;&lt;property id=&quot;20148&quot; value=&quot;5&quot;/&gt;&lt;property id=&quot;20300&quot; value=&quot;Slide 1&quot;/&gt;&lt;property id=&quot;20307&quot; value=&quot;420&quot;/&gt;&lt;/object&gt;&lt;object type=&quot;3&quot; unique_id=&quot;15202&quot;&gt;&lt;property id=&quot;20148&quot; value=&quot;5&quot;/&gt;&lt;property id=&quot;20300&quot; value=&quot;Slide 11&quot;/&gt;&lt;property id=&quot;20307&quot; value=&quot;421&quot;/&gt;&lt;/object&gt;&lt;object type=&quot;3&quot; unique_id=&quot;15338&quot;&gt;&lt;property id=&quot;20148&quot; value=&quot;5&quot;/&gt;&lt;property id=&quot;20300&quot; value=&quot;Slide 5&quot;/&gt;&lt;property id=&quot;20307&quot; value=&quot;422&quot;/&gt;&lt;/object&gt;&lt;object type=&quot;3&quot; unique_id=&quot;15424&quot;&gt;&lt;property id=&quot;20148&quot; value=&quot;5&quot;/&gt;&lt;property id=&quot;20300&quot; value=&quot;Slide 6&quot;/&gt;&lt;property id=&quot;20307&quot; value=&quot;423&quot;/&gt;&lt;/object&gt;&lt;object type=&quot;3&quot; unique_id=&quot;15625&quot;&gt;&lt;property id=&quot;20148&quot; value=&quot;5&quot;/&gt;&lt;property id=&quot;20300&quot; value=&quot;Slide 12&quot;/&gt;&lt;property id=&quot;20307&quot; value=&quot;425&quot;/&gt;&lt;/object&gt;&lt;/object&gt;&lt;object type=&quot;8&quot; unique_id=&quot;10075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4.9|1|1.1|5.8|0.7|1|8.3|0.6|3.3|0.7|15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tuabaimoi.mp3"/>
  <p:tag name="HTML_SHAPEINFO" val="&lt;SlideThumbPath val=&quot;Slide8.PNG&quot;/&gt;"/>
  <p:tag name="PPSNARRATION" val="8,950245923,D:\FILE NGUON\POWERPOINT\chàn bảng lớp 4_pptx\Media.ppcx"/>
  <p:tag name="ISPRING_CUSTOM_TIMING_USED" val="1"/>
  <p:tag name="GENSWF_SLIDE_TITLE" val="bai moi"/>
  <p:tag name="ISPRING_SLIDE_INDENT_LEVEL" val="0"/>
  <p:tag name="GENSWF_ADVANCE_TIME" val="12.97"/>
  <p:tag name="ISPRING_SLIDE_ID_2" val="{AB5D85EA-A719-457D-B807-0E28293E2CAE}"/>
  <p:tag name="TIMING" val="|0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7DD7AE1-2ED6-4CB1-B643-41E628C9AA92}_9.png&quot;/&gt;&lt;left val=&quot;216&quot;/&gt;&lt;top val=&quot;120&quot;/&gt;&lt;width val=&quot;256&quot;/&gt;&lt;height val=&quot;8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728B07-6996-4623-A1F0-28FB0B838EC3}&quot;/&gt;&lt;isInvalidForFieldText val=&quot;0&quot;/&gt;&lt;Image&gt;&lt;filename val=&quot;C:\Users\ADMINI~1\AppData\Local\Temp\PR\data\asimages\{86728B07-6996-4623-A1F0-28FB0B838EC3}_9.png&quot;/&gt;&lt;left val=&quot;19&quot;/&gt;&lt;top val=&quot;192&quot;/&gt;&lt;width val=&quot;694&quot;/&gt;&lt;height val=&quot;238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6.2|0.7|1|23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4899</TotalTime>
  <Words>667</Words>
  <Application>Microsoft Office PowerPoint</Application>
  <PresentationFormat>On-screen Show (4:3)</PresentationFormat>
  <Paragraphs>69</Paragraphs>
  <Slides>17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nguyen van phu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ñoàng maãu soá caùc phaân soá</dc:title>
  <dc:creator>nguyen cao minh</dc:creator>
  <cp:lastModifiedBy>Admin</cp:lastModifiedBy>
  <cp:revision>567</cp:revision>
  <dcterms:created xsi:type="dcterms:W3CDTF">2007-01-31T15:27:14Z</dcterms:created>
  <dcterms:modified xsi:type="dcterms:W3CDTF">2021-12-05T02:01:28Z</dcterms:modified>
</cp:coreProperties>
</file>