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6" r:id="rId2"/>
    <p:sldId id="301" r:id="rId3"/>
    <p:sldId id="322" r:id="rId4"/>
    <p:sldId id="300" r:id="rId5"/>
    <p:sldId id="307" r:id="rId6"/>
    <p:sldId id="261" r:id="rId7"/>
    <p:sldId id="266" r:id="rId8"/>
    <p:sldId id="270" r:id="rId9"/>
    <p:sldId id="299" r:id="rId10"/>
    <p:sldId id="313" r:id="rId11"/>
    <p:sldId id="317" r:id="rId12"/>
    <p:sldId id="318" r:id="rId13"/>
    <p:sldId id="321" r:id="rId14"/>
    <p:sldId id="320" r:id="rId15"/>
    <p:sldId id="305" r:id="rId16"/>
    <p:sldId id="319" r:id="rId1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720" y="5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931557-AC36-4145-8668-EEEE7200BEEE}" type="datetimeFigureOut">
              <a:rPr lang="zh-CN" altLang="en-US" smtClean="0"/>
              <a:t>2021/10/27</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A3D31C-8A37-4F8C-86CE-C0C22CC01044}" type="slidenum">
              <a:rPr lang="zh-CN" altLang="en-US" smtClean="0"/>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39992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t>2021/10/27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t>‹#›</a:t>
            </a:fld>
            <a:endParaRPr lang="zh-CN" altLang="en-US"/>
          </a:p>
        </p:txBody>
      </p:sp>
    </p:spTree>
    <p:extLst>
      <p:ext uri="{BB962C8B-B14F-4D97-AF65-F5344CB8AC3E}">
        <p14:creationId xmlns:p14="http://schemas.microsoft.com/office/powerpoint/2010/main" val="208963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04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8290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404766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753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86327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3261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14071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24997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258" y="148525"/>
            <a:ext cx="8867484" cy="4846450"/>
          </a:xfrm>
          <a:prstGeom prst="rect">
            <a:avLst/>
          </a:prstGeom>
        </p:spPr>
      </p:pic>
      <p:sp>
        <p:nvSpPr>
          <p:cNvPr id="2" name="标题 1"/>
          <p:cNvSpPr>
            <a:spLocks noGrp="1"/>
          </p:cNvSpPr>
          <p:nvPr>
            <p:ph type="title" hasCustomPrompt="1"/>
          </p:nvPr>
        </p:nvSpPr>
        <p:spPr>
          <a:xfrm>
            <a:off x="374848" y="238919"/>
            <a:ext cx="8229600" cy="349548"/>
          </a:xfrm>
        </p:spPr>
        <p:txBody>
          <a:bodyPr>
            <a:noAutofit/>
          </a:bodyPr>
          <a:lstStyle>
            <a:lvl1pPr algn="l">
              <a:defRPr sz="20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pPr/>
              <a:t>‹#›</a:t>
            </a:fld>
            <a:endParaRPr lang="zh-CN" altLang="en-US" sz="1600" dirty="0">
              <a:solidFill>
                <a:schemeClr val="tx1">
                  <a:lumMod val="65000"/>
                  <a:lumOff val="35000"/>
                </a:schemeClr>
              </a:solidFill>
            </a:endParaRPr>
          </a:p>
        </p:txBody>
      </p:sp>
    </p:spTree>
    <p:extLst>
      <p:ext uri="{BB962C8B-B14F-4D97-AF65-F5344CB8AC3E}">
        <p14:creationId xmlns:p14="http://schemas.microsoft.com/office/powerpoint/2010/main" val="398444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44165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6047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8334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20608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6.gif"/><Relationship Id="rId12" Type="http://schemas.openxmlformats.org/officeDocument/2006/relationships/image" Target="../media/image11.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sp>
        <p:nvSpPr>
          <p:cNvPr id="2" name="Rounded Rectangle 1"/>
          <p:cNvSpPr/>
          <p:nvPr/>
        </p:nvSpPr>
        <p:spPr>
          <a:xfrm>
            <a:off x="1457195" y="4059641"/>
            <a:ext cx="4987013" cy="542663"/>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5">
            <a:extLst>
              <a:ext uri="{BEBA8EAE-BF5A-486C-A8C5-ECC9F3942E4B}">
                <a14:imgProps xmlns:a14="http://schemas.microsoft.com/office/drawing/2010/main">
                  <a14:imgLayer>
                    <a14:imgEffect>
                      <a14:artisticPastelsSmooth trans="56000" scaling="5"/>
                    </a14:imgEffect>
                  </a14:imgLayer>
                </a14:imgProps>
              </a:ext>
              <a:ext uri="{28A0092B-C50C-407E-A947-70E740481C1C}">
                <a14:useLocalDpi xmlns:a14="http://schemas.microsoft.com/office/drawing/2010/main" val="0"/>
              </a:ext>
            </a:extLst>
          </a:blip>
          <a:stretch>
            <a:fillRect/>
          </a:stretch>
        </p:blipFill>
        <p:spPr>
          <a:xfrm>
            <a:off x="494114" y="121962"/>
            <a:ext cx="8028905" cy="1764164"/>
          </a:xfrm>
          <a:prstGeom prst="rect">
            <a:avLst/>
          </a:prstGeom>
        </p:spPr>
      </p:pic>
      <p:sp>
        <p:nvSpPr>
          <p:cNvPr id="7" name="TextBox 6"/>
          <p:cNvSpPr txBox="1"/>
          <p:nvPr/>
        </p:nvSpPr>
        <p:spPr>
          <a:xfrm>
            <a:off x="1262554" y="1937756"/>
            <a:ext cx="5993950" cy="923330"/>
          </a:xfrm>
          <a:prstGeom prst="rect">
            <a:avLst/>
          </a:prstGeom>
          <a:noFill/>
        </p:spPr>
        <p:txBody>
          <a:bodyPr wrap="none" rtlCol="0">
            <a:spAutoFit/>
          </a:bodyPr>
          <a:lstStyle/>
          <a:p>
            <a:pPr algn="ct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Tập</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làm</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văn</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Lớp</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4</a:t>
            </a:r>
            <a:endParaRPr lang="zh-CN" altLang="en-US"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3487738"/>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1401862" flipH="1">
            <a:off x="9372601" y="4443958"/>
            <a:ext cx="992187" cy="992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364788" y="234315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BEBA8EAE-BF5A-486C-A8C5-ECC9F3942E4B}">
                <a14:imgProps xmlns:a14="http://schemas.microsoft.com/office/drawing/2010/main">
                  <a14:imgLayer>
                    <a14:imgEffect>
                      <a14:artisticGlowDiffused/>
                    </a14:imgEffect>
                  </a14:imgLayer>
                </a14:imgProps>
              </a:ext>
              <a:ext uri="{28A0092B-C50C-407E-A947-70E740481C1C}">
                <a14:useLocalDpi xmlns:a14="http://schemas.microsoft.com/office/drawing/2010/main" val="0"/>
              </a:ext>
            </a:extLst>
          </a:blip>
          <a:stretch>
            <a:fillRect/>
          </a:stretch>
        </p:blipFill>
        <p:spPr bwMode="auto">
          <a:xfrm rot="20089245" flipH="1">
            <a:off x="767864" y="3649679"/>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BEBA8EAE-BF5A-486C-A8C5-ECC9F3942E4B}">
                <a14:imgProps xmlns:a14="http://schemas.microsoft.com/office/drawing/2010/main">
                  <a14:imgLayer>
                    <a14:imgEffect>
                      <a14:artisticGlowDiffused/>
                    </a14:imgEffect>
                  </a14:imgLayer>
                </a14:imgProps>
              </a:ext>
              <a:ext uri="{28A0092B-C50C-407E-A947-70E740481C1C}">
                <a14:useLocalDpi xmlns:a14="http://schemas.microsoft.com/office/drawing/2010/main" val="0"/>
              </a:ext>
            </a:extLst>
          </a:blip>
          <a:stretch>
            <a:fillRect/>
          </a:stretch>
        </p:blipFill>
        <p:spPr bwMode="auto">
          <a:xfrm rot="20089245" flipH="1">
            <a:off x="5842830" y="2801524"/>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2043" y="2943913"/>
            <a:ext cx="5404115" cy="905258"/>
          </a:xfrm>
          <a:prstGeom prst="rect">
            <a:avLst/>
          </a:prstGeom>
        </p:spPr>
      </p:pic>
      <p:sp>
        <p:nvSpPr>
          <p:cNvPr id="16" name="五角星 40"/>
          <p:cNvSpPr/>
          <p:nvPr/>
        </p:nvSpPr>
        <p:spPr>
          <a:xfrm rot="19903756">
            <a:off x="215423" y="2084860"/>
            <a:ext cx="792273" cy="792273"/>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角星 41"/>
          <p:cNvSpPr/>
          <p:nvPr/>
        </p:nvSpPr>
        <p:spPr>
          <a:xfrm rot="21380687">
            <a:off x="519492" y="3420238"/>
            <a:ext cx="458393" cy="458393"/>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42"/>
          <p:cNvSpPr/>
          <p:nvPr/>
        </p:nvSpPr>
        <p:spPr>
          <a:xfrm rot="19938392">
            <a:off x="1939120" y="3358236"/>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43"/>
          <p:cNvSpPr/>
          <p:nvPr/>
        </p:nvSpPr>
        <p:spPr>
          <a:xfrm rot="19938392">
            <a:off x="1274803" y="3007785"/>
            <a:ext cx="364784" cy="364784"/>
          </a:xfrm>
          <a:prstGeom prst="star5">
            <a:avLst>
              <a:gd name="adj" fmla="val 23926"/>
              <a:gd name="hf" fmla="val 105146"/>
              <a:gd name="vf" fmla="val 110557"/>
            </a:avLst>
          </a:prstGeom>
          <a:blipFill dpi="0" rotWithShape="1">
            <a:blip r:embed="rId1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44"/>
          <p:cNvSpPr/>
          <p:nvPr/>
        </p:nvSpPr>
        <p:spPr>
          <a:xfrm rot="19967404">
            <a:off x="7012325" y="2459362"/>
            <a:ext cx="458393" cy="458393"/>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角星 45"/>
          <p:cNvSpPr/>
          <p:nvPr/>
        </p:nvSpPr>
        <p:spPr>
          <a:xfrm>
            <a:off x="6744742" y="2992752"/>
            <a:ext cx="253437" cy="253437"/>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5" descr="C:\Users\Administrator\Desktop\小鸟.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8194" y="1515889"/>
            <a:ext cx="834877" cy="887385"/>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
            <a:extLst>
              <a:ext uri="{FF2B5EF4-FFF2-40B4-BE49-F238E27FC236}">
                <a16:creationId xmlns:a16="http://schemas.microsoft.com/office/drawing/2014/main" id="{F7B4A7E6-FB99-4683-BF3A-AC07EE33ABC4}"/>
              </a:ext>
            </a:extLst>
          </p:cNvPr>
          <p:cNvSpPr txBox="1"/>
          <p:nvPr/>
        </p:nvSpPr>
        <p:spPr>
          <a:xfrm>
            <a:off x="1475656" y="4011910"/>
            <a:ext cx="8352928" cy="646331"/>
          </a:xfrm>
          <a:prstGeom prst="rect">
            <a:avLst/>
          </a:prstGeom>
          <a:noFill/>
        </p:spPr>
        <p:txBody>
          <a:bodyPr wrap="square" rtlCol="0">
            <a:spAutoFit/>
            <a:scene3d>
              <a:camera prst="orthographicFront"/>
              <a:lightRig rig="threePt" dir="t"/>
            </a:scene3d>
            <a:sp3d contourW="12700"/>
          </a:bodyPr>
          <a:lstStyle/>
          <a:p>
            <a:pPr algn="just"/>
            <a:r>
              <a:rPr lang="en-US" altLang="zh-CN" sz="3600" b="1" dirty="0" err="1">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Giáo</a:t>
            </a:r>
            <a:r>
              <a:rPr lang="en-US" altLang="zh-CN"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 </a:t>
            </a:r>
            <a:r>
              <a:rPr lang="en-US" altLang="zh-CN" sz="3600" b="1" dirty="0" err="1">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viên</a:t>
            </a:r>
            <a:r>
              <a:rPr lang="en-US" altLang="zh-CN"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 Lê </a:t>
            </a:r>
            <a:r>
              <a:rPr lang="en-US" altLang="zh-CN" sz="3600" b="1" dirty="0" err="1">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Thị</a:t>
            </a:r>
            <a:r>
              <a:rPr lang="en-US" altLang="zh-CN"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 Thu Nga</a:t>
            </a:r>
            <a:endParaRPr lang="zh-CN" altLang="en-US"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endParaRPr>
          </a:p>
        </p:txBody>
      </p:sp>
      <p:pic>
        <p:nvPicPr>
          <p:cNvPr id="3" name="yt1s.com - Royalty Free Music for Videos Technology Uplifting Background Positive Upbeat Corporate Inspir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07249" y="3992563"/>
            <a:ext cx="487363" cy="487363"/>
          </a:xfrm>
          <a:prstGeom prst="rect">
            <a:avLst/>
          </a:prstGeom>
        </p:spPr>
      </p:pic>
    </p:spTree>
    <p:extLst>
      <p:ext uri="{BB962C8B-B14F-4D97-AF65-F5344CB8AC3E}">
        <p14:creationId xmlns:p14="http://schemas.microsoft.com/office/powerpoint/2010/main" val="22761674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14:presetBounceEnd="50000">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14:bounceEnd="50000">
                                          <p:cBhvr additive="base">
                                            <p:cTn id="50"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14:presetBounceEnd="50000">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14:bounceEnd="50000">
                                          <p:cBhvr additive="base">
                                            <p:cTn id="5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14:presetBounceEnd="50000">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14:bounceEnd="50000">
                                          <p:cBhvr additive="base">
                                            <p:cTn id="5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14:presetBounceEnd="50000">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14:bounceEnd="50000">
                                          <p:cBhvr additive="base">
                                            <p:cTn id="62" dur="75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14:presetBounceEnd="50000">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14:bounceEnd="50000">
                                          <p:cBhvr additive="base">
                                            <p:cTn id="66"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14:presetBounceEnd="50000">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14:bounceEnd="50000">
                                          <p:cBhvr additive="base">
                                            <p:cTn id="70" dur="75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childTnLst>
                              </p:cTn>
                            </p:par>
                            <p:par>
                              <p:cTn id="89" fill="hold">
                                <p:stCondLst>
                                  <p:cond delay="2610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par>
                                    <p:cTn id="98" presetID="1" presetClass="mediacall" presetSubtype="0" fill="hold" nodeType="withEffect">
                                      <p:stCondLst>
                                        <p:cond delay="0"/>
                                      </p:stCondLst>
                                      <p:childTnLst>
                                        <p:cmd type="call" cmd="playFrom(0.0)">
                                          <p:cBhvr>
                                            <p:cTn id="99"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0" fill="hold" display="0">
                      <p:stCondLst>
                        <p:cond delay="indefinite"/>
                      </p:stCondLst>
                      <p:endCondLst>
                        <p:cond evt="onStopAudio" delay="0">
                          <p:tgtEl>
                            <p:sldTgt/>
                          </p:tgtEl>
                        </p:cond>
                      </p:endCondLst>
                    </p:cTn>
                    <p:tgtEl>
                      <p:spTgt spid="3"/>
                    </p:tgtEl>
                  </p:cMediaNode>
                </p:audio>
              </p:childTnLst>
            </p:cTn>
          </p:par>
        </p:tnLst>
        <p:bldLst>
          <p:bldP spid="2" grpId="0" animBg="1"/>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750" fill="hold"/>
                                            <p:tgtEl>
                                              <p:spTgt spid="19"/>
                                            </p:tgtEl>
                                            <p:attrNameLst>
                                              <p:attrName>ppt_x</p:attrName>
                                            </p:attrNameLst>
                                          </p:cBhvr>
                                          <p:tavLst>
                                            <p:tav tm="0">
                                              <p:val>
                                                <p:strVal val="#ppt_x"/>
                                              </p:val>
                                            </p:tav>
                                            <p:tav tm="100000">
                                              <p:val>
                                                <p:strVal val="#ppt_x"/>
                                              </p:val>
                                            </p:tav>
                                          </p:tavLst>
                                        </p:anim>
                                        <p:anim calcmode="lin" valueType="num">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750" fill="hold"/>
                                            <p:tgtEl>
                                              <p:spTgt spid="21"/>
                                            </p:tgtEl>
                                            <p:attrNameLst>
                                              <p:attrName>ppt_x</p:attrName>
                                            </p:attrNameLst>
                                          </p:cBhvr>
                                          <p:tavLst>
                                            <p:tav tm="0">
                                              <p:val>
                                                <p:strVal val="#ppt_x"/>
                                              </p:val>
                                            </p:tav>
                                            <p:tav tm="100000">
                                              <p:val>
                                                <p:strVal val="#ppt_x"/>
                                              </p:val>
                                            </p:tav>
                                          </p:tavLst>
                                        </p:anim>
                                        <p:anim calcmode="lin" valueType="num">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childTnLst>
                              </p:cTn>
                            </p:par>
                            <p:par>
                              <p:cTn id="89" fill="hold">
                                <p:stCondLst>
                                  <p:cond delay="2610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par>
                                    <p:cTn id="98" presetID="1" presetClass="mediacall" presetSubtype="0" fill="hold" nodeType="withEffect">
                                      <p:stCondLst>
                                        <p:cond delay="0"/>
                                      </p:stCondLst>
                                      <p:childTnLst>
                                        <p:cmd type="call" cmd="playFrom(0.0)">
                                          <p:cBhvr>
                                            <p:cTn id="99"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0" fill="hold" display="0">
                      <p:stCondLst>
                        <p:cond delay="indefinite"/>
                      </p:stCondLst>
                      <p:endCondLst>
                        <p:cond evt="onStopAudio" delay="0">
                          <p:tgtEl>
                            <p:sldTgt/>
                          </p:tgtEl>
                        </p:cond>
                      </p:endCondLst>
                    </p:cTn>
                    <p:tgtEl>
                      <p:spTgt spid="3"/>
                    </p:tgtEl>
                  </p:cMediaNode>
                </p:audio>
              </p:childTnLst>
            </p:cTn>
          </p:par>
        </p:tnLst>
        <p:bldLst>
          <p:bldP spid="2" grpId="0" animBg="1"/>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565E4-F1F1-472E-9063-B9B6C530ACEB}"/>
              </a:ext>
            </a:extLst>
          </p:cNvPr>
          <p:cNvSpPr txBox="1"/>
          <p:nvPr/>
        </p:nvSpPr>
        <p:spPr>
          <a:xfrm>
            <a:off x="755576" y="623759"/>
            <a:ext cx="7384504" cy="507831"/>
          </a:xfrm>
          <a:prstGeom prst="rect">
            <a:avLst/>
          </a:prstGeom>
          <a:noFill/>
        </p:spPr>
        <p:txBody>
          <a:bodyPr wrap="square">
            <a:spAutoFit/>
          </a:bodyPr>
          <a:lstStyle/>
          <a:p>
            <a:pPr algn="just"/>
            <a:r>
              <a:rPr lang="vi-VN" sz="2700" b="1" dirty="0">
                <a:solidFill>
                  <a:srgbClr val="CD5161"/>
                </a:solidFill>
                <a:latin typeface="Times New Roman" panose="02020603050405020304" pitchFamily="18" charset="0"/>
                <a:cs typeface="Times New Roman" panose="02020603050405020304" pitchFamily="18" charset="0"/>
              </a:rPr>
              <a:t>Bài tham khảo</a:t>
            </a:r>
            <a:r>
              <a:rPr lang="en-US" sz="2700" b="1" dirty="0">
                <a:solidFill>
                  <a:srgbClr val="CD5161"/>
                </a:solidFill>
                <a:latin typeface="Times New Roman" panose="02020603050405020304" pitchFamily="18" charset="0"/>
                <a:cs typeface="Times New Roman" panose="02020603050405020304" pitchFamily="18" charset="0"/>
              </a:rPr>
              <a:t>: Ba </a:t>
            </a:r>
            <a:r>
              <a:rPr lang="en-US" sz="2700" b="1" dirty="0" err="1">
                <a:solidFill>
                  <a:srgbClr val="CD5161"/>
                </a:solidFill>
                <a:latin typeface="Times New Roman" panose="02020603050405020304" pitchFamily="18" charset="0"/>
                <a:cs typeface="Times New Roman" panose="02020603050405020304" pitchFamily="18" charset="0"/>
              </a:rPr>
              <a:t>lưỡi</a:t>
            </a:r>
            <a:r>
              <a:rPr lang="en-US" sz="2700" b="1" dirty="0">
                <a:solidFill>
                  <a:srgbClr val="CD5161"/>
                </a:solidFill>
                <a:latin typeface="Times New Roman" panose="02020603050405020304" pitchFamily="18" charset="0"/>
                <a:cs typeface="Times New Roman" panose="02020603050405020304" pitchFamily="18" charset="0"/>
              </a:rPr>
              <a:t> </a:t>
            </a:r>
            <a:r>
              <a:rPr lang="en-US" sz="2700" b="1" dirty="0" err="1">
                <a:solidFill>
                  <a:srgbClr val="CD5161"/>
                </a:solidFill>
                <a:latin typeface="Times New Roman" panose="02020603050405020304" pitchFamily="18" charset="0"/>
                <a:cs typeface="Times New Roman" panose="02020603050405020304" pitchFamily="18" charset="0"/>
              </a:rPr>
              <a:t>rìu</a:t>
            </a:r>
            <a:endParaRPr lang="vi-VN" sz="2700" dirty="0">
              <a:solidFill>
                <a:srgbClr val="CD5161"/>
              </a:solidFill>
              <a:latin typeface="Times New Roman" panose="02020603050405020304" pitchFamily="18" charset="0"/>
              <a:cs typeface="Times New Roman" panose="02020603050405020304" pitchFamily="18" charset="0"/>
            </a:endParaRPr>
          </a:p>
        </p:txBody>
      </p:sp>
      <p:pic>
        <p:nvPicPr>
          <p:cNvPr id="1026" name="Picture 2" descr="Kể lại câu chuyện Ba lưỡi rìu">
            <a:extLst>
              <a:ext uri="{FF2B5EF4-FFF2-40B4-BE49-F238E27FC236}">
                <a16:creationId xmlns:a16="http://schemas.microsoft.com/office/drawing/2014/main" id="{1641AF2F-D5ED-4278-92FD-00BDF1D7B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419622"/>
            <a:ext cx="523875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8A2018-53A1-4C26-85CB-1AE5F42C21CB}"/>
              </a:ext>
            </a:extLst>
          </p:cNvPr>
          <p:cNvSpPr txBox="1"/>
          <p:nvPr/>
        </p:nvSpPr>
        <p:spPr>
          <a:xfrm>
            <a:off x="359532" y="699542"/>
            <a:ext cx="8424936" cy="4524315"/>
          </a:xfrm>
          <a:prstGeom prst="rect">
            <a:avLst/>
          </a:prstGeom>
          <a:noFill/>
        </p:spPr>
        <p:txBody>
          <a:bodyPr wrap="square">
            <a:spAutoFit/>
          </a:bodyPr>
          <a:lstStyle/>
          <a:p>
            <a:pPr algn="just"/>
            <a:r>
              <a:rPr lang="en-US" sz="2400" b="0" i="0" dirty="0">
                <a:effectLst/>
                <a:latin typeface="Arial" panose="020B0604020202020204" pitchFamily="34" charset="0"/>
              </a:rPr>
              <a:t>	</a:t>
            </a:r>
            <a:r>
              <a:rPr lang="vi-VN" sz="2400" b="0" i="0" dirty="0">
                <a:effectLst/>
                <a:latin typeface="Arial" panose="020B0604020202020204" pitchFamily="34" charset="0"/>
              </a:rPr>
              <a:t>Gần khu rừng nọ, một anh tiều phu rất nghèo nhưng thật thà, ngay thẳng. Gia sản của anh ngoài một chiếc rìu sắt để kiếm sống thì chẳng còn thứ gì khác đáng giá. Sáng ấy, như thường lệ chàng vác rìu vào rừng kiếm củi. Vừa chặt được vài nhát thì rìu gãy cán, văng luôn lưỡi rìu xuống dòng sông bên cạnh. Anh tiều phu buồn rầu than vãn: “Ta chỉ có một chiếc rìu để kiếm sống, giờ đã mất, biết sống sao đây!”. Nghe lời than vãn tội nghiệp của anh tiều phu, tiên ông biến thành một ông cụ già râu tóc bạc phơ, tay chống gậy xuất hiện an ủi:</a:t>
            </a:r>
            <a:endParaRPr lang="en-US" sz="2400" b="0" i="0" dirty="0">
              <a:effectLst/>
              <a:latin typeface="Arial" panose="020B0604020202020204" pitchFamily="34" charset="0"/>
            </a:endParaRPr>
          </a:p>
          <a:p>
            <a:pPr algn="just"/>
            <a:r>
              <a:rPr lang="en-US" sz="2400" b="0" i="0" dirty="0">
                <a:effectLst/>
                <a:latin typeface="Arial" panose="020B0604020202020204" pitchFamily="34" charset="0"/>
              </a:rPr>
              <a:t>	</a:t>
            </a:r>
            <a:r>
              <a:rPr lang="vi-VN" sz="2400" b="0" i="0" dirty="0">
                <a:effectLst/>
                <a:latin typeface="Arial" panose="020B0604020202020204" pitchFamily="34" charset="0"/>
              </a:rPr>
              <a:t>- Thôi con đừng buồn nữa! Ta sẽ giúp con tìm lại rìu.</a:t>
            </a:r>
          </a:p>
          <a:p>
            <a:pPr algn="just"/>
            <a:endParaRPr lang="vi-VN" sz="2400" b="0" i="0" dirty="0">
              <a:effectLst/>
              <a:latin typeface="Arial" panose="020B0604020202020204" pitchFamily="34" charset="0"/>
            </a:endParaRPr>
          </a:p>
        </p:txBody>
      </p:sp>
    </p:spTree>
    <p:extLst>
      <p:ext uri="{BB962C8B-B14F-4D97-AF65-F5344CB8AC3E}">
        <p14:creationId xmlns:p14="http://schemas.microsoft.com/office/powerpoint/2010/main" val="134135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FFD98D-D8EC-43CE-B1D0-DE3D9DB89176}"/>
              </a:ext>
            </a:extLst>
          </p:cNvPr>
          <p:cNvSpPr txBox="1"/>
          <p:nvPr/>
        </p:nvSpPr>
        <p:spPr>
          <a:xfrm>
            <a:off x="395536" y="699542"/>
            <a:ext cx="8424936" cy="4154984"/>
          </a:xfrm>
          <a:prstGeom prst="rect">
            <a:avLst/>
          </a:prstGeom>
          <a:noFill/>
        </p:spPr>
        <p:txBody>
          <a:bodyPr wrap="square">
            <a:spAutoFit/>
          </a:bodyPr>
          <a:lstStyle/>
          <a:p>
            <a:pPr algn="just"/>
            <a:r>
              <a:rPr lang="en-US" sz="2400" b="0" i="0" dirty="0">
                <a:effectLst/>
                <a:latin typeface="Arial" panose="020B0604020202020204" pitchFamily="34" charset="0"/>
              </a:rPr>
              <a:t>	</a:t>
            </a:r>
            <a:r>
              <a:rPr lang="vi-VN" sz="2400" b="0" i="0" dirty="0">
                <a:effectLst/>
                <a:latin typeface="Arial" panose="020B0604020202020204" pitchFamily="34" charset="0"/>
              </a:rPr>
              <a:t>Anh tiều phu chưa hết ngạc nhiên thì cụ già đã lặn xuống sông. Lần thứ nhất, cụ vớt lên một cây rìu bằng vàng. Trông nó mới đẹp và quý giá lằm sao! Ánh sáng của nó tỏa ra như một vầng hào quang rực rỡ. Cụ già liền hỏi anh tiều phu:</a:t>
            </a:r>
          </a:p>
          <a:p>
            <a:pPr algn="just"/>
            <a:r>
              <a:rPr lang="vi-VN" sz="2400" b="0" i="0" dirty="0">
                <a:effectLst/>
                <a:latin typeface="Arial" panose="020B0604020202020204" pitchFamily="34" charset="0"/>
              </a:rPr>
              <a:t>- Rìu này là của con phải không?</a:t>
            </a:r>
          </a:p>
          <a:p>
            <a:pPr algn="just"/>
            <a:r>
              <a:rPr lang="vi-VN" sz="2400" b="0" i="0" dirty="0">
                <a:effectLst/>
                <a:latin typeface="Arial" panose="020B0604020202020204" pitchFamily="34" charset="0"/>
              </a:rPr>
              <a:t>- Không! Thưa cụ, cái rìu này không phải của con.</a:t>
            </a:r>
          </a:p>
          <a:p>
            <a:pPr algn="just"/>
            <a:r>
              <a:rPr lang="vi-VN" sz="2400" b="0" i="0" dirty="0">
                <a:effectLst/>
                <a:latin typeface="Arial" panose="020B0604020202020204" pitchFamily="34" charset="0"/>
              </a:rPr>
              <a:t>Cụ già lại lặn xuống. Lần thứ hai, cụ vớt lên một cái rìu bằng bạc. Ánh sáng của nó tỏa lấp lánh. Cụ lại hỏi:</a:t>
            </a:r>
          </a:p>
          <a:p>
            <a:pPr algn="just"/>
            <a:r>
              <a:rPr lang="vi-VN" sz="2400" b="0" i="0" dirty="0">
                <a:effectLst/>
                <a:latin typeface="Arial" panose="020B0604020202020204" pitchFamily="34" charset="0"/>
              </a:rPr>
              <a:t>- Chắc cái rìu này là của con?</a:t>
            </a:r>
          </a:p>
          <a:p>
            <a:pPr algn="just"/>
            <a:r>
              <a:rPr lang="vi-VN" sz="2400" b="0" i="0" dirty="0">
                <a:effectLst/>
                <a:latin typeface="Arial" panose="020B0604020202020204" pitchFamily="34" charset="0"/>
              </a:rPr>
              <a:t>- Thưa cụ, cái này cũng không phải của con.</a:t>
            </a:r>
          </a:p>
        </p:txBody>
      </p:sp>
    </p:spTree>
    <p:extLst>
      <p:ext uri="{BB962C8B-B14F-4D97-AF65-F5344CB8AC3E}">
        <p14:creationId xmlns:p14="http://schemas.microsoft.com/office/powerpoint/2010/main" val="353722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5D9BFF-00E8-4B57-A223-313F8B1161DF}"/>
              </a:ext>
            </a:extLst>
          </p:cNvPr>
          <p:cNvSpPr txBox="1"/>
          <p:nvPr/>
        </p:nvSpPr>
        <p:spPr>
          <a:xfrm>
            <a:off x="359532" y="699542"/>
            <a:ext cx="8424936" cy="4093428"/>
          </a:xfrm>
          <a:prstGeom prst="rect">
            <a:avLst/>
          </a:prstGeom>
          <a:noFill/>
        </p:spPr>
        <p:txBody>
          <a:bodyPr wrap="square">
            <a:spAutoFit/>
          </a:bodyPr>
          <a:lstStyle/>
          <a:p>
            <a:pPr algn="just"/>
            <a:r>
              <a:rPr lang="en-US" sz="2000" b="0" i="0" dirty="0">
                <a:effectLst/>
                <a:latin typeface="Arial" panose="020B0604020202020204" pitchFamily="34" charset="0"/>
              </a:rPr>
              <a:t>	</a:t>
            </a:r>
            <a:r>
              <a:rPr lang="vi-VN" sz="2000" b="0" i="0" dirty="0">
                <a:effectLst/>
                <a:latin typeface="Arial" panose="020B0604020202020204" pitchFamily="34" charset="0"/>
              </a:rPr>
              <a:t>Như hiểu ý, cụ già lại lặn xuống sông lần nữa. Lần thứ ba, cụ vớt lên một cái rìu bằng sắt. Trông cái rìu cũ kĩ, xấu xí. Cụ già tiến lại gần anh tiều phu và đưa chiếc rìu cho anh ngắm nghía thật lâu, rồi anh thưa:</a:t>
            </a:r>
          </a:p>
          <a:p>
            <a:pPr algn="just"/>
            <a:r>
              <a:rPr lang="en-US" sz="2000" b="0" i="0" dirty="0">
                <a:effectLst/>
                <a:latin typeface="Arial" panose="020B0604020202020204" pitchFamily="34" charset="0"/>
              </a:rPr>
              <a:t>	</a:t>
            </a:r>
            <a:r>
              <a:rPr lang="vi-VN" sz="2000" b="0" i="0" dirty="0">
                <a:effectLst/>
                <a:latin typeface="Arial" panose="020B0604020202020204" pitchFamily="34" charset="0"/>
              </a:rPr>
              <a:t>- Đây đúng là chiếc rìu của con vừa đánh rơi!</a:t>
            </a:r>
          </a:p>
          <a:p>
            <a:pPr algn="just"/>
            <a:r>
              <a:rPr lang="en-US" sz="2000" b="0" i="0" dirty="0">
                <a:effectLst/>
                <a:latin typeface="Arial" panose="020B0604020202020204" pitchFamily="34" charset="0"/>
              </a:rPr>
              <a:t>	</a:t>
            </a:r>
            <a:r>
              <a:rPr lang="vi-VN" sz="2000" b="0" i="0" dirty="0">
                <a:effectLst/>
                <a:latin typeface="Arial" panose="020B0604020202020204" pitchFamily="34" charset="0"/>
              </a:rPr>
              <a:t>Cụ già tươi cười trao chiếc rìu cho anh tiều phu. Anh quỳ xuống cảm ơn và đưa hai tay đỡ chiếc rìu. Cụ già xoa đầu và khen:</a:t>
            </a:r>
          </a:p>
          <a:p>
            <a:pPr algn="just"/>
            <a:r>
              <a:rPr lang="en-US" sz="2000" b="0" i="0" dirty="0">
                <a:effectLst/>
                <a:latin typeface="Arial" panose="020B0604020202020204" pitchFamily="34" charset="0"/>
              </a:rPr>
              <a:t>	</a:t>
            </a:r>
            <a:r>
              <a:rPr lang="vi-VN" sz="2000" b="0" i="0" dirty="0">
                <a:effectLst/>
                <a:latin typeface="Arial" panose="020B0604020202020204" pitchFamily="34" charset="0"/>
              </a:rPr>
              <a:t>- Con là người thật thà! Con không tham lam những gì không phải của mình. Vì thế phần thưởng cho tấm lòng trung thực của con là ba chiếc rìu vừa vớt lên.</a:t>
            </a:r>
          </a:p>
          <a:p>
            <a:pPr algn="just"/>
            <a:r>
              <a:rPr lang="en-US" sz="2000" b="0" i="0" dirty="0">
                <a:effectLst/>
                <a:latin typeface="Arial" panose="020B0604020202020204" pitchFamily="34" charset="0"/>
              </a:rPr>
              <a:t>	</a:t>
            </a:r>
            <a:r>
              <a:rPr lang="vi-VN" sz="2000" b="0" i="0" dirty="0">
                <a:effectLst/>
                <a:latin typeface="Arial" panose="020B0604020202020204" pitchFamily="34" charset="0"/>
              </a:rPr>
              <a:t>- Cụ đã giúp con tìm lại chiếc rìu sắt là đủ rồi. Con không dám nhận hai chiếc rìu kia vì nó không phải là của con.</a:t>
            </a:r>
          </a:p>
          <a:p>
            <a:pPr algn="just"/>
            <a:r>
              <a:rPr lang="en-US" sz="2000" b="0" i="0" dirty="0">
                <a:effectLst/>
                <a:latin typeface="Arial" panose="020B0604020202020204" pitchFamily="34" charset="0"/>
              </a:rPr>
              <a:t>	</a:t>
            </a:r>
            <a:r>
              <a:rPr lang="vi-VN" sz="2000" b="0" i="0" dirty="0">
                <a:effectLst/>
                <a:latin typeface="Arial" panose="020B0604020202020204" pitchFamily="34" charset="0"/>
              </a:rPr>
              <a:t>Cụ già tốt bụng biến mất để lại ba chiếc rìu cho anh tiều phu. Từ đó, anh tiều phu sống trong sung sướng.</a:t>
            </a:r>
          </a:p>
        </p:txBody>
      </p:sp>
    </p:spTree>
    <p:extLst>
      <p:ext uri="{BB962C8B-B14F-4D97-AF65-F5344CB8AC3E}">
        <p14:creationId xmlns:p14="http://schemas.microsoft.com/office/powerpoint/2010/main" val="180025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011" y="-380578"/>
            <a:ext cx="6907840" cy="5143500"/>
          </a:xfrm>
          <a:prstGeom prst="rect">
            <a:avLst/>
          </a:prstGeom>
        </p:spPr>
      </p:pic>
      <p:sp>
        <p:nvSpPr>
          <p:cNvPr id="35" name="矩形 69"/>
          <p:cNvSpPr>
            <a:spLocks noChangeArrowheads="1"/>
          </p:cNvSpPr>
          <p:nvPr/>
        </p:nvSpPr>
        <p:spPr bwMode="auto">
          <a:xfrm>
            <a:off x="3033958" y="1372921"/>
            <a:ext cx="403244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sz="6600" b="1" dirty="0" err="1">
                <a:solidFill>
                  <a:srgbClr val="FF0000"/>
                </a:solidFill>
                <a:latin typeface="UTM Fleur" panose="02040403050506020204" pitchFamily="18" charset="0"/>
                <a:cs typeface="Arial" panose="020B0604020202020204" pitchFamily="34" charset="0"/>
              </a:rPr>
              <a:t>Thực</a:t>
            </a:r>
            <a:r>
              <a:rPr lang="en-US" sz="6600" b="1" dirty="0">
                <a:solidFill>
                  <a:srgbClr val="FF0000"/>
                </a:solidFill>
                <a:latin typeface="UTM Fleur" panose="02040403050506020204" pitchFamily="18" charset="0"/>
                <a:cs typeface="Arial" panose="020B0604020202020204" pitchFamily="34" charset="0"/>
              </a:rPr>
              <a:t> </a:t>
            </a:r>
            <a:r>
              <a:rPr lang="en-US" sz="6600" b="1" dirty="0" err="1">
                <a:solidFill>
                  <a:srgbClr val="FF0000"/>
                </a:solidFill>
                <a:latin typeface="UTM Fleur" panose="02040403050506020204" pitchFamily="18" charset="0"/>
                <a:cs typeface="Arial" panose="020B0604020202020204" pitchFamily="34" charset="0"/>
              </a:rPr>
              <a:t>hành</a:t>
            </a:r>
            <a:endParaRPr lang="en-US" altLang="zh-CN" sz="19900"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97840" y="2661881"/>
            <a:ext cx="667279"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53" y="2539156"/>
            <a:ext cx="2643524" cy="3293650"/>
          </a:xfrm>
          <a:prstGeom prst="rect">
            <a:avLst/>
          </a:prstGeom>
        </p:spPr>
      </p:pic>
    </p:spTree>
    <p:extLst>
      <p:ext uri="{BB962C8B-B14F-4D97-AF65-F5344CB8AC3E}">
        <p14:creationId xmlns:p14="http://schemas.microsoft.com/office/powerpoint/2010/main" val="1663264147"/>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184"/>
            <a:ext cx="9144000" cy="5143500"/>
          </a:xfrm>
          <a:prstGeom prst="rect">
            <a:avLst/>
          </a:prstGeom>
          <a:noFill/>
        </p:spPr>
      </p:pic>
      <p:sp>
        <p:nvSpPr>
          <p:cNvPr id="2" name="圆角矩形 1"/>
          <p:cNvSpPr/>
          <p:nvPr/>
        </p:nvSpPr>
        <p:spPr>
          <a:xfrm>
            <a:off x="2108688" y="843558"/>
            <a:ext cx="5089855" cy="237626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rot="19903756">
            <a:off x="915992" y="2642029"/>
            <a:ext cx="792273" cy="79227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rot="21380687">
            <a:off x="1220061" y="397740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rot="19938392">
            <a:off x="2639689" y="3915405"/>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rot="19938392">
            <a:off x="1975372" y="3564954"/>
            <a:ext cx="364784"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rot="19967404">
            <a:off x="7226638" y="331571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6343247" y="3703555"/>
            <a:ext cx="253437"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p:nvPr/>
        </p:nvSpPr>
        <p:spPr>
          <a:xfrm>
            <a:off x="8122729" y="3700634"/>
            <a:ext cx="186345" cy="18634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8636173" y="3943977"/>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19922997">
            <a:off x="8316952" y="3318529"/>
            <a:ext cx="143799"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36" y="19003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3936" y="2594374"/>
            <a:ext cx="5404115" cy="905258"/>
          </a:xfrm>
          <a:prstGeom prst="rect">
            <a:avLst/>
          </a:prstGeom>
        </p:spPr>
      </p:pic>
      <p:sp>
        <p:nvSpPr>
          <p:cNvPr id="3" name="Rectangle 2"/>
          <p:cNvSpPr/>
          <p:nvPr/>
        </p:nvSpPr>
        <p:spPr>
          <a:xfrm>
            <a:off x="2645030" y="990956"/>
            <a:ext cx="3853940"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err="1">
                <a:ln/>
                <a:solidFill>
                  <a:schemeClr val="accent1">
                    <a:lumMod val="75000"/>
                  </a:schemeClr>
                </a:solidFill>
                <a:effectLst/>
                <a:latin typeface="UTM Edwardian" panose="02040603050506020204" pitchFamily="18" charset="0"/>
                <a:cs typeface="Times New Roman" panose="02020603050405020304" pitchFamily="18" charset="0"/>
              </a:rPr>
              <a:t>Dặn</a:t>
            </a:r>
            <a:r>
              <a:rPr lang="en-US" sz="4000" b="1" cap="none" spc="0" dirty="0">
                <a:ln/>
                <a:solidFill>
                  <a:schemeClr val="accent1">
                    <a:lumMod val="75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1">
                    <a:lumMod val="75000"/>
                  </a:schemeClr>
                </a:solidFill>
                <a:effectLst/>
                <a:latin typeface="UTM Edwardian" panose="02040603050506020204" pitchFamily="18" charset="0"/>
                <a:cs typeface="Times New Roman" panose="02020603050405020304" pitchFamily="18" charset="0"/>
              </a:rPr>
              <a:t>dò</a:t>
            </a:r>
            <a:endParaRPr lang="en-US" sz="4000" b="1" cap="none" spc="0" dirty="0">
              <a:ln/>
              <a:solidFill>
                <a:schemeClr val="accent1">
                  <a:lumMod val="75000"/>
                </a:schemeClr>
              </a:solidFill>
              <a:effectLst/>
              <a:latin typeface="UTM Edwardian" panose="02040603050506020204" pitchFamily="18" charset="0"/>
              <a:cs typeface="Times New Roman" panose="02020603050405020304" pitchFamily="18" charset="0"/>
            </a:endParaRPr>
          </a:p>
          <a:p>
            <a:pPr algn="ct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Hoàn</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thành</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bài</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vào</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vở</a:t>
            </a:r>
            <a:endParaRPr lang="en-US" sz="4000" b="1" dirty="0">
              <a:ln/>
              <a:solidFill>
                <a:schemeClr val="accent3">
                  <a:lumMod val="50000"/>
                </a:schemeClr>
              </a:solidFill>
              <a:latin typeface="UTM Edwardian" panose="02040603050506020204" pitchFamily="18" charset="0"/>
              <a:cs typeface="Times New Roman" panose="02020603050405020304" pitchFamily="18" charset="0"/>
            </a:endParaRPr>
          </a:p>
          <a:p>
            <a:pPr algn="ct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Chuẩn</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bị</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bài</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tiếp</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theo</a:t>
            </a:r>
            <a:endPar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503742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184"/>
            <a:ext cx="9144000" cy="5143500"/>
          </a:xfrm>
          <a:prstGeom prst="rect">
            <a:avLst/>
          </a:prstGeom>
          <a:noFill/>
        </p:spPr>
      </p:pic>
      <p:sp>
        <p:nvSpPr>
          <p:cNvPr id="2" name="圆角矩形 1"/>
          <p:cNvSpPr/>
          <p:nvPr/>
        </p:nvSpPr>
        <p:spPr>
          <a:xfrm>
            <a:off x="2108688" y="843558"/>
            <a:ext cx="5089855" cy="237626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rot="19903756">
            <a:off x="915992" y="2642029"/>
            <a:ext cx="792273" cy="79227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rot="21380687">
            <a:off x="1220061" y="397740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rot="19938392">
            <a:off x="2639689" y="3915405"/>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rot="19938392">
            <a:off x="1975372" y="3564954"/>
            <a:ext cx="364784"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rot="19967404">
            <a:off x="7226638" y="331571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6343247" y="3703555"/>
            <a:ext cx="253437"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p:nvPr/>
        </p:nvSpPr>
        <p:spPr>
          <a:xfrm>
            <a:off x="8122729" y="3700634"/>
            <a:ext cx="186345" cy="18634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8636173" y="3943977"/>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19922997">
            <a:off x="8316952" y="3318529"/>
            <a:ext cx="143799"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36" y="19003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3936" y="2594374"/>
            <a:ext cx="5404115" cy="905258"/>
          </a:xfrm>
          <a:prstGeom prst="rect">
            <a:avLst/>
          </a:prstGeom>
        </p:spPr>
      </p:pic>
      <p:sp>
        <p:nvSpPr>
          <p:cNvPr id="3" name="Rectangle 2"/>
          <p:cNvSpPr/>
          <p:nvPr/>
        </p:nvSpPr>
        <p:spPr>
          <a:xfrm>
            <a:off x="2523363" y="738679"/>
            <a:ext cx="3908442" cy="230832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err="1">
                <a:ln/>
                <a:solidFill>
                  <a:schemeClr val="accent4"/>
                </a:solidFill>
                <a:effectLst/>
                <a:latin typeface="UTM Edwardian" panose="02040603050506020204" pitchFamily="18" charset="0"/>
                <a:cs typeface="Times New Roman" panose="02020603050405020304" pitchFamily="18" charset="0"/>
              </a:rPr>
              <a:t>Chúc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các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em</a:t>
            </a:r>
            <a:endParaRPr lang="en-US" sz="7200" b="1" cap="none" spc="0" dirty="0">
              <a:ln/>
              <a:solidFill>
                <a:schemeClr val="accent4"/>
              </a:solidFill>
              <a:effectLst/>
              <a:latin typeface="UTM Edwardian" panose="02040603050506020204" pitchFamily="18" charset="0"/>
              <a:cs typeface="Times New Roman" panose="02020603050405020304" pitchFamily="18" charset="0"/>
            </a:endParaRPr>
          </a:p>
          <a:p>
            <a:pPr algn="ct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học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tốt</a:t>
            </a:r>
            <a:endParaRPr lang="en-US" sz="7200" b="1" cap="none" spc="0" dirty="0">
              <a:ln/>
              <a:solidFill>
                <a:schemeClr val="accent4"/>
              </a:solidFill>
              <a:effectLst/>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981480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7" name="图片 6" descr="图片包含 鲜花, 植物&#10;&#10;自动生成的说明">
            <a:extLst>
              <a:ext uri="{FF2B5EF4-FFF2-40B4-BE49-F238E27FC236}">
                <a16:creationId xmlns:a16="http://schemas.microsoft.com/office/drawing/2014/main" id="{7A01CD66-9DFB-48EC-8C96-9378BBD848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60" r="93814" b="81776"/>
          <a:stretch/>
        </p:blipFill>
        <p:spPr>
          <a:xfrm>
            <a:off x="103434" y="160738"/>
            <a:ext cx="558661" cy="767348"/>
          </a:xfrm>
          <a:prstGeom prst="rect">
            <a:avLst/>
          </a:prstGeom>
        </p:spPr>
      </p:pic>
      <p:sp>
        <p:nvSpPr>
          <p:cNvPr id="11" name="矩形: 圆角 12">
            <a:extLst>
              <a:ext uri="{FF2B5EF4-FFF2-40B4-BE49-F238E27FC236}">
                <a16:creationId xmlns:a16="http://schemas.microsoft.com/office/drawing/2014/main" id="{955F0C78-1DBE-4B2D-A506-AE6C0165A2A4}"/>
              </a:ext>
            </a:extLst>
          </p:cNvPr>
          <p:cNvSpPr/>
          <p:nvPr/>
        </p:nvSpPr>
        <p:spPr>
          <a:xfrm>
            <a:off x="4563375" y="414161"/>
            <a:ext cx="3887529" cy="1066294"/>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prstClr val="white"/>
              </a:solidFill>
            </a:endParaRPr>
          </a:p>
        </p:txBody>
      </p:sp>
      <p:sp>
        <p:nvSpPr>
          <p:cNvPr id="13" name="矩形 11">
            <a:extLst>
              <a:ext uri="{FF2B5EF4-FFF2-40B4-BE49-F238E27FC236}">
                <a16:creationId xmlns:a16="http://schemas.microsoft.com/office/drawing/2014/main" id="{A12CFEBC-E65D-49FF-A1BB-CF50E9A222D9}"/>
              </a:ext>
            </a:extLst>
          </p:cNvPr>
          <p:cNvSpPr/>
          <p:nvPr/>
        </p:nvSpPr>
        <p:spPr>
          <a:xfrm>
            <a:off x="3636267" y="379049"/>
            <a:ext cx="5507733" cy="1107996"/>
          </a:xfrm>
          <a:prstGeom prst="rect">
            <a:avLst/>
          </a:prstGeom>
        </p:spPr>
        <p:txBody>
          <a:bodyPr wrap="square">
            <a:spAutoFit/>
          </a:bodyPr>
          <a:lstStyle/>
          <a:p>
            <a:pPr algn="ctr">
              <a:buSzPct val="25000"/>
            </a:pPr>
            <a:r>
              <a:rPr lang="en-US" altLang="zh-CN" sz="6600" b="1">
                <a:solidFill>
                  <a:srgbClr val="1D3470"/>
                </a:solidFill>
                <a:latin typeface="UTM Silk Script" panose="02040603050506020204" pitchFamily="18" charset="0"/>
              </a:rPr>
              <a:t>Khởi động</a:t>
            </a:r>
            <a:endParaRPr lang="en-US" altLang="zh-CN" sz="6600" b="1" dirty="0">
              <a:solidFill>
                <a:srgbClr val="1D3470"/>
              </a:solidFill>
              <a:latin typeface="UTM Silk Script" panose="02040603050506020204" pitchFamily="18" charset="0"/>
            </a:endParaRPr>
          </a:p>
        </p:txBody>
      </p:sp>
      <p:pic>
        <p:nvPicPr>
          <p:cNvPr id="8" name="图片 5">
            <a:extLst>
              <a:ext uri="{FF2B5EF4-FFF2-40B4-BE49-F238E27FC236}">
                <a16:creationId xmlns:a16="http://schemas.microsoft.com/office/drawing/2014/main" id="{481169E5-46FA-4F3A-B4B6-FB44EF0432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68" y="588645"/>
            <a:ext cx="2610230" cy="3966210"/>
          </a:xfrm>
          <a:prstGeom prst="rect">
            <a:avLst/>
          </a:prstGeom>
        </p:spPr>
      </p:pic>
    </p:spTree>
    <p:extLst>
      <p:ext uri="{BB962C8B-B14F-4D97-AF65-F5344CB8AC3E}">
        <p14:creationId xmlns:p14="http://schemas.microsoft.com/office/powerpoint/2010/main" val="875620535"/>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5" presetClass="entr" presetSubtype="10" fill="hold" grpId="0" nodeType="afterEffect">
                                  <p:stCondLst>
                                    <p:cond delay="0"/>
                                  </p:stCondLst>
                                  <p:iterate type="wd">
                                    <p:tmPct val="10000"/>
                                  </p:iterate>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500"/>
                                        <p:tgtEl>
                                          <p:spTgt spid="13"/>
                                        </p:tgtEl>
                                      </p:cBhvr>
                                    </p:animEffect>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5" name="Shape 1500">
            <a:extLst>
              <a:ext uri="{FF2B5EF4-FFF2-40B4-BE49-F238E27FC236}">
                <a16:creationId xmlns:a16="http://schemas.microsoft.com/office/drawing/2014/main" id="{B0581FDE-C4F2-4555-9566-DA24C1C8A668}"/>
              </a:ext>
            </a:extLst>
          </p:cNvPr>
          <p:cNvSpPr/>
          <p:nvPr/>
        </p:nvSpPr>
        <p:spPr>
          <a:xfrm>
            <a:off x="506021" y="531583"/>
            <a:ext cx="483706" cy="886958"/>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algn="l">
              <a:lnSpc>
                <a:spcPct val="80000"/>
              </a:lnSpc>
              <a:defRPr sz="2400" b="1" cap="all">
                <a:solidFill>
                  <a:srgbClr val="44474F"/>
                </a:solidFill>
                <a:latin typeface="Helvetica"/>
                <a:ea typeface="Helvetica"/>
                <a:cs typeface="Helvetica"/>
                <a:sym typeface="Helvetica"/>
              </a:defRPr>
            </a:lvl1pPr>
          </a:lstStyle>
          <a:p>
            <a:r>
              <a:rPr lang="en-US" sz="6600">
                <a:solidFill>
                  <a:srgbClr val="FDEC92"/>
                </a:solidFill>
                <a:latin typeface="UTM Silk Script" panose="02040603050506020204" pitchFamily="18" charset="0"/>
              </a:rPr>
              <a:t>1</a:t>
            </a:r>
            <a:endParaRPr sz="6600" dirty="0">
              <a:solidFill>
                <a:srgbClr val="FDEC92"/>
              </a:solidFill>
              <a:latin typeface="UTM Silk Script" panose="02040603050506020204" pitchFamily="18" charset="0"/>
            </a:endParaRPr>
          </a:p>
        </p:txBody>
      </p:sp>
      <p:sp>
        <p:nvSpPr>
          <p:cNvPr id="11" name="Shape 1500">
            <a:extLst>
              <a:ext uri="{FF2B5EF4-FFF2-40B4-BE49-F238E27FC236}">
                <a16:creationId xmlns:a16="http://schemas.microsoft.com/office/drawing/2014/main" id="{B0581FDE-C4F2-4555-9566-DA24C1C8A668}"/>
              </a:ext>
            </a:extLst>
          </p:cNvPr>
          <p:cNvSpPr/>
          <p:nvPr/>
        </p:nvSpPr>
        <p:spPr>
          <a:xfrm>
            <a:off x="351830" y="2486340"/>
            <a:ext cx="483706" cy="886958"/>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algn="l">
              <a:lnSpc>
                <a:spcPct val="80000"/>
              </a:lnSpc>
              <a:defRPr sz="2400" b="1" cap="all">
                <a:solidFill>
                  <a:srgbClr val="44474F"/>
                </a:solidFill>
                <a:latin typeface="Helvetica"/>
                <a:ea typeface="Helvetica"/>
                <a:cs typeface="Helvetica"/>
                <a:sym typeface="Helvetica"/>
              </a:defRPr>
            </a:lvl1pPr>
          </a:lstStyle>
          <a:p>
            <a:r>
              <a:rPr lang="en-US" sz="6600">
                <a:solidFill>
                  <a:srgbClr val="FDEC92"/>
                </a:solidFill>
                <a:latin typeface="UTM Silk Script" panose="02040603050506020204" pitchFamily="18" charset="0"/>
              </a:rPr>
              <a:t>2</a:t>
            </a:r>
            <a:endParaRPr sz="6600" dirty="0">
              <a:solidFill>
                <a:srgbClr val="FDEC92"/>
              </a:solidFill>
              <a:latin typeface="UTM Silk Script" panose="02040603050506020204" pitchFamily="18" charset="0"/>
            </a:endParaRPr>
          </a:p>
        </p:txBody>
      </p:sp>
      <p:sp>
        <p:nvSpPr>
          <p:cNvPr id="16" name="矩形 11">
            <a:extLst>
              <a:ext uri="{FF2B5EF4-FFF2-40B4-BE49-F238E27FC236}">
                <a16:creationId xmlns:a16="http://schemas.microsoft.com/office/drawing/2014/main" id="{A12CFEBC-E65D-49FF-A1BB-CF50E9A222D9}"/>
              </a:ext>
            </a:extLst>
          </p:cNvPr>
          <p:cNvSpPr/>
          <p:nvPr/>
        </p:nvSpPr>
        <p:spPr>
          <a:xfrm>
            <a:off x="748744" y="587655"/>
            <a:ext cx="6060899" cy="1246495"/>
          </a:xfrm>
          <a:prstGeom prst="rect">
            <a:avLst/>
          </a:prstGeom>
        </p:spPr>
        <p:txBody>
          <a:bodyPr wrap="square">
            <a:spAutoFit/>
          </a:bodyPr>
          <a:lstStyle/>
          <a:p>
            <a:pPr>
              <a:buSzPct val="25000"/>
            </a:pPr>
            <a:r>
              <a:rPr lang="en-US" altLang="zh-CN" sz="3750">
                <a:solidFill>
                  <a:srgbClr val="FBE780"/>
                </a:solidFill>
                <a:latin typeface="UTM Silk Script" panose="02040603050506020204" pitchFamily="18" charset="0"/>
              </a:rPr>
              <a:t>	Nêu cấu tạo của bài văn kể chuyện? </a:t>
            </a:r>
            <a:endParaRPr lang="en-US" altLang="zh-CN" sz="3750" dirty="0">
              <a:solidFill>
                <a:srgbClr val="FBE780"/>
              </a:solidFill>
              <a:latin typeface="UTM Silk Script" panose="02040603050506020204" pitchFamily="18" charset="0"/>
            </a:endParaRPr>
          </a:p>
        </p:txBody>
      </p:sp>
      <p:sp>
        <p:nvSpPr>
          <p:cNvPr id="18" name="矩形 11">
            <a:extLst>
              <a:ext uri="{FF2B5EF4-FFF2-40B4-BE49-F238E27FC236}">
                <a16:creationId xmlns:a16="http://schemas.microsoft.com/office/drawing/2014/main" id="{A12CFEBC-E65D-49FF-A1BB-CF50E9A222D9}"/>
              </a:ext>
            </a:extLst>
          </p:cNvPr>
          <p:cNvSpPr/>
          <p:nvPr/>
        </p:nvSpPr>
        <p:spPr>
          <a:xfrm>
            <a:off x="748744" y="2542412"/>
            <a:ext cx="7655027" cy="1246495"/>
          </a:xfrm>
          <a:prstGeom prst="rect">
            <a:avLst/>
          </a:prstGeom>
        </p:spPr>
        <p:txBody>
          <a:bodyPr wrap="square">
            <a:spAutoFit/>
          </a:bodyPr>
          <a:lstStyle/>
          <a:p>
            <a:pPr>
              <a:buSzPct val="25000"/>
            </a:pPr>
            <a:r>
              <a:rPr lang="en-US" altLang="zh-CN" sz="3750">
                <a:solidFill>
                  <a:srgbClr val="FBE780"/>
                </a:solidFill>
                <a:latin typeface="UTM Silk Script" panose="02040603050506020204" pitchFamily="18" charset="0"/>
              </a:rPr>
              <a:t>	Đoạn văn kể chuyện có cấu tạo như thế nào? </a:t>
            </a:r>
            <a:endParaRPr lang="en-US" altLang="zh-CN" sz="3750" dirty="0">
              <a:solidFill>
                <a:srgbClr val="FBE780"/>
              </a:solidFill>
              <a:latin typeface="UTM Silk Script" panose="02040603050506020204" pitchFamily="18" charset="0"/>
            </a:endParaRPr>
          </a:p>
        </p:txBody>
      </p:sp>
      <p:sp>
        <p:nvSpPr>
          <p:cNvPr id="19" name="矩形: 圆角 12">
            <a:extLst>
              <a:ext uri="{FF2B5EF4-FFF2-40B4-BE49-F238E27FC236}">
                <a16:creationId xmlns:a16="http://schemas.microsoft.com/office/drawing/2014/main" id="{955F0C78-1DBE-4B2D-A506-AE6C0165A2A4}"/>
              </a:ext>
            </a:extLst>
          </p:cNvPr>
          <p:cNvSpPr/>
          <p:nvPr/>
        </p:nvSpPr>
        <p:spPr>
          <a:xfrm>
            <a:off x="660511" y="1396340"/>
            <a:ext cx="7982747" cy="1066294"/>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a:solidFill>
                  <a:srgbClr val="151F43"/>
                </a:solidFill>
                <a:latin typeface="#9Slide03 Ample" panose="02000000000000000000" pitchFamily="2" charset="0"/>
              </a:rPr>
              <a:t>Bài văn kể chuyện gồm 3 phần: mở đầu, diễn biến và kết thúc.</a:t>
            </a:r>
            <a:endParaRPr lang="zh-CN" altLang="en-US" sz="3000">
              <a:solidFill>
                <a:srgbClr val="151F43"/>
              </a:solidFill>
              <a:latin typeface="#9Slide03 Ample" panose="02000000000000000000" pitchFamily="2" charset="0"/>
            </a:endParaRPr>
          </a:p>
        </p:txBody>
      </p:sp>
      <p:sp>
        <p:nvSpPr>
          <p:cNvPr id="20" name="矩形: 圆角 12">
            <a:extLst>
              <a:ext uri="{FF2B5EF4-FFF2-40B4-BE49-F238E27FC236}">
                <a16:creationId xmlns:a16="http://schemas.microsoft.com/office/drawing/2014/main" id="{955F0C78-1DBE-4B2D-A506-AE6C0165A2A4}"/>
              </a:ext>
            </a:extLst>
          </p:cNvPr>
          <p:cNvSpPr/>
          <p:nvPr/>
        </p:nvSpPr>
        <p:spPr>
          <a:xfrm>
            <a:off x="660511" y="3448955"/>
            <a:ext cx="7982747" cy="1066294"/>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a:solidFill>
                  <a:srgbClr val="151F43"/>
                </a:solidFill>
                <a:latin typeface="#9Slide03 Ample" panose="02000000000000000000" pitchFamily="2" charset="0"/>
              </a:rPr>
              <a:t>Đoạn văn kể chuyện gồm: câu mở đoạn, </a:t>
            </a:r>
          </a:p>
          <a:p>
            <a:pPr algn="ctr"/>
            <a:r>
              <a:rPr lang="en-US" altLang="zh-CN" sz="3000">
                <a:solidFill>
                  <a:srgbClr val="151F43"/>
                </a:solidFill>
                <a:latin typeface="#9Slide03 Ample" panose="02000000000000000000" pitchFamily="2" charset="0"/>
              </a:rPr>
              <a:t>câu diễn biến và câu kết thúc.</a:t>
            </a:r>
            <a:endParaRPr lang="zh-CN" altLang="en-US" sz="3000">
              <a:solidFill>
                <a:srgbClr val="151F43"/>
              </a:solidFill>
              <a:latin typeface="#9Slide03 Ample" panose="02000000000000000000" pitchFamily="2" charset="0"/>
            </a:endParaRPr>
          </a:p>
        </p:txBody>
      </p:sp>
    </p:spTree>
    <p:extLst>
      <p:ext uri="{BB962C8B-B14F-4D97-AF65-F5344CB8AC3E}">
        <p14:creationId xmlns:p14="http://schemas.microsoft.com/office/powerpoint/2010/main" val="1914315651"/>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iterate type="wd">
                                    <p:tmPct val="10000"/>
                                  </p:iterate>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6" grpId="0"/>
      <p:bldP spid="18" grpId="0"/>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011" y="-380578"/>
            <a:ext cx="6907840" cy="5143500"/>
          </a:xfrm>
          <a:prstGeom prst="rect">
            <a:avLst/>
          </a:prstGeom>
        </p:spPr>
      </p:pic>
      <p:sp>
        <p:nvSpPr>
          <p:cNvPr id="35" name="矩形 69"/>
          <p:cNvSpPr>
            <a:spLocks noChangeArrowheads="1"/>
          </p:cNvSpPr>
          <p:nvPr/>
        </p:nvSpPr>
        <p:spPr bwMode="auto">
          <a:xfrm>
            <a:off x="3098243" y="1088027"/>
            <a:ext cx="403244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sz="4400" b="1" dirty="0" err="1">
                <a:solidFill>
                  <a:srgbClr val="FF0000"/>
                </a:solidFill>
                <a:latin typeface="UTM Fleur" panose="02040403050506020204" pitchFamily="18" charset="0"/>
                <a:cs typeface="Arial" panose="020B0604020202020204" pitchFamily="34" charset="0"/>
              </a:rPr>
              <a:t>Luyện</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tập</a:t>
            </a:r>
            <a:r>
              <a:rPr lang="en-US" sz="4400" b="1" dirty="0">
                <a:solidFill>
                  <a:srgbClr val="FF0000"/>
                </a:solidFill>
                <a:latin typeface="UTM Fleur" panose="02040403050506020204" pitchFamily="18" charset="0"/>
                <a:cs typeface="Arial" panose="020B0604020202020204" pitchFamily="34" charset="0"/>
              </a:rPr>
              <a:t> </a:t>
            </a:r>
          </a:p>
          <a:p>
            <a:pPr algn="ctr">
              <a:buFont typeface="Arial" charset="0"/>
              <a:buNone/>
            </a:pPr>
            <a:r>
              <a:rPr lang="en-US" sz="4400" b="1" dirty="0" err="1">
                <a:solidFill>
                  <a:srgbClr val="FF0000"/>
                </a:solidFill>
                <a:latin typeface="UTM Fleur" panose="02040403050506020204" pitchFamily="18" charset="0"/>
                <a:cs typeface="Arial" panose="020B0604020202020204" pitchFamily="34" charset="0"/>
              </a:rPr>
              <a:t>phát</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triển</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câu</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chuyện</a:t>
            </a:r>
            <a:endParaRPr lang="en-US" altLang="zh-CN" sz="9600"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97840" y="2661881"/>
            <a:ext cx="667279"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53" y="2539156"/>
            <a:ext cx="2643524" cy="3293650"/>
          </a:xfrm>
          <a:prstGeom prst="rect">
            <a:avLst/>
          </a:prstGeom>
        </p:spPr>
      </p:pic>
    </p:spTree>
    <p:extLst>
      <p:ext uri="{BB962C8B-B14F-4D97-AF65-F5344CB8AC3E}">
        <p14:creationId xmlns:p14="http://schemas.microsoft.com/office/powerpoint/2010/main" val="56248035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21704" y="0"/>
            <a:ext cx="9144000" cy="5143500"/>
          </a:xfrm>
          <a:prstGeom prst="rect">
            <a:avLst/>
          </a:prstGeom>
          <a:noFill/>
        </p:spPr>
      </p:pic>
      <p:pic>
        <p:nvPicPr>
          <p:cNvPr id="8" name="Picture 2" descr="C:\Users\Administrator\Desktop\4499633_211107066366_2副本.png"/>
          <p:cNvPicPr>
            <a:picLocks noChangeAspect="1" noChangeArrowheads="1"/>
          </p:cNvPicPr>
          <p:nvPr/>
        </p:nvPicPr>
        <p:blipFill>
          <a:blip r:embed="rId3">
            <a:extLst>
              <a:ext uri="{BEBA8EAE-BF5A-486C-A8C5-ECC9F3942E4B}">
                <a14:imgProps xmlns:a14="http://schemas.microsoft.com/office/drawing/2010/main">
                  <a14:imgLayer>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869160" y="2588508"/>
            <a:ext cx="3053718" cy="30623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Để bé yêu ngủ ngon, Mẹ phải làm s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40" y="1417479"/>
            <a:ext cx="3960440" cy="35334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a:xfrm>
            <a:off x="107504" y="212677"/>
            <a:ext cx="8568952" cy="2215057"/>
          </a:xfrm>
          <a:prstGeom prst="wedgeRectCallout">
            <a:avLst/>
          </a:prstGeom>
          <a:solidFill>
            <a:schemeClr val="bg1"/>
          </a:solidFill>
          <a:ln w="60325" cmpd="thinThick">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文本框 3">
            <a:extLst>
              <a:ext uri="{FF2B5EF4-FFF2-40B4-BE49-F238E27FC236}">
                <a16:creationId xmlns:a16="http://schemas.microsoft.com/office/drawing/2014/main" id="{F7B4A7E6-FB99-4683-BF3A-AC07EE33ABC4}"/>
              </a:ext>
            </a:extLst>
          </p:cNvPr>
          <p:cNvSpPr txBox="1"/>
          <p:nvPr/>
        </p:nvSpPr>
        <p:spPr>
          <a:xfrm>
            <a:off x="215516" y="212677"/>
            <a:ext cx="8352928" cy="2062103"/>
          </a:xfrm>
          <a:prstGeom prst="rect">
            <a:avLst/>
          </a:prstGeom>
          <a:noFill/>
        </p:spPr>
        <p:txBody>
          <a:bodyPr wrap="square" rtlCol="0">
            <a:spAutoFit/>
            <a:scene3d>
              <a:camera prst="orthographicFront"/>
              <a:lightRig rig="threePt" dir="t"/>
            </a:scene3d>
            <a:sp3d contourW="12700"/>
          </a:bodyPr>
          <a:lstStyle/>
          <a:p>
            <a:pPr algn="just"/>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Bài</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3 (SGK – tr 82):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Kể</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lại</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một</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câu</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chuyện</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em</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đã</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đọc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(qua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các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bài</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tập</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đọc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kể</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chuyện</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tập</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làm</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văn</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trong</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đó</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các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sự</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việc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được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sắp</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xếp</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theo</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trình</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tự</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thời</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gian</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a:t>
            </a:r>
            <a:endParaRPr lang="zh-CN" altLang="en-US"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56570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6" presetClass="entr" presetSubtype="16"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3687763" y="924979"/>
            <a:ext cx="2262187" cy="1506538"/>
          </a:xfrm>
          <a:custGeom>
            <a:avLst/>
            <a:gdLst>
              <a:gd name="T0" fmla="*/ 274 w 543"/>
              <a:gd name="T1" fmla="*/ 0 h 362"/>
              <a:gd name="T2" fmla="*/ 0 w 543"/>
              <a:gd name="T3" fmla="*/ 189 h 362"/>
              <a:gd name="T4" fmla="*/ 38 w 543"/>
              <a:gd name="T5" fmla="*/ 287 h 362"/>
              <a:gd name="T6" fmla="*/ 154 w 543"/>
              <a:gd name="T7" fmla="*/ 269 h 362"/>
              <a:gd name="T8" fmla="*/ 389 w 543"/>
              <a:gd name="T9" fmla="*/ 362 h 362"/>
              <a:gd name="T10" fmla="*/ 434 w 543"/>
              <a:gd name="T11" fmla="*/ 343 h 362"/>
              <a:gd name="T12" fmla="*/ 425 w 543"/>
              <a:gd name="T13" fmla="*/ 299 h 362"/>
              <a:gd name="T14" fmla="*/ 543 w 543"/>
              <a:gd name="T15" fmla="*/ 158 h 362"/>
              <a:gd name="T16" fmla="*/ 274 w 5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362"/>
              <a:gd name="T29" fmla="*/ 543 w 543"/>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362">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dirty="0">
              <a:solidFill>
                <a:srgbClr val="000000"/>
              </a:solidFill>
              <a:sym typeface="宋体" pitchFamily="2" charset="-122"/>
            </a:endParaRPr>
          </a:p>
        </p:txBody>
      </p:sp>
      <p:sp>
        <p:nvSpPr>
          <p:cNvPr id="4" name="Freeform 7"/>
          <p:cNvSpPr>
            <a:spLocks noChangeArrowheads="1"/>
          </p:cNvSpPr>
          <p:nvPr/>
        </p:nvSpPr>
        <p:spPr bwMode="auto">
          <a:xfrm>
            <a:off x="4318000" y="2672817"/>
            <a:ext cx="2806700" cy="1595437"/>
          </a:xfrm>
          <a:custGeom>
            <a:avLst/>
            <a:gdLst>
              <a:gd name="T0" fmla="*/ 352 w 674"/>
              <a:gd name="T1" fmla="*/ 0 h 383"/>
              <a:gd name="T2" fmla="*/ 276 w 674"/>
              <a:gd name="T3" fmla="*/ 16 h 383"/>
              <a:gd name="T4" fmla="*/ 278 w 674"/>
              <a:gd name="T5" fmla="*/ 40 h 383"/>
              <a:gd name="T6" fmla="*/ 120 w 674"/>
              <a:gd name="T7" fmla="*/ 213 h 383"/>
              <a:gd name="T8" fmla="*/ 160 w 674"/>
              <a:gd name="T9" fmla="*/ 293 h 383"/>
              <a:gd name="T10" fmla="*/ 27 w 674"/>
              <a:gd name="T11" fmla="*/ 334 h 383"/>
              <a:gd name="T12" fmla="*/ 0 w 674"/>
              <a:gd name="T13" fmla="*/ 333 h 383"/>
              <a:gd name="T14" fmla="*/ 121 w 674"/>
              <a:gd name="T15" fmla="*/ 359 h 383"/>
              <a:gd name="T16" fmla="*/ 224 w 674"/>
              <a:gd name="T17" fmla="*/ 342 h 383"/>
              <a:gd name="T18" fmla="*/ 396 w 674"/>
              <a:gd name="T19" fmla="*/ 383 h 383"/>
              <a:gd name="T20" fmla="*/ 674 w 674"/>
              <a:gd name="T21" fmla="*/ 190 h 383"/>
              <a:gd name="T22" fmla="*/ 562 w 674"/>
              <a:gd name="T23" fmla="*/ 35 h 383"/>
              <a:gd name="T24" fmla="*/ 517 w 674"/>
              <a:gd name="T25" fmla="*/ 40 h 383"/>
              <a:gd name="T26" fmla="*/ 413 w 674"/>
              <a:gd name="T27" fmla="*/ 69 h 383"/>
              <a:gd name="T28" fmla="*/ 370 w 674"/>
              <a:gd name="T29" fmla="*/ 66 h 383"/>
              <a:gd name="T30" fmla="*/ 449 w 674"/>
              <a:gd name="T31" fmla="*/ 35 h 383"/>
              <a:gd name="T32" fmla="*/ 352 w 674"/>
              <a:gd name="T33" fmla="*/ 0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4"/>
              <a:gd name="T52" fmla="*/ 0 h 383"/>
              <a:gd name="T53" fmla="*/ 674 w 674"/>
              <a:gd name="T54" fmla="*/ 383 h 3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4" h="383">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5" name="Freeform 8"/>
          <p:cNvSpPr>
            <a:spLocks noChangeArrowheads="1"/>
          </p:cNvSpPr>
          <p:nvPr/>
        </p:nvSpPr>
        <p:spPr bwMode="auto">
          <a:xfrm>
            <a:off x="3170877" y="2123232"/>
            <a:ext cx="2286000" cy="1744662"/>
          </a:xfrm>
          <a:custGeom>
            <a:avLst/>
            <a:gdLst>
              <a:gd name="T0" fmla="*/ 160 w 549"/>
              <a:gd name="T1" fmla="*/ 0 h 419"/>
              <a:gd name="T2" fmla="*/ 0 w 549"/>
              <a:gd name="T3" fmla="*/ 173 h 419"/>
              <a:gd name="T4" fmla="*/ 183 w 549"/>
              <a:gd name="T5" fmla="*/ 353 h 419"/>
              <a:gd name="T6" fmla="*/ 92 w 549"/>
              <a:gd name="T7" fmla="*/ 416 h 419"/>
              <a:gd name="T8" fmla="*/ 137 w 549"/>
              <a:gd name="T9" fmla="*/ 419 h 419"/>
              <a:gd name="T10" fmla="*/ 257 w 549"/>
              <a:gd name="T11" fmla="*/ 364 h 419"/>
              <a:gd name="T12" fmla="*/ 276 w 549"/>
              <a:gd name="T13" fmla="*/ 364 h 419"/>
              <a:gd name="T14" fmla="*/ 393 w 549"/>
              <a:gd name="T15" fmla="*/ 346 h 419"/>
              <a:gd name="T16" fmla="*/ 391 w 549"/>
              <a:gd name="T17" fmla="*/ 323 h 419"/>
              <a:gd name="T18" fmla="*/ 549 w 549"/>
              <a:gd name="T19" fmla="*/ 149 h 419"/>
              <a:gd name="T20" fmla="*/ 511 w 549"/>
              <a:gd name="T21" fmla="*/ 75 h 419"/>
              <a:gd name="T22" fmla="*/ 396 w 549"/>
              <a:gd name="T23" fmla="*/ 92 h 419"/>
              <a:gd name="T24" fmla="*/ 371 w 549"/>
              <a:gd name="T25" fmla="*/ 92 h 419"/>
              <a:gd name="T26" fmla="*/ 283 w 549"/>
              <a:gd name="T27" fmla="*/ 114 h 419"/>
              <a:gd name="T28" fmla="*/ 243 w 549"/>
              <a:gd name="T29" fmla="*/ 111 h 419"/>
              <a:gd name="T30" fmla="*/ 312 w 549"/>
              <a:gd name="T31" fmla="*/ 83 h 419"/>
              <a:gd name="T32" fmla="*/ 160 w 549"/>
              <a:gd name="T33" fmla="*/ 0 h 4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9"/>
              <a:gd name="T52" fmla="*/ 0 h 419"/>
              <a:gd name="T53" fmla="*/ 549 w 549"/>
              <a:gd name="T54" fmla="*/ 419 h 4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9" h="41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6" name="Freeform 9"/>
          <p:cNvSpPr>
            <a:spLocks noChangeArrowheads="1"/>
          </p:cNvSpPr>
          <p:nvPr/>
        </p:nvSpPr>
        <p:spPr bwMode="auto">
          <a:xfrm>
            <a:off x="3846513" y="2044167"/>
            <a:ext cx="1462087" cy="549275"/>
          </a:xfrm>
          <a:custGeom>
            <a:avLst/>
            <a:gdLst>
              <a:gd name="T0" fmla="*/ 116 w 351"/>
              <a:gd name="T1" fmla="*/ 0 h 132"/>
              <a:gd name="T2" fmla="*/ 0 w 351"/>
              <a:gd name="T3" fmla="*/ 18 h 132"/>
              <a:gd name="T4" fmla="*/ 152 w 351"/>
              <a:gd name="T5" fmla="*/ 101 h 132"/>
              <a:gd name="T6" fmla="*/ 83 w 351"/>
              <a:gd name="T7" fmla="*/ 129 h 132"/>
              <a:gd name="T8" fmla="*/ 123 w 351"/>
              <a:gd name="T9" fmla="*/ 132 h 132"/>
              <a:gd name="T10" fmla="*/ 211 w 351"/>
              <a:gd name="T11" fmla="*/ 110 h 132"/>
              <a:gd name="T12" fmla="*/ 236 w 351"/>
              <a:gd name="T13" fmla="*/ 110 h 132"/>
              <a:gd name="T14" fmla="*/ 351 w 351"/>
              <a:gd name="T15" fmla="*/ 93 h 132"/>
              <a:gd name="T16" fmla="*/ 116 w 351"/>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132"/>
              <a:gd name="T29" fmla="*/ 351 w 351"/>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132">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solidFill>
            <a:schemeClr val="accent3">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7" name="Freeform 10"/>
          <p:cNvSpPr>
            <a:spLocks noChangeArrowheads="1"/>
          </p:cNvSpPr>
          <p:nvPr/>
        </p:nvSpPr>
        <p:spPr bwMode="auto">
          <a:xfrm>
            <a:off x="4808538" y="2741079"/>
            <a:ext cx="666750" cy="819150"/>
          </a:xfrm>
          <a:custGeom>
            <a:avLst/>
            <a:gdLst>
              <a:gd name="T0" fmla="*/ 158 w 160"/>
              <a:gd name="T1" fmla="*/ 0 h 197"/>
              <a:gd name="T2" fmla="*/ 0 w 160"/>
              <a:gd name="T3" fmla="*/ 174 h 197"/>
              <a:gd name="T4" fmla="*/ 2 w 160"/>
              <a:gd name="T5" fmla="*/ 197 h 197"/>
              <a:gd name="T6" fmla="*/ 160 w 160"/>
              <a:gd name="T7" fmla="*/ 24 h 197"/>
              <a:gd name="T8" fmla="*/ 158 w 160"/>
              <a:gd name="T9" fmla="*/ 0 h 197"/>
              <a:gd name="T10" fmla="*/ 0 60000 65536"/>
              <a:gd name="T11" fmla="*/ 0 60000 65536"/>
              <a:gd name="T12" fmla="*/ 0 60000 65536"/>
              <a:gd name="T13" fmla="*/ 0 60000 65536"/>
              <a:gd name="T14" fmla="*/ 0 60000 65536"/>
              <a:gd name="T15" fmla="*/ 0 w 160"/>
              <a:gd name="T16" fmla="*/ 0 h 197"/>
              <a:gd name="T17" fmla="*/ 160 w 160"/>
              <a:gd name="T18" fmla="*/ 197 h 197"/>
            </a:gdLst>
            <a:ahLst/>
            <a:cxnLst>
              <a:cxn ang="T10">
                <a:pos x="T0" y="T1"/>
              </a:cxn>
              <a:cxn ang="T11">
                <a:pos x="T2" y="T3"/>
              </a:cxn>
              <a:cxn ang="T12">
                <a:pos x="T4" y="T5"/>
              </a:cxn>
              <a:cxn ang="T13">
                <a:pos x="T6" y="T7"/>
              </a:cxn>
              <a:cxn ang="T14">
                <a:pos x="T8" y="T9"/>
              </a:cxn>
            </a:cxnLst>
            <a:rect l="T15" t="T16" r="T17" b="T18"/>
            <a:pathLst>
              <a:path w="160" h="197">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solidFill>
            <a:schemeClr val="accent4">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 name="Freeform 11"/>
          <p:cNvSpPr>
            <a:spLocks noChangeArrowheads="1"/>
          </p:cNvSpPr>
          <p:nvPr/>
        </p:nvSpPr>
        <p:spPr bwMode="auto">
          <a:xfrm>
            <a:off x="5495925" y="1494892"/>
            <a:ext cx="1892300" cy="1323975"/>
          </a:xfrm>
          <a:custGeom>
            <a:avLst/>
            <a:gdLst>
              <a:gd name="T0" fmla="*/ 223 w 454"/>
              <a:gd name="T1" fmla="*/ 0 h 318"/>
              <a:gd name="T2" fmla="*/ 109 w 454"/>
              <a:gd name="T3" fmla="*/ 21 h 318"/>
              <a:gd name="T4" fmla="*/ 113 w 454"/>
              <a:gd name="T5" fmla="*/ 52 h 318"/>
              <a:gd name="T6" fmla="*/ 0 w 454"/>
              <a:gd name="T7" fmla="*/ 206 h 318"/>
              <a:gd name="T8" fmla="*/ 69 w 454"/>
              <a:gd name="T9" fmla="*/ 283 h 318"/>
              <a:gd name="T10" fmla="*/ 113 w 454"/>
              <a:gd name="T11" fmla="*/ 280 h 318"/>
              <a:gd name="T12" fmla="*/ 279 w 454"/>
              <a:gd name="T13" fmla="*/ 318 h 318"/>
              <a:gd name="T14" fmla="*/ 454 w 454"/>
              <a:gd name="T15" fmla="*/ 162 h 318"/>
              <a:gd name="T16" fmla="*/ 223 w 454"/>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4"/>
              <a:gd name="T28" fmla="*/ 0 h 318"/>
              <a:gd name="T29" fmla="*/ 454 w 454"/>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4" h="318">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 name="Freeform 12"/>
          <p:cNvSpPr>
            <a:spLocks noChangeArrowheads="1"/>
          </p:cNvSpPr>
          <p:nvPr/>
        </p:nvSpPr>
        <p:spPr bwMode="auto">
          <a:xfrm>
            <a:off x="5459413" y="1582204"/>
            <a:ext cx="508000" cy="771525"/>
          </a:xfrm>
          <a:custGeom>
            <a:avLst/>
            <a:gdLst>
              <a:gd name="T0" fmla="*/ 118 w 122"/>
              <a:gd name="T1" fmla="*/ 0 h 185"/>
              <a:gd name="T2" fmla="*/ 0 w 122"/>
              <a:gd name="T3" fmla="*/ 141 h 185"/>
              <a:gd name="T4" fmla="*/ 9 w 122"/>
              <a:gd name="T5" fmla="*/ 185 h 185"/>
              <a:gd name="T6" fmla="*/ 122 w 122"/>
              <a:gd name="T7" fmla="*/ 31 h 185"/>
              <a:gd name="T8" fmla="*/ 118 w 122"/>
              <a:gd name="T9" fmla="*/ 0 h 185"/>
              <a:gd name="T10" fmla="*/ 0 60000 65536"/>
              <a:gd name="T11" fmla="*/ 0 60000 65536"/>
              <a:gd name="T12" fmla="*/ 0 60000 65536"/>
              <a:gd name="T13" fmla="*/ 0 60000 65536"/>
              <a:gd name="T14" fmla="*/ 0 60000 65536"/>
              <a:gd name="T15" fmla="*/ 0 w 122"/>
              <a:gd name="T16" fmla="*/ 0 h 185"/>
              <a:gd name="T17" fmla="*/ 122 w 122"/>
              <a:gd name="T18" fmla="*/ 185 h 185"/>
            </a:gdLst>
            <a:ahLst/>
            <a:cxnLst>
              <a:cxn ang="T10">
                <a:pos x="T0" y="T1"/>
              </a:cxn>
              <a:cxn ang="T11">
                <a:pos x="T2" y="T3"/>
              </a:cxn>
              <a:cxn ang="T12">
                <a:pos x="T4" y="T5"/>
              </a:cxn>
              <a:cxn ang="T13">
                <a:pos x="T6" y="T7"/>
              </a:cxn>
              <a:cxn ang="T14">
                <a:pos x="T8" y="T9"/>
              </a:cxn>
            </a:cxnLst>
            <a:rect l="T15" t="T16" r="T17" b="T18"/>
            <a:pathLst>
              <a:path w="122" h="185">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solidFill>
            <a:schemeClr val="accent1">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10" name="Freeform 13"/>
          <p:cNvSpPr>
            <a:spLocks noChangeArrowheads="1"/>
          </p:cNvSpPr>
          <p:nvPr/>
        </p:nvSpPr>
        <p:spPr bwMode="auto">
          <a:xfrm>
            <a:off x="5783263" y="2661704"/>
            <a:ext cx="874712" cy="298450"/>
          </a:xfrm>
          <a:custGeom>
            <a:avLst/>
            <a:gdLst>
              <a:gd name="T0" fmla="*/ 44 w 210"/>
              <a:gd name="T1" fmla="*/ 0 h 72"/>
              <a:gd name="T2" fmla="*/ 0 w 210"/>
              <a:gd name="T3" fmla="*/ 3 h 72"/>
              <a:gd name="T4" fmla="*/ 97 w 210"/>
              <a:gd name="T5" fmla="*/ 38 h 72"/>
              <a:gd name="T6" fmla="*/ 18 w 210"/>
              <a:gd name="T7" fmla="*/ 69 h 72"/>
              <a:gd name="T8" fmla="*/ 61 w 210"/>
              <a:gd name="T9" fmla="*/ 72 h 72"/>
              <a:gd name="T10" fmla="*/ 165 w 210"/>
              <a:gd name="T11" fmla="*/ 43 h 72"/>
              <a:gd name="T12" fmla="*/ 210 w 210"/>
              <a:gd name="T13" fmla="*/ 38 h 72"/>
              <a:gd name="T14" fmla="*/ 44 w 21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72"/>
              <a:gd name="T26" fmla="*/ 210 w 21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72">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solidFill>
            <a:schemeClr val="accent2">
              <a:lumMod val="40000"/>
              <a:lumOff val="6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25" name="TextBox 24"/>
          <p:cNvSpPr txBox="1"/>
          <p:nvPr/>
        </p:nvSpPr>
        <p:spPr>
          <a:xfrm>
            <a:off x="3972779" y="1112704"/>
            <a:ext cx="1654620" cy="830997"/>
          </a:xfrm>
          <a:prstGeom prst="rect">
            <a:avLst/>
          </a:prstGeom>
          <a:noFill/>
        </p:spPr>
        <p:txBody>
          <a:bodyPr wrap="non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Đề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bài</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yêu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cầu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5713413" y="1818088"/>
            <a:ext cx="1583954" cy="707886"/>
          </a:xfrm>
          <a:prstGeom prst="rect">
            <a:avLst/>
          </a:prstGeom>
          <a:noFill/>
        </p:spPr>
        <p:txBody>
          <a:bodyPr wrap="square" rtlCol="0">
            <a:spAutoFit/>
          </a:bodyPr>
          <a:lstStyle/>
          <a:p>
            <a:pPr algn="ctr"/>
            <a:r>
              <a:rPr lang="en-US" sz="2000" b="1" dirty="0" err="1">
                <a:solidFill>
                  <a:schemeClr val="accent5">
                    <a:lumMod val="50000"/>
                  </a:schemeClr>
                </a:solidFill>
                <a:latin typeface="Times New Roman" panose="02020603050405020304" pitchFamily="18" charset="0"/>
                <a:cs typeface="Times New Roman" panose="02020603050405020304" pitchFamily="18" charset="0"/>
              </a:rPr>
              <a:t>Nội</a:t>
            </a:r>
            <a:r>
              <a:rPr lang="en-US" sz="2000" b="1" dirty="0">
                <a:solidFill>
                  <a:schemeClr val="accent5">
                    <a:lumMod val="50000"/>
                  </a:schemeClr>
                </a:solidFill>
                <a:latin typeface="Times New Roman" panose="02020603050405020304" pitchFamily="18" charset="0"/>
                <a:cs typeface="Times New Roman" panose="02020603050405020304" pitchFamily="18" charset="0"/>
              </a:rPr>
              <a:t> dung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câu</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chuyện</a:t>
            </a:r>
            <a:r>
              <a:rPr lang="en-US" sz="2000" b="1"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4913432" y="3095884"/>
            <a:ext cx="2104787" cy="830997"/>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Nhân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vật</a:t>
            </a: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truyện</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3145502" y="2454960"/>
            <a:ext cx="1994349" cy="830997"/>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Trình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câu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chuyện</a:t>
            </a:r>
            <a:r>
              <a:rPr lang="en-US" sz="2400" b="1" dirty="0">
                <a:solidFill>
                  <a:schemeClr val="bg1"/>
                </a:solidFill>
                <a:latin typeface="Times New Roman" panose="02020603050405020304" pitchFamily="18" charset="0"/>
                <a:cs typeface="Times New Roman" panose="02020603050405020304" pitchFamily="18" charset="0"/>
              </a:rPr>
              <a:t>?</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58" y="1707654"/>
            <a:ext cx="2715569" cy="3241377"/>
          </a:xfrm>
          <a:prstGeom prst="rect">
            <a:avLst/>
          </a:prstGeom>
        </p:spPr>
      </p:pic>
    </p:spTree>
    <p:extLst>
      <p:ext uri="{BB962C8B-B14F-4D97-AF65-F5344CB8AC3E}">
        <p14:creationId xmlns:p14="http://schemas.microsoft.com/office/powerpoint/2010/main" val="30729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6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randombar(horizont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390182" y="947098"/>
            <a:ext cx="826175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Đề</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bài</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yêu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cầu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kể</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lại</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câu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chuyện</a:t>
            </a:r>
            <a:endParaRPr lang="zh-CN" altLang="en-US" sz="2400" b="1" dirty="0">
              <a:solidFill>
                <a:schemeClr val="accent1"/>
              </a:solidFill>
              <a:latin typeface="Times New Roman" panose="02020603050405020304" pitchFamily="18" charset="0"/>
              <a:ea typeface="Arial Unicode MS" pitchFamily="34" charset="-122"/>
              <a:cs typeface="Times New Roman" panose="02020603050405020304" pitchFamily="18" charset="0"/>
            </a:endParaRPr>
          </a:p>
        </p:txBody>
      </p:sp>
      <p:sp>
        <p:nvSpPr>
          <p:cNvPr id="51" name="矩形 50"/>
          <p:cNvSpPr/>
          <p:nvPr/>
        </p:nvSpPr>
        <p:spPr>
          <a:xfrm>
            <a:off x="971600" y="1551017"/>
            <a:ext cx="5755286" cy="147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同心圆 51"/>
          <p:cNvSpPr/>
          <p:nvPr/>
        </p:nvSpPr>
        <p:spPr>
          <a:xfrm>
            <a:off x="492066" y="651717"/>
            <a:ext cx="1067864" cy="1053117"/>
          </a:xfrm>
          <a:prstGeom prst="donut">
            <a:avLst>
              <a:gd name="adj" fmla="val 138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4" name="椭圆 53"/>
          <p:cNvSpPr/>
          <p:nvPr/>
        </p:nvSpPr>
        <p:spPr>
          <a:xfrm>
            <a:off x="447334" y="1835775"/>
            <a:ext cx="1106361"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Nội</a:t>
            </a:r>
            <a:r>
              <a:rPr lang="en-US" altLang="zh-CN" sz="2000" b="1" dirty="0">
                <a:solidFill>
                  <a:schemeClr val="accent2"/>
                </a:solidFill>
                <a:latin typeface="Times New Roman" panose="02020603050405020304" pitchFamily="18" charset="0"/>
                <a:ea typeface="Arial Unicode MS" pitchFamily="34" charset="-122"/>
                <a:cs typeface="Times New Roman" panose="02020603050405020304" pitchFamily="18" charset="0"/>
              </a:rPr>
              <a:t> dung</a:t>
            </a:r>
            <a:endParaRPr lang="zh-CN" altLang="en-US" sz="20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55" name="矩形 54"/>
          <p:cNvSpPr/>
          <p:nvPr/>
        </p:nvSpPr>
        <p:spPr>
          <a:xfrm>
            <a:off x="971600" y="2654658"/>
            <a:ext cx="6336704" cy="1331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同心圆 55"/>
          <p:cNvSpPr/>
          <p:nvPr/>
        </p:nvSpPr>
        <p:spPr>
          <a:xfrm>
            <a:off x="487172" y="1734657"/>
            <a:ext cx="1067864" cy="1053117"/>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7" name="椭圆 56"/>
          <p:cNvSpPr/>
          <p:nvPr/>
        </p:nvSpPr>
        <p:spPr>
          <a:xfrm>
            <a:off x="470774" y="2992222"/>
            <a:ext cx="1085758"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Trình</a:t>
            </a:r>
            <a:r>
              <a:rPr lang="en-US" altLang="zh-CN" sz="20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tự</a:t>
            </a:r>
            <a:endParaRPr lang="zh-CN" altLang="en-US" sz="2000" b="1" dirty="0">
              <a:solidFill>
                <a:schemeClr val="accent3"/>
              </a:solidFill>
              <a:latin typeface="Times New Roman" panose="02020603050405020304" pitchFamily="18" charset="0"/>
              <a:ea typeface="Arial Unicode MS" pitchFamily="34" charset="-122"/>
              <a:cs typeface="Times New Roman" panose="02020603050405020304" pitchFamily="18" charset="0"/>
            </a:endParaRPr>
          </a:p>
        </p:txBody>
      </p:sp>
      <p:sp>
        <p:nvSpPr>
          <p:cNvPr id="58" name="矩形 57"/>
          <p:cNvSpPr/>
          <p:nvPr/>
        </p:nvSpPr>
        <p:spPr>
          <a:xfrm>
            <a:off x="1111483" y="3691193"/>
            <a:ext cx="6268829" cy="134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同心圆 58"/>
          <p:cNvSpPr/>
          <p:nvPr/>
        </p:nvSpPr>
        <p:spPr>
          <a:xfrm flipV="1">
            <a:off x="470774" y="2798865"/>
            <a:ext cx="1067864" cy="1053117"/>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3"/>
              </a:solidFill>
            </a:endParaRPr>
          </a:p>
        </p:txBody>
      </p:sp>
      <p:sp>
        <p:nvSpPr>
          <p:cNvPr id="15" name="椭圆 49"/>
          <p:cNvSpPr/>
          <p:nvPr/>
        </p:nvSpPr>
        <p:spPr>
          <a:xfrm>
            <a:off x="74577" y="959579"/>
            <a:ext cx="1908965" cy="3209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Đề</a:t>
            </a:r>
            <a:r>
              <a:rPr lang="en-US" altLang="zh-CN" sz="20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bài</a:t>
            </a:r>
            <a:endParaRPr lang="zh-CN" altLang="en-US" sz="2000" b="1" dirty="0">
              <a:solidFill>
                <a:schemeClr val="accent1"/>
              </a:solidFill>
              <a:latin typeface="Times New Roman" panose="02020603050405020304" pitchFamily="18" charset="0"/>
              <a:ea typeface="Arial Unicode MS" pitchFamily="34" charset="-122"/>
              <a:cs typeface="Times New Roman" panose="02020603050405020304" pitchFamily="18" charset="0"/>
            </a:endParaRPr>
          </a:p>
        </p:txBody>
      </p:sp>
      <p:sp>
        <p:nvSpPr>
          <p:cNvPr id="16" name="椭圆 53"/>
          <p:cNvSpPr/>
          <p:nvPr/>
        </p:nvSpPr>
        <p:spPr>
          <a:xfrm>
            <a:off x="390182" y="1868889"/>
            <a:ext cx="84746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Dựa</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vào</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nội</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dung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các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bài</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tập</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đọc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kể</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chuyện</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tập</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làm</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văn</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em</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đã</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học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a:t>
            </a:r>
            <a:endParaRPr lang="zh-CN" altLang="en-US" sz="24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17" name="椭圆 56"/>
          <p:cNvSpPr/>
          <p:nvPr/>
        </p:nvSpPr>
        <p:spPr>
          <a:xfrm>
            <a:off x="1583020" y="3052705"/>
            <a:ext cx="4532446"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Trình</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tự</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thời</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gian</a:t>
            </a:r>
            <a:endParaRPr lang="zh-CN" altLang="en-US" sz="2400" b="1" dirty="0">
              <a:solidFill>
                <a:schemeClr val="accent3"/>
              </a:solidFill>
              <a:latin typeface="Times New Roman" panose="02020603050405020304" pitchFamily="18" charset="0"/>
              <a:ea typeface="Arial Unicode MS" pitchFamily="34" charset="-122"/>
              <a:cs typeface="Times New Roman" panose="02020603050405020304" pitchFamily="18" charset="0"/>
            </a:endParaRPr>
          </a:p>
        </p:txBody>
      </p:sp>
      <p:sp>
        <p:nvSpPr>
          <p:cNvPr id="18" name="椭圆 53"/>
          <p:cNvSpPr/>
          <p:nvPr/>
        </p:nvSpPr>
        <p:spPr>
          <a:xfrm>
            <a:off x="447334" y="4022730"/>
            <a:ext cx="1106361"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Nhân</a:t>
            </a:r>
            <a:r>
              <a:rPr lang="en-US" altLang="zh-CN" sz="20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vật</a:t>
            </a:r>
            <a:endParaRPr lang="zh-CN" altLang="en-US" sz="20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19" name="矩形 54"/>
          <p:cNvSpPr/>
          <p:nvPr/>
        </p:nvSpPr>
        <p:spPr>
          <a:xfrm>
            <a:off x="1043608" y="4791218"/>
            <a:ext cx="6336704" cy="128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同心圆 55"/>
          <p:cNvSpPr/>
          <p:nvPr/>
        </p:nvSpPr>
        <p:spPr>
          <a:xfrm>
            <a:off x="487172" y="3894897"/>
            <a:ext cx="1067864" cy="1053117"/>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1" name="椭圆 53"/>
          <p:cNvSpPr/>
          <p:nvPr/>
        </p:nvSpPr>
        <p:spPr>
          <a:xfrm>
            <a:off x="254510" y="4056430"/>
            <a:ext cx="84746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Nhân</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vật</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trong</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các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bài</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tập</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đọc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kể</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chuyện</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tập</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làm</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văn</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em</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đã</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học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endParaRPr lang="zh-CN" altLang="en-US" sz="24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23" name="圆角矩形 1"/>
          <p:cNvSpPr>
            <a:spLocks noChangeAspect="1" noChangeArrowheads="1"/>
          </p:cNvSpPr>
          <p:nvPr/>
        </p:nvSpPr>
        <p:spPr bwMode="auto">
          <a:xfrm>
            <a:off x="7666074" y="3894897"/>
            <a:ext cx="1285974" cy="952838"/>
          </a:xfrm>
          <a:prstGeom prst="roundRect">
            <a:avLst>
              <a:gd name="adj" fmla="val 0"/>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26807435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down)">
                                      <p:cBhvr>
                                        <p:cTn id="30" dur="500"/>
                                        <p:tgtEl>
                                          <p:spTgt spid="5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randombar(horizontal)">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randombar(horizontal)">
                                      <p:cBhvr>
                                        <p:cTn id="63" dur="500"/>
                                        <p:tgtEl>
                                          <p:spTgt spid="21"/>
                                        </p:tgtEl>
                                      </p:cBhvr>
                                    </p:animEffect>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p:cBhvr>
                                        <p:cTn id="67" dur="500"/>
                                        <p:tgtEl>
                                          <p:spTgt spid="23"/>
                                        </p:tgtEl>
                                      </p:cBhvr>
                                    </p:animEffect>
                                    <p:anim calcmode="lin" valueType="num">
                                      <p:cBhvr>
                                        <p:cTn id="68" dur="500" fill="hold"/>
                                        <p:tgtEl>
                                          <p:spTgt spid="23"/>
                                        </p:tgtEl>
                                        <p:attrNameLst>
                                          <p:attrName>ppt_x</p:attrName>
                                        </p:attrNameLst>
                                      </p:cBhvr>
                                      <p:tavLst>
                                        <p:tav tm="0">
                                          <p:val>
                                            <p:strVal val="#ppt_x"/>
                                          </p:val>
                                        </p:tav>
                                        <p:tav tm="100000">
                                          <p:val>
                                            <p:strVal val="#ppt_x"/>
                                          </p:val>
                                        </p:tav>
                                      </p:tavLst>
                                    </p:anim>
                                    <p:anim calcmode="lin" valueType="num">
                                      <p:cBhvr>
                                        <p:cTn id="6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4" grpId="0"/>
      <p:bldP spid="55" grpId="0" animBg="1"/>
      <p:bldP spid="56" grpId="0" animBg="1"/>
      <p:bldP spid="57" grpId="0"/>
      <p:bldP spid="58" grpId="0" animBg="1"/>
      <p:bldP spid="59" grpId="0" animBg="1"/>
      <p:bldP spid="15" grpId="0"/>
      <p:bldP spid="16" grpId="0"/>
      <p:bldP spid="17" grpId="0"/>
      <p:bldP spid="18" grpId="0"/>
      <p:bldP spid="19" grpId="0" animBg="1"/>
      <p:bldP spid="20" grpId="0" animBg="1"/>
      <p:bldP spid="21" grpId="0"/>
      <p:bldP spid="23"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圆角矩形 1"/>
          <p:cNvSpPr/>
          <p:nvPr/>
        </p:nvSpPr>
        <p:spPr>
          <a:xfrm>
            <a:off x="395536" y="1658607"/>
            <a:ext cx="1379951" cy="1780249"/>
          </a:xfrm>
          <a:prstGeom prst="roundRect">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Một</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số</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câu</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chuyện</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đã</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học</a:t>
            </a:r>
            <a:endParaRPr lang="zh-CN" altLang="en-US" sz="2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94" name="圆角矩形 1"/>
          <p:cNvSpPr/>
          <p:nvPr/>
        </p:nvSpPr>
        <p:spPr>
          <a:xfrm>
            <a:off x="2216125" y="771550"/>
            <a:ext cx="3060000" cy="432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Dế</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Mèn</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bênh</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vực</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kẻ</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yếu</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5" name="圆角矩形 1"/>
          <p:cNvSpPr/>
          <p:nvPr/>
        </p:nvSpPr>
        <p:spPr>
          <a:xfrm>
            <a:off x="2216125" y="1663500"/>
            <a:ext cx="3060000" cy="432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tích</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hồ</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Ba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Bể</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6" name="圆角矩形 1"/>
          <p:cNvSpPr/>
          <p:nvPr/>
        </p:nvSpPr>
        <p:spPr>
          <a:xfrm>
            <a:off x="2216125" y="2555450"/>
            <a:ext cx="3060000" cy="432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Nàng</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tiên</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Ốc</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7" name="圆角矩形 1"/>
          <p:cNvSpPr/>
          <p:nvPr/>
        </p:nvSpPr>
        <p:spPr>
          <a:xfrm>
            <a:off x="2216125" y="4339349"/>
            <a:ext cx="3060000" cy="432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accent1">
                    <a:lumMod val="75000"/>
                  </a:schemeClr>
                </a:solidFill>
                <a:latin typeface="Times New Roman" panose="02020603050405020304" pitchFamily="18" charset="0"/>
                <a:cs typeface="Times New Roman" panose="02020603050405020304" pitchFamily="18" charset="0"/>
              </a:rPr>
              <a:t>Một người chính trực</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8" name="圆角矩形 1"/>
          <p:cNvSpPr/>
          <p:nvPr/>
        </p:nvSpPr>
        <p:spPr>
          <a:xfrm>
            <a:off x="5580112" y="705964"/>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070C0"/>
                </a:solidFill>
                <a:latin typeface="Times New Roman" panose="02020603050405020304" pitchFamily="18" charset="0"/>
                <a:cs typeface="Times New Roman" panose="02020603050405020304" pitchFamily="18" charset="0"/>
              </a:rPr>
              <a:t>Những</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hạt</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thóc</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giống</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99" name="圆角矩形 1"/>
          <p:cNvSpPr/>
          <p:nvPr/>
        </p:nvSpPr>
        <p:spPr>
          <a:xfrm>
            <a:off x="5580112" y="1439171"/>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070C0"/>
                </a:solidFill>
                <a:latin typeface="Times New Roman" panose="02020603050405020304" pitchFamily="18" charset="0"/>
                <a:cs typeface="Times New Roman" panose="02020603050405020304" pitchFamily="18" charset="0"/>
              </a:rPr>
              <a:t>Nỗi</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dằn</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vặt</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của</a:t>
            </a:r>
            <a:r>
              <a:rPr lang="en-US" altLang="zh-CN" b="1" dirty="0">
                <a:solidFill>
                  <a:srgbClr val="0070C0"/>
                </a:solidFill>
                <a:latin typeface="Times New Roman" panose="02020603050405020304" pitchFamily="18" charset="0"/>
                <a:cs typeface="Times New Roman" panose="02020603050405020304" pitchFamily="18" charset="0"/>
              </a:rPr>
              <a:t> An-</a:t>
            </a:r>
            <a:r>
              <a:rPr lang="en-US" altLang="zh-CN" b="1" dirty="0" err="1">
                <a:solidFill>
                  <a:srgbClr val="0070C0"/>
                </a:solidFill>
                <a:latin typeface="Times New Roman" panose="02020603050405020304" pitchFamily="18" charset="0"/>
                <a:cs typeface="Times New Roman" panose="02020603050405020304" pitchFamily="18" charset="0"/>
              </a:rPr>
              <a:t>đrây</a:t>
            </a:r>
            <a:r>
              <a:rPr lang="en-US" altLang="zh-CN" b="1" dirty="0">
                <a:solidFill>
                  <a:srgbClr val="0070C0"/>
                </a:solidFill>
                <a:latin typeface="Times New Roman" panose="02020603050405020304" pitchFamily="18" charset="0"/>
                <a:cs typeface="Times New Roman" panose="02020603050405020304" pitchFamily="18" charset="0"/>
              </a:rPr>
              <a:t>-ca</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100" name="圆角矩形 1"/>
          <p:cNvSpPr/>
          <p:nvPr/>
        </p:nvSpPr>
        <p:spPr>
          <a:xfrm>
            <a:off x="5580112" y="2172378"/>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0070C0"/>
                </a:solidFill>
                <a:latin typeface="Times New Roman" panose="02020603050405020304" pitchFamily="18" charset="0"/>
                <a:cs typeface="Times New Roman" panose="02020603050405020304" pitchFamily="18" charset="0"/>
              </a:rPr>
              <a:t>Ba </a:t>
            </a:r>
            <a:r>
              <a:rPr lang="en-US" altLang="zh-CN" b="1" dirty="0" err="1">
                <a:solidFill>
                  <a:srgbClr val="0070C0"/>
                </a:solidFill>
                <a:latin typeface="Times New Roman" panose="02020603050405020304" pitchFamily="18" charset="0"/>
                <a:cs typeface="Times New Roman" panose="02020603050405020304" pitchFamily="18" charset="0"/>
              </a:rPr>
              <a:t>lưỡi</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rìu</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101" name="圆角矩形 1"/>
          <p:cNvSpPr/>
          <p:nvPr/>
        </p:nvSpPr>
        <p:spPr>
          <a:xfrm>
            <a:off x="5580112" y="2905585"/>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070C0"/>
                </a:solidFill>
                <a:latin typeface="Times New Roman" panose="02020603050405020304" pitchFamily="18" charset="0"/>
                <a:cs typeface="Times New Roman" panose="02020603050405020304" pitchFamily="18" charset="0"/>
              </a:rPr>
              <a:t>Vào</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nghề</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102" name="圆角矩形 1"/>
          <p:cNvSpPr/>
          <p:nvPr/>
        </p:nvSpPr>
        <p:spPr>
          <a:xfrm>
            <a:off x="5580112" y="3638792"/>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070C0"/>
                </a:solidFill>
                <a:latin typeface="Times New Roman" panose="02020603050405020304" pitchFamily="18" charset="0"/>
                <a:cs typeface="Times New Roman" panose="02020603050405020304" pitchFamily="18" charset="0"/>
              </a:rPr>
              <a:t>Một</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nhà</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thơ</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chân</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chính</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110" name="圆角矩形 1"/>
          <p:cNvSpPr/>
          <p:nvPr/>
        </p:nvSpPr>
        <p:spPr>
          <a:xfrm>
            <a:off x="2216125" y="3447400"/>
            <a:ext cx="3060000" cy="432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ăn</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xin</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6" name="圆角矩形 1"/>
          <p:cNvSpPr/>
          <p:nvPr/>
        </p:nvSpPr>
        <p:spPr>
          <a:xfrm>
            <a:off x="5580112" y="4371998"/>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070C0"/>
                </a:solidFill>
                <a:latin typeface="Times New Roman" panose="02020603050405020304" pitchFamily="18" charset="0"/>
                <a:cs typeface="Times New Roman" panose="02020603050405020304" pitchFamily="18" charset="0"/>
              </a:rPr>
              <a:t>Lời</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ước</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dưới</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trăng</a:t>
            </a:r>
            <a:endParaRPr lang="zh-CN" alt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089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left)">
                                      <p:cBhvr>
                                        <p:cTn id="12" dur="500"/>
                                        <p:tgtEl>
                                          <p:spTgt spid="9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left)">
                                      <p:cBhvr>
                                        <p:cTn id="15" dur="500"/>
                                        <p:tgtEl>
                                          <p:spTgt spid="9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wipe(left)">
                                      <p:cBhvr>
                                        <p:cTn id="18" dur="500"/>
                                        <p:tgtEl>
                                          <p:spTgt spid="9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ipe(left)">
                                      <p:cBhvr>
                                        <p:cTn id="24" dur="500"/>
                                        <p:tgtEl>
                                          <p:spTgt spid="9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left)">
                                      <p:cBhvr>
                                        <p:cTn id="27" dur="500"/>
                                        <p:tgtEl>
                                          <p:spTgt spid="9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wipe(left)">
                                      <p:cBhvr>
                                        <p:cTn id="30" dur="500"/>
                                        <p:tgtEl>
                                          <p:spTgt spid="9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left)">
                                      <p:cBhvr>
                                        <p:cTn id="33" dur="500"/>
                                        <p:tgtEl>
                                          <p:spTgt spid="10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left)">
                                      <p:cBhvr>
                                        <p:cTn id="36" dur="500"/>
                                        <p:tgtEl>
                                          <p:spTgt spid="10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left)">
                                      <p:cBhvr>
                                        <p:cTn id="39" dur="500"/>
                                        <p:tgtEl>
                                          <p:spTgt spid="10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wipe(left)">
                                      <p:cBhvr>
                                        <p:cTn id="4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10" grpId="0" animBg="1"/>
      <p:bldP spid="1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5"/>
          <p:cNvSpPr>
            <a:spLocks noChangeArrowheads="1"/>
          </p:cNvSpPr>
          <p:nvPr/>
        </p:nvSpPr>
        <p:spPr bwMode="auto">
          <a:xfrm>
            <a:off x="2110182"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0" name="Freeform 7"/>
          <p:cNvSpPr>
            <a:spLocks noChangeArrowheads="1"/>
          </p:cNvSpPr>
          <p:nvPr/>
        </p:nvSpPr>
        <p:spPr bwMode="auto">
          <a:xfrm>
            <a:off x="3330969"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1" name="Freeform 8"/>
          <p:cNvSpPr>
            <a:spLocks noChangeArrowheads="1"/>
          </p:cNvSpPr>
          <p:nvPr/>
        </p:nvSpPr>
        <p:spPr bwMode="auto">
          <a:xfrm>
            <a:off x="4553344"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3" name="Freeform 10"/>
          <p:cNvSpPr>
            <a:spLocks noChangeArrowheads="1"/>
          </p:cNvSpPr>
          <p:nvPr/>
        </p:nvSpPr>
        <p:spPr bwMode="auto">
          <a:xfrm>
            <a:off x="5774132"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4" name="Freeform 11"/>
          <p:cNvSpPr>
            <a:spLocks noChangeArrowheads="1"/>
          </p:cNvSpPr>
          <p:nvPr/>
        </p:nvSpPr>
        <p:spPr bwMode="auto">
          <a:xfrm>
            <a:off x="6994919" y="1684338"/>
            <a:ext cx="1343025" cy="1155700"/>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450"/>
              <a:gd name="T47" fmla="*/ 523 w 523"/>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5" name="Freeform 12"/>
          <p:cNvSpPr>
            <a:spLocks noChangeArrowheads="1"/>
          </p:cNvSpPr>
          <p:nvPr/>
        </p:nvSpPr>
        <p:spPr bwMode="auto">
          <a:xfrm>
            <a:off x="8137919" y="2774951"/>
            <a:ext cx="282575" cy="254000"/>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3"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6" name="Freeform 13"/>
          <p:cNvSpPr>
            <a:spLocks noChangeArrowheads="1"/>
          </p:cNvSpPr>
          <p:nvPr/>
        </p:nvSpPr>
        <p:spPr bwMode="auto">
          <a:xfrm>
            <a:off x="810019" y="1684338"/>
            <a:ext cx="282575" cy="254000"/>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5"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7" name="Freeform 14"/>
          <p:cNvSpPr>
            <a:spLocks noChangeArrowheads="1"/>
          </p:cNvSpPr>
          <p:nvPr/>
        </p:nvSpPr>
        <p:spPr bwMode="auto">
          <a:xfrm>
            <a:off x="889394" y="1906588"/>
            <a:ext cx="1346200" cy="1122363"/>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4"/>
              <a:gd name="T49" fmla="*/ 0 h 437"/>
              <a:gd name="T50" fmla="*/ 524 w 524"/>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8" name="Freeform 15"/>
          <p:cNvSpPr>
            <a:spLocks noChangeArrowheads="1"/>
          </p:cNvSpPr>
          <p:nvPr/>
        </p:nvSpPr>
        <p:spPr bwMode="auto">
          <a:xfrm>
            <a:off x="1551382" y="2543176"/>
            <a:ext cx="20637" cy="392112"/>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 name="T12" fmla="*/ 0 60000 65536"/>
              <a:gd name="T13" fmla="*/ 0 60000 65536"/>
              <a:gd name="T14" fmla="*/ 0 60000 65536"/>
              <a:gd name="T15" fmla="*/ 0 60000 65536"/>
              <a:gd name="T16" fmla="*/ 0 60000 65536"/>
              <a:gd name="T17" fmla="*/ 0 60000 65536"/>
              <a:gd name="T18" fmla="*/ 0 w 14"/>
              <a:gd name="T19" fmla="*/ 0 h 262"/>
              <a:gd name="T20" fmla="*/ 14 w 14"/>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14" h="262">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9" name="Oval 16"/>
          <p:cNvSpPr>
            <a:spLocks noChangeArrowheads="1"/>
          </p:cNvSpPr>
          <p:nvPr/>
        </p:nvSpPr>
        <p:spPr bwMode="auto">
          <a:xfrm>
            <a:off x="1098944" y="1684338"/>
            <a:ext cx="925513" cy="923925"/>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0" name="Freeform 17"/>
          <p:cNvSpPr>
            <a:spLocks noChangeArrowheads="1"/>
          </p:cNvSpPr>
          <p:nvPr/>
        </p:nvSpPr>
        <p:spPr bwMode="auto">
          <a:xfrm>
            <a:off x="2772169" y="1778001"/>
            <a:ext cx="20638"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1" name="Oval 18"/>
          <p:cNvSpPr>
            <a:spLocks noChangeArrowheads="1"/>
          </p:cNvSpPr>
          <p:nvPr/>
        </p:nvSpPr>
        <p:spPr bwMode="auto">
          <a:xfrm>
            <a:off x="2321319" y="2103438"/>
            <a:ext cx="923925" cy="925513"/>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2" name="Freeform 19"/>
          <p:cNvSpPr>
            <a:spLocks noChangeArrowheads="1"/>
          </p:cNvSpPr>
          <p:nvPr/>
        </p:nvSpPr>
        <p:spPr bwMode="auto">
          <a:xfrm>
            <a:off x="3992957" y="2543176"/>
            <a:ext cx="20637"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3" name="Oval 20"/>
          <p:cNvSpPr>
            <a:spLocks noChangeArrowheads="1"/>
          </p:cNvSpPr>
          <p:nvPr/>
        </p:nvSpPr>
        <p:spPr bwMode="auto">
          <a:xfrm>
            <a:off x="3542107" y="1684338"/>
            <a:ext cx="925512" cy="923925"/>
          </a:xfrm>
          <a:prstGeom prst="ellipse">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4" name="Freeform 21"/>
          <p:cNvSpPr>
            <a:spLocks noChangeArrowheads="1"/>
          </p:cNvSpPr>
          <p:nvPr/>
        </p:nvSpPr>
        <p:spPr bwMode="auto">
          <a:xfrm>
            <a:off x="5216919" y="1778001"/>
            <a:ext cx="19050"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5" name="Oval 22"/>
          <p:cNvSpPr>
            <a:spLocks noChangeArrowheads="1"/>
          </p:cNvSpPr>
          <p:nvPr/>
        </p:nvSpPr>
        <p:spPr bwMode="auto">
          <a:xfrm>
            <a:off x="4762894" y="2103438"/>
            <a:ext cx="925513" cy="925513"/>
          </a:xfrm>
          <a:prstGeom prst="ellipse">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6" name="Freeform 23"/>
          <p:cNvSpPr>
            <a:spLocks noChangeArrowheads="1"/>
          </p:cNvSpPr>
          <p:nvPr/>
        </p:nvSpPr>
        <p:spPr bwMode="auto">
          <a:xfrm>
            <a:off x="6437707" y="2543176"/>
            <a:ext cx="19050"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7" name="Oval 24"/>
          <p:cNvSpPr>
            <a:spLocks noChangeArrowheads="1"/>
          </p:cNvSpPr>
          <p:nvPr/>
        </p:nvSpPr>
        <p:spPr bwMode="auto">
          <a:xfrm>
            <a:off x="5985269" y="1684338"/>
            <a:ext cx="923925" cy="923925"/>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8" name="Freeform 25"/>
          <p:cNvSpPr>
            <a:spLocks noChangeArrowheads="1"/>
          </p:cNvSpPr>
          <p:nvPr/>
        </p:nvSpPr>
        <p:spPr bwMode="auto">
          <a:xfrm>
            <a:off x="7658494" y="1778001"/>
            <a:ext cx="19050" cy="388937"/>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 name="T12" fmla="*/ 0 60000 65536"/>
              <a:gd name="T13" fmla="*/ 0 60000 65536"/>
              <a:gd name="T14" fmla="*/ 0 60000 65536"/>
              <a:gd name="T15" fmla="*/ 0 60000 65536"/>
              <a:gd name="T16" fmla="*/ 0 60000 65536"/>
              <a:gd name="T17" fmla="*/ 0 60000 65536"/>
              <a:gd name="T18" fmla="*/ 0 w 13"/>
              <a:gd name="T19" fmla="*/ 0 h 261"/>
              <a:gd name="T20" fmla="*/ 13 w 13"/>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3" h="261">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9" name="Oval 26"/>
          <p:cNvSpPr>
            <a:spLocks noChangeArrowheads="1"/>
          </p:cNvSpPr>
          <p:nvPr/>
        </p:nvSpPr>
        <p:spPr bwMode="auto">
          <a:xfrm>
            <a:off x="7206057" y="2103438"/>
            <a:ext cx="925512" cy="925513"/>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4" name="Rectangle 3"/>
          <p:cNvSpPr/>
          <p:nvPr/>
        </p:nvSpPr>
        <p:spPr>
          <a:xfrm>
            <a:off x="2107635" y="625417"/>
            <a:ext cx="524509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chemeClr val="accent3"/>
                </a:solidFill>
                <a:effectLst/>
              </a:rPr>
              <a:t>Trình</a:t>
            </a:r>
            <a:r>
              <a:rPr lang="en-US" sz="5400" b="1" cap="none" spc="0" dirty="0">
                <a:ln/>
                <a:solidFill>
                  <a:schemeClr val="accent3"/>
                </a:solidFill>
                <a:effectLst/>
              </a:rPr>
              <a:t> </a:t>
            </a:r>
            <a:r>
              <a:rPr lang="en-US" sz="5400" b="1" cap="none" spc="0" dirty="0" err="1">
                <a:ln/>
                <a:solidFill>
                  <a:schemeClr val="accent3"/>
                </a:solidFill>
                <a:effectLst/>
              </a:rPr>
              <a:t>tự</a:t>
            </a:r>
            <a:r>
              <a:rPr lang="en-US" sz="5400" b="1" cap="none" spc="0" dirty="0">
                <a:ln/>
                <a:solidFill>
                  <a:schemeClr val="accent3"/>
                </a:solidFill>
                <a:effectLst/>
              </a:rPr>
              <a:t> </a:t>
            </a:r>
            <a:r>
              <a:rPr lang="en-US" sz="5400" b="1" cap="none" spc="0" dirty="0" err="1">
                <a:ln/>
                <a:solidFill>
                  <a:schemeClr val="accent3"/>
                </a:solidFill>
                <a:effectLst/>
              </a:rPr>
              <a:t>thời</a:t>
            </a:r>
            <a:r>
              <a:rPr lang="en-US" sz="5400" b="1" cap="none" spc="0" dirty="0">
                <a:ln/>
                <a:solidFill>
                  <a:schemeClr val="accent3"/>
                </a:solidFill>
                <a:effectLst/>
              </a:rPr>
              <a:t> </a:t>
            </a:r>
            <a:r>
              <a:rPr lang="en-US" sz="5400" b="1" cap="none" spc="0" dirty="0" err="1">
                <a:ln/>
                <a:solidFill>
                  <a:schemeClr val="accent3"/>
                </a:solidFill>
                <a:effectLst/>
              </a:rPr>
              <a:t>gian</a:t>
            </a:r>
            <a:endParaRPr lang="en-US" sz="5400" b="1" cap="none" spc="0" dirty="0">
              <a:ln/>
              <a:solidFill>
                <a:schemeClr val="accent3"/>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46" y="2338389"/>
            <a:ext cx="1460074" cy="2787649"/>
          </a:xfrm>
          <a:prstGeom prst="rect">
            <a:avLst/>
          </a:prstGeom>
        </p:spPr>
      </p:pic>
      <p:sp>
        <p:nvSpPr>
          <p:cNvPr id="51" name="TextBox 50"/>
          <p:cNvSpPr txBox="1"/>
          <p:nvPr/>
        </p:nvSpPr>
        <p:spPr>
          <a:xfrm>
            <a:off x="1047225" y="1928816"/>
            <a:ext cx="1047082" cy="400110"/>
          </a:xfrm>
          <a:prstGeom prst="rect">
            <a:avLst/>
          </a:prstGeom>
          <a:noFill/>
        </p:spPr>
        <p:txBody>
          <a:bodyPr wrap="non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Mở</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đầu</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2273504" y="2232095"/>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1</a:t>
            </a:r>
          </a:p>
        </p:txBody>
      </p:sp>
      <p:sp>
        <p:nvSpPr>
          <p:cNvPr id="53" name="TextBox 52"/>
          <p:cNvSpPr txBox="1"/>
          <p:nvPr/>
        </p:nvSpPr>
        <p:spPr>
          <a:xfrm>
            <a:off x="3492704" y="1832254"/>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2</a:t>
            </a:r>
          </a:p>
        </p:txBody>
      </p:sp>
      <p:sp>
        <p:nvSpPr>
          <p:cNvPr id="54" name="TextBox 53"/>
          <p:cNvSpPr txBox="1"/>
          <p:nvPr/>
        </p:nvSpPr>
        <p:spPr>
          <a:xfrm>
            <a:off x="4730180" y="2227402"/>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3</a:t>
            </a:r>
          </a:p>
        </p:txBody>
      </p:sp>
      <p:sp>
        <p:nvSpPr>
          <p:cNvPr id="55" name="TextBox 54"/>
          <p:cNvSpPr txBox="1"/>
          <p:nvPr/>
        </p:nvSpPr>
        <p:spPr>
          <a:xfrm>
            <a:off x="6185072" y="1888239"/>
            <a:ext cx="505268" cy="400110"/>
          </a:xfrm>
          <a:prstGeom prst="rect">
            <a:avLst/>
          </a:prstGeom>
          <a:noFill/>
        </p:spPr>
        <p:txBody>
          <a:bodyPr wrap="none" rtlCol="0">
            <a:spAutoFit/>
          </a:bodyPr>
          <a:lstStyle/>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56" name="TextBox 55"/>
          <p:cNvSpPr txBox="1"/>
          <p:nvPr/>
        </p:nvSpPr>
        <p:spPr>
          <a:xfrm>
            <a:off x="7357808" y="2212251"/>
            <a:ext cx="668774" cy="707886"/>
          </a:xfrm>
          <a:prstGeom prst="rect">
            <a:avLst/>
          </a:prstGeom>
          <a:noFill/>
        </p:spPr>
        <p:txBody>
          <a:bodyPr wrap="non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Kết</a:t>
            </a:r>
            <a:endParaRPr lang="en-US" sz="2000" b="1" dirty="0">
              <a:solidFill>
                <a:schemeClr val="bg1"/>
              </a:solidFill>
              <a:latin typeface="Times New Roman" panose="02020603050405020304" pitchFamily="18" charset="0"/>
              <a:cs typeface="Times New Roman" panose="02020603050405020304" pitchFamily="18" charset="0"/>
            </a:endParaRPr>
          </a:p>
          <a:p>
            <a:pPr algn="ctr"/>
            <a:r>
              <a:rPr lang="en-US" sz="2000" b="1" dirty="0" err="1">
                <a:solidFill>
                  <a:schemeClr val="bg1"/>
                </a:solidFill>
                <a:latin typeface="Times New Roman" panose="02020603050405020304" pitchFamily="18" charset="0"/>
                <a:cs typeface="Times New Roman" panose="02020603050405020304" pitchFamily="18" charset="0"/>
              </a:rPr>
              <a:t>thúc</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865760" y="3293852"/>
            <a:ext cx="6230309" cy="576064"/>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hợp</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miêu</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ngoại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vật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9" name="Rounded Rectangle 58"/>
          <p:cNvSpPr/>
          <p:nvPr/>
        </p:nvSpPr>
        <p:spPr>
          <a:xfrm>
            <a:off x="1924939" y="4010750"/>
            <a:ext cx="6230309" cy="576064"/>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Hành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lời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b="1" dirty="0">
                <a:solidFill>
                  <a:schemeClr val="accent1">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2842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1000" fill="hold"/>
                                        <p:tgtEl>
                                          <p:spTgt spid="52"/>
                                        </p:tgtEl>
                                        <p:attrNameLst>
                                          <p:attrName>ppt_w</p:attrName>
                                        </p:attrNameLst>
                                      </p:cBhvr>
                                      <p:tavLst>
                                        <p:tav tm="0">
                                          <p:val>
                                            <p:fltVal val="0"/>
                                          </p:val>
                                        </p:tav>
                                        <p:tav tm="100000">
                                          <p:val>
                                            <p:strVal val="#ppt_w"/>
                                          </p:val>
                                        </p:tav>
                                      </p:tavLst>
                                    </p:anim>
                                    <p:anim calcmode="lin" valueType="num">
                                      <p:cBhvr>
                                        <p:cTn id="13" dur="1000" fill="hold"/>
                                        <p:tgtEl>
                                          <p:spTgt spid="52"/>
                                        </p:tgtEl>
                                        <p:attrNameLst>
                                          <p:attrName>ppt_h</p:attrName>
                                        </p:attrNameLst>
                                      </p:cBhvr>
                                      <p:tavLst>
                                        <p:tav tm="0">
                                          <p:val>
                                            <p:fltVal val="0"/>
                                          </p:val>
                                        </p:tav>
                                        <p:tav tm="100000">
                                          <p:val>
                                            <p:strVal val="#ppt_h"/>
                                          </p:val>
                                        </p:tav>
                                      </p:tavLst>
                                    </p:anim>
                                    <p:anim calcmode="lin" valueType="num">
                                      <p:cBhvr>
                                        <p:cTn id="14" dur="1000" fill="hold"/>
                                        <p:tgtEl>
                                          <p:spTgt spid="52"/>
                                        </p:tgtEl>
                                        <p:attrNameLst>
                                          <p:attrName>style.rotation</p:attrName>
                                        </p:attrNameLst>
                                      </p:cBhvr>
                                      <p:tavLst>
                                        <p:tav tm="0">
                                          <p:val>
                                            <p:fltVal val="90"/>
                                          </p:val>
                                        </p:tav>
                                        <p:tav tm="100000">
                                          <p:val>
                                            <p:fltVal val="0"/>
                                          </p:val>
                                        </p:tav>
                                      </p:tavLst>
                                    </p:anim>
                                    <p:animEffect transition="in" filter="fade">
                                      <p:cBhvr>
                                        <p:cTn id="15" dur="1000"/>
                                        <p:tgtEl>
                                          <p:spTgt spid="5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1000" fill="hold"/>
                                        <p:tgtEl>
                                          <p:spTgt spid="51"/>
                                        </p:tgtEl>
                                        <p:attrNameLst>
                                          <p:attrName>ppt_w</p:attrName>
                                        </p:attrNameLst>
                                      </p:cBhvr>
                                      <p:tavLst>
                                        <p:tav tm="0">
                                          <p:val>
                                            <p:fltVal val="0"/>
                                          </p:val>
                                        </p:tav>
                                        <p:tav tm="100000">
                                          <p:val>
                                            <p:strVal val="#ppt_w"/>
                                          </p:val>
                                        </p:tav>
                                      </p:tavLst>
                                    </p:anim>
                                    <p:anim calcmode="lin" valueType="num">
                                      <p:cBhvr>
                                        <p:cTn id="19" dur="1000" fill="hold"/>
                                        <p:tgtEl>
                                          <p:spTgt spid="51"/>
                                        </p:tgtEl>
                                        <p:attrNameLst>
                                          <p:attrName>ppt_h</p:attrName>
                                        </p:attrNameLst>
                                      </p:cBhvr>
                                      <p:tavLst>
                                        <p:tav tm="0">
                                          <p:val>
                                            <p:fltVal val="0"/>
                                          </p:val>
                                        </p:tav>
                                        <p:tav tm="100000">
                                          <p:val>
                                            <p:strVal val="#ppt_h"/>
                                          </p:val>
                                        </p:tav>
                                      </p:tavLst>
                                    </p:anim>
                                    <p:anim calcmode="lin" valueType="num">
                                      <p:cBhvr>
                                        <p:cTn id="20" dur="1000" fill="hold"/>
                                        <p:tgtEl>
                                          <p:spTgt spid="51"/>
                                        </p:tgtEl>
                                        <p:attrNameLst>
                                          <p:attrName>style.rotation</p:attrName>
                                        </p:attrNameLst>
                                      </p:cBhvr>
                                      <p:tavLst>
                                        <p:tav tm="0">
                                          <p:val>
                                            <p:fltVal val="90"/>
                                          </p:val>
                                        </p:tav>
                                        <p:tav tm="100000">
                                          <p:val>
                                            <p:fltVal val="0"/>
                                          </p:val>
                                        </p:tav>
                                      </p:tavLst>
                                    </p:anim>
                                    <p:animEffect transition="in" filter="fade">
                                      <p:cBhvr>
                                        <p:cTn id="21" dur="1000"/>
                                        <p:tgtEl>
                                          <p:spTgt spid="5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1000" fill="hold"/>
                                        <p:tgtEl>
                                          <p:spTgt spid="55"/>
                                        </p:tgtEl>
                                        <p:attrNameLst>
                                          <p:attrName>ppt_w</p:attrName>
                                        </p:attrNameLst>
                                      </p:cBhvr>
                                      <p:tavLst>
                                        <p:tav tm="0">
                                          <p:val>
                                            <p:fltVal val="0"/>
                                          </p:val>
                                        </p:tav>
                                        <p:tav tm="100000">
                                          <p:val>
                                            <p:strVal val="#ppt_w"/>
                                          </p:val>
                                        </p:tav>
                                      </p:tavLst>
                                    </p:anim>
                                    <p:anim calcmode="lin" valueType="num">
                                      <p:cBhvr>
                                        <p:cTn id="37" dur="1000" fill="hold"/>
                                        <p:tgtEl>
                                          <p:spTgt spid="55"/>
                                        </p:tgtEl>
                                        <p:attrNameLst>
                                          <p:attrName>ppt_h</p:attrName>
                                        </p:attrNameLst>
                                      </p:cBhvr>
                                      <p:tavLst>
                                        <p:tav tm="0">
                                          <p:val>
                                            <p:fltVal val="0"/>
                                          </p:val>
                                        </p:tav>
                                        <p:tav tm="100000">
                                          <p:val>
                                            <p:strVal val="#ppt_h"/>
                                          </p:val>
                                        </p:tav>
                                      </p:tavLst>
                                    </p:anim>
                                    <p:anim calcmode="lin" valueType="num">
                                      <p:cBhvr>
                                        <p:cTn id="38" dur="1000" fill="hold"/>
                                        <p:tgtEl>
                                          <p:spTgt spid="55"/>
                                        </p:tgtEl>
                                        <p:attrNameLst>
                                          <p:attrName>style.rotation</p:attrName>
                                        </p:attrNameLst>
                                      </p:cBhvr>
                                      <p:tavLst>
                                        <p:tav tm="0">
                                          <p:val>
                                            <p:fltVal val="90"/>
                                          </p:val>
                                        </p:tav>
                                        <p:tav tm="100000">
                                          <p:val>
                                            <p:fltVal val="0"/>
                                          </p:val>
                                        </p:tav>
                                      </p:tavLst>
                                    </p:anim>
                                    <p:animEffect transition="in" filter="fade">
                                      <p:cBhvr>
                                        <p:cTn id="39" dur="1000"/>
                                        <p:tgtEl>
                                          <p:spTgt spid="5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1000" fill="hold"/>
                                        <p:tgtEl>
                                          <p:spTgt spid="56"/>
                                        </p:tgtEl>
                                        <p:attrNameLst>
                                          <p:attrName>ppt_w</p:attrName>
                                        </p:attrNameLst>
                                      </p:cBhvr>
                                      <p:tavLst>
                                        <p:tav tm="0">
                                          <p:val>
                                            <p:fltVal val="0"/>
                                          </p:val>
                                        </p:tav>
                                        <p:tav tm="100000">
                                          <p:val>
                                            <p:strVal val="#ppt_w"/>
                                          </p:val>
                                        </p:tav>
                                      </p:tavLst>
                                    </p:anim>
                                    <p:anim calcmode="lin" valueType="num">
                                      <p:cBhvr>
                                        <p:cTn id="43" dur="1000" fill="hold"/>
                                        <p:tgtEl>
                                          <p:spTgt spid="56"/>
                                        </p:tgtEl>
                                        <p:attrNameLst>
                                          <p:attrName>ppt_h</p:attrName>
                                        </p:attrNameLst>
                                      </p:cBhvr>
                                      <p:tavLst>
                                        <p:tav tm="0">
                                          <p:val>
                                            <p:fltVal val="0"/>
                                          </p:val>
                                        </p:tav>
                                        <p:tav tm="100000">
                                          <p:val>
                                            <p:strVal val="#ppt_h"/>
                                          </p:val>
                                        </p:tav>
                                      </p:tavLst>
                                    </p:anim>
                                    <p:anim calcmode="lin" valueType="num">
                                      <p:cBhvr>
                                        <p:cTn id="44" dur="1000" fill="hold"/>
                                        <p:tgtEl>
                                          <p:spTgt spid="56"/>
                                        </p:tgtEl>
                                        <p:attrNameLst>
                                          <p:attrName>style.rotation</p:attrName>
                                        </p:attrNameLst>
                                      </p:cBhvr>
                                      <p:tavLst>
                                        <p:tav tm="0">
                                          <p:val>
                                            <p:fltVal val="90"/>
                                          </p:val>
                                        </p:tav>
                                        <p:tav tm="100000">
                                          <p:val>
                                            <p:fltVal val="0"/>
                                          </p:val>
                                        </p:tav>
                                      </p:tavLst>
                                    </p:anim>
                                    <p:animEffect transition="in" filter="fade">
                                      <p:cBhvr>
                                        <p:cTn id="45" dur="10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p:bldP spid="52" grpId="0"/>
      <p:bldP spid="53" grpId="0"/>
      <p:bldP spid="54" grpId="0"/>
      <p:bldP spid="55" grpId="0"/>
      <p:bldP spid="56" grpId="0"/>
      <p:bldP spid="7" grpId="0" animBg="1"/>
      <p:bldP spid="59" grpId="0" animBg="1"/>
    </p:bldLst>
  </p:timing>
</p:sld>
</file>

<file path=ppt/theme/theme1.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806</Words>
  <Application>Microsoft Office PowerPoint</Application>
  <PresentationFormat>On-screen Show (16:9)</PresentationFormat>
  <Paragraphs>74</Paragraphs>
  <Slides>16</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宋体</vt:lpstr>
      <vt:lpstr>#9Slide03 Ample</vt:lpstr>
      <vt:lpstr>Arial</vt:lpstr>
      <vt:lpstr>Calibri</vt:lpstr>
      <vt:lpstr>Times New Roman</vt:lpstr>
      <vt:lpstr>UTM Alpine KT</vt:lpstr>
      <vt:lpstr>UTM Edwardian</vt:lpstr>
      <vt:lpstr>UTM Fleur</vt:lpstr>
      <vt:lpstr>UTM Silk Script</vt:lpstr>
      <vt:lpstr>方正卡通简体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ngalelqd@outlook.com</cp:lastModifiedBy>
  <cp:revision>57</cp:revision>
  <dcterms:created xsi:type="dcterms:W3CDTF">2015-08-22T03:26:29Z</dcterms:created>
  <dcterms:modified xsi:type="dcterms:W3CDTF">2021-10-27T02:08:00Z</dcterms:modified>
</cp:coreProperties>
</file>