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2" r:id="rId2"/>
    <p:sldId id="259" r:id="rId3"/>
    <p:sldId id="271" r:id="rId4"/>
    <p:sldId id="258" r:id="rId5"/>
    <p:sldId id="260" r:id="rId6"/>
    <p:sldId id="272" r:id="rId7"/>
    <p:sldId id="261" r:id="rId8"/>
    <p:sldId id="262" r:id="rId9"/>
    <p:sldId id="273" r:id="rId10"/>
    <p:sldId id="263" r:id="rId11"/>
    <p:sldId id="265" r:id="rId12"/>
    <p:sldId id="266" r:id="rId13"/>
    <p:sldId id="283" r:id="rId14"/>
    <p:sldId id="284" r:id="rId15"/>
    <p:sldId id="285" r:id="rId16"/>
    <p:sldId id="267" r:id="rId17"/>
    <p:sldId id="274" r:id="rId18"/>
    <p:sldId id="278" r:id="rId19"/>
    <p:sldId id="268" r:id="rId20"/>
    <p:sldId id="279" r:id="rId21"/>
    <p:sldId id="269" r:id="rId22"/>
    <p:sldId id="280" r:id="rId23"/>
    <p:sldId id="270" r:id="rId24"/>
    <p:sldId id="281" r:id="rId25"/>
  </p:sldIdLst>
  <p:sldSz cx="12192000" cy="6858000"/>
  <p:notesSz cx="6858000" cy="9144000"/>
  <p:embeddedFontLst>
    <p:embeddedFont>
      <p:font typeface="UTM American Sans" panose="02040603050506020204" pitchFamily="18" charset="0"/>
      <p:regular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UTM Cookies" panose="02040603050506020204" pitchFamily="18" charset="0"/>
      <p:regular r:id="rId33"/>
    </p:embeddedFont>
    <p:embeddedFont>
      <p:font typeface="UTM Thanh Nhac TL" panose="0204060305050602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A589"/>
    <a:srgbClr val="FF0066"/>
    <a:srgbClr val="9933FF"/>
    <a:srgbClr val="216C34"/>
    <a:srgbClr val="000099"/>
    <a:srgbClr val="FF3300"/>
    <a:srgbClr val="7A8E26"/>
    <a:srgbClr val="4970A0"/>
    <a:srgbClr val="192426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1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4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4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3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1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3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8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5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5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1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2365242">
            <a:off x="-63259" y="6534864"/>
            <a:ext cx="527709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cap="none" spc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UTM American Sans" panose="02040603050506020204" pitchFamily="18" charset="0"/>
              </a:rPr>
              <a:t>KTUTS</a:t>
            </a:r>
            <a:endParaRPr lang="en-US" sz="2400" b="1" cap="none" spc="0">
              <a:ln w="0"/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UTM American Sans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-541326"/>
            <a:ext cx="838200" cy="6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9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9.png"/><Relationship Id="rId10" Type="http://schemas.openxmlformats.org/officeDocument/2006/relationships/image" Target="../media/image4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40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5293" y="5776221"/>
            <a:ext cx="2947219" cy="1325563"/>
          </a:xfrm>
        </p:spPr>
        <p:txBody>
          <a:bodyPr/>
          <a:lstStyle/>
          <a:p>
            <a:r>
              <a:rPr lang="en-US">
                <a:solidFill>
                  <a:srgbClr val="4970A0"/>
                </a:solidFill>
                <a:latin typeface="UTM Thanh Nhac TL" panose="02040603050506020204" pitchFamily="18" charset="0"/>
              </a:rPr>
              <a:t>TOÁN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203" y="278734"/>
            <a:ext cx="7763797" cy="81433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600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</a:rPr>
              <a:t>Biểu thức có chứa hai chữ</a:t>
            </a:r>
          </a:p>
        </p:txBody>
      </p:sp>
    </p:spTree>
    <p:extLst>
      <p:ext uri="{BB962C8B-B14F-4D97-AF65-F5344CB8AC3E}">
        <p14:creationId xmlns:p14="http://schemas.microsoft.com/office/powerpoint/2010/main" val="185997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t="-12000" r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87" y="-25874"/>
            <a:ext cx="6241142" cy="624114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037694"/>
              </p:ext>
            </p:extLst>
          </p:nvPr>
        </p:nvGraphicFramePr>
        <p:xfrm>
          <a:off x="566057" y="1204421"/>
          <a:ext cx="8519886" cy="52940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39962">
                  <a:extLst>
                    <a:ext uri="{9D8B030D-6E8A-4147-A177-3AD203B41FA5}">
                      <a16:colId xmlns:a16="http://schemas.microsoft.com/office/drawing/2014/main" val="93924562"/>
                    </a:ext>
                  </a:extLst>
                </a:gridCol>
                <a:gridCol w="2839962">
                  <a:extLst>
                    <a:ext uri="{9D8B030D-6E8A-4147-A177-3AD203B41FA5}">
                      <a16:colId xmlns:a16="http://schemas.microsoft.com/office/drawing/2014/main" val="929185272"/>
                    </a:ext>
                  </a:extLst>
                </a:gridCol>
                <a:gridCol w="2839962">
                  <a:extLst>
                    <a:ext uri="{9D8B030D-6E8A-4147-A177-3AD203B41FA5}">
                      <a16:colId xmlns:a16="http://schemas.microsoft.com/office/drawing/2014/main" val="2761081105"/>
                    </a:ext>
                  </a:extLst>
                </a:gridCol>
              </a:tblGrid>
              <a:tr h="1618954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40514"/>
                  </a:ext>
                </a:extLst>
              </a:tr>
              <a:tr h="3675131"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6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- 30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2376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10353" y="198515"/>
            <a:ext cx="7439858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Điền số thích hợp vào chỗ trống:</a:t>
            </a:r>
            <a:endParaRPr lang="en-US" sz="4000" b="1" cap="none" spc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8946" y="3851462"/>
            <a:ext cx="9541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900964" y="3851463"/>
            <a:ext cx="13388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79" y="4557910"/>
            <a:ext cx="1940596" cy="19405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96" y="4400541"/>
            <a:ext cx="2281312" cy="22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2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4000" r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3419" y="3927898"/>
            <a:ext cx="1728664" cy="244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73" y="1983708"/>
            <a:ext cx="1374356" cy="1944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8208" flipH="1">
            <a:off x="5152984" y="2813978"/>
            <a:ext cx="2801188" cy="2801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00" y="1090438"/>
            <a:ext cx="2338562" cy="2338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760" y="6022138"/>
            <a:ext cx="852646" cy="852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37" y="2955803"/>
            <a:ext cx="866854" cy="866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16" y="1231610"/>
            <a:ext cx="4574684" cy="45746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53" y="4589802"/>
            <a:ext cx="1102192" cy="110219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230582" y="239657"/>
            <a:ext cx="6773467" cy="1234666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là chúng mình được đi câu cá với cậu. Thời tiết hôm ấy rất đẹp.</a:t>
            </a:r>
          </a:p>
        </p:txBody>
      </p:sp>
    </p:spTree>
    <p:extLst>
      <p:ext uri="{BB962C8B-B14F-4D97-AF65-F5344CB8AC3E}">
        <p14:creationId xmlns:p14="http://schemas.microsoft.com/office/powerpoint/2010/main" val="282999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3162" y="253823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3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88577" y="272873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2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976570" y="246034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163996"/>
              </p:ext>
            </p:extLst>
          </p:nvPr>
        </p:nvGraphicFramePr>
        <p:xfrm>
          <a:off x="380642" y="1470965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:a16="http://schemas.microsoft.com/office/drawing/2014/main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37439" y="29819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1920" y="29438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24739" y="2943820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2231" y="291923"/>
            <a:ext cx="1064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3+2 con cá</a:t>
            </a:r>
          </a:p>
        </p:txBody>
      </p:sp>
    </p:spTree>
    <p:extLst>
      <p:ext uri="{BB962C8B-B14F-4D97-AF65-F5344CB8AC3E}">
        <p14:creationId xmlns:p14="http://schemas.microsoft.com/office/powerpoint/2010/main" val="356759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6010" y="226193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4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1427" y="226193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0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919419" y="356256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0642" y="1470965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:a16="http://schemas.microsoft.com/office/drawing/2014/main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37439" y="36349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1920" y="35968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24739" y="3596864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5246" y="318156"/>
            <a:ext cx="1064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4+0 con cá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37439" y="29819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11920" y="29438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24739" y="2943820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</p:spTree>
    <p:extLst>
      <p:ext uri="{BB962C8B-B14F-4D97-AF65-F5344CB8AC3E}">
        <p14:creationId xmlns:p14="http://schemas.microsoft.com/office/powerpoint/2010/main" val="2064819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8060" y="207953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0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1427" y="226193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1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920705" y="207953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0642" y="1470965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:a16="http://schemas.microsoft.com/office/drawing/2014/main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49238" y="43854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5723719" y="43473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36538" y="4347345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+ 1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0705" y="240997"/>
            <a:ext cx="1064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0+1 con cá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64315" y="494895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38796" y="491085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91027" y="491085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37439" y="36349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11920" y="35968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24739" y="3596864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37439" y="29819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11920" y="29438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224739" y="2943820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</p:spTree>
    <p:extLst>
      <p:ext uri="{BB962C8B-B14F-4D97-AF65-F5344CB8AC3E}">
        <p14:creationId xmlns:p14="http://schemas.microsoft.com/office/powerpoint/2010/main" val="1740850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  <p:bldP spid="11" grpId="1"/>
      <p:bldP spid="18" grpId="1"/>
      <p:bldP spid="19" grpId="1"/>
      <p:bldP spid="2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8060" y="30971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a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29880" y="15386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b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0012" y="30971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226261"/>
              </p:ext>
            </p:extLst>
          </p:nvPr>
        </p:nvGraphicFramePr>
        <p:xfrm>
          <a:off x="380642" y="1293983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:a16="http://schemas.microsoft.com/office/drawing/2014/main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70076" y="563716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5727725" y="559906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36538" y="5599061"/>
            <a:ext cx="1656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+ 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8344" y="48243"/>
            <a:ext cx="11033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a + b con cá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37439" y="293477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1920" y="289667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24739" y="2896677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37439" y="3717884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5400" b="1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09517" y="367978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22336" y="3679784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66719" y="511264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41200" y="507454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93431" y="507454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49238" y="450099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23719" y="446289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36538" y="4462891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+ 1</a:t>
            </a:r>
          </a:p>
        </p:txBody>
      </p:sp>
    </p:spTree>
    <p:extLst>
      <p:ext uri="{BB962C8B-B14F-4D97-AF65-F5344CB8AC3E}">
        <p14:creationId xmlns:p14="http://schemas.microsoft.com/office/powerpoint/2010/main" val="3839962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0"/>
            <a:ext cx="12172950" cy="6196580"/>
          </a:xfrm>
          <a:solidFill>
            <a:schemeClr val="bg1">
              <a:alpha val="58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b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a = 3 và b = 2 thì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3 + 2 = 5</a:t>
            </a: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5 là một giá trị của biểu thức a + b.</a:t>
            </a:r>
            <a:b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a = 4 và b = 0 thì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4 + 0 = 4</a:t>
            </a: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 là một giá trị của biểu thức a + b.</a:t>
            </a:r>
            <a:b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a = 0 và b = 1 thì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0 + 1 = 1</a:t>
            </a: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 là một giá trị của biểu thức a + b.</a:t>
            </a:r>
            <a:b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4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08557" y="0"/>
            <a:ext cx="10251940" cy="1021556"/>
          </a:xfrm>
          <a:prstGeom prst="round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là </a:t>
            </a:r>
            <a:r>
              <a:rPr lang="en-US" sz="5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có chứa hai chữ</a:t>
            </a:r>
            <a:endParaRPr lang="en-US" sz="5400" b="0" cap="none" spc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4335" y="5349449"/>
            <a:ext cx="11200385" cy="14642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lần thay chữ bằng số ta tính được một giá trị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a + b</a:t>
            </a:r>
            <a:endParaRPr lang="en-US" sz="40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993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t="-13000" r="-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4255" y="3559680"/>
            <a:ext cx="1728664" cy="244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846" y="3483265"/>
            <a:ext cx="1821524" cy="2576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0338" flipH="1">
            <a:off x="269945" y="3591461"/>
            <a:ext cx="2801188" cy="2801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" y="3822774"/>
            <a:ext cx="2338562" cy="2338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230" y="4978433"/>
            <a:ext cx="852646" cy="852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040" y="4825140"/>
            <a:ext cx="866854" cy="866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3" t="2421" r="23578"/>
          <a:stretch/>
        </p:blipFill>
        <p:spPr>
          <a:xfrm>
            <a:off x="7298461" y="1119247"/>
            <a:ext cx="2214322" cy="48808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808" y="4825140"/>
            <a:ext cx="1102192" cy="110219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203381" y="395653"/>
            <a:ext cx="5911495" cy="1234666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thôi! Câu được nhiều cá rồi!</a:t>
            </a:r>
          </a:p>
        </p:txBody>
      </p:sp>
    </p:spTree>
    <p:extLst>
      <p:ext uri="{BB962C8B-B14F-4D97-AF65-F5344CB8AC3E}">
        <p14:creationId xmlns:p14="http://schemas.microsoft.com/office/powerpoint/2010/main" val="3423743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7924" y="1879937"/>
            <a:ext cx="3845926" cy="5440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97" y="1600200"/>
            <a:ext cx="3918222" cy="55427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07981" y="640874"/>
            <a:ext cx="4283519" cy="1234666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cùng bà nấu ăn mỗi ngày!</a:t>
            </a:r>
          </a:p>
        </p:txBody>
      </p:sp>
    </p:spTree>
    <p:extLst>
      <p:ext uri="{BB962C8B-B14F-4D97-AF65-F5344CB8AC3E}">
        <p14:creationId xmlns:p14="http://schemas.microsoft.com/office/powerpoint/2010/main" val="33802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063" y="166985"/>
            <a:ext cx="823508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000" b="1" u="sng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4000" b="1" cap="none" spc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c + d nếu:</a:t>
            </a:r>
          </a:p>
          <a:p>
            <a:pPr marL="1371600" lvl="1" indent="-914400">
              <a:lnSpc>
                <a:spcPct val="150000"/>
              </a:lnSpc>
              <a:buAutoNum type="alphaLcParenR"/>
            </a:pPr>
            <a:r>
              <a:rPr lang="en-US" sz="4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= 10 và d = 25;</a:t>
            </a:r>
          </a:p>
          <a:p>
            <a:pPr marL="1371600" lvl="1" indent="-914400">
              <a:lnSpc>
                <a:spcPct val="150000"/>
              </a:lnSpc>
              <a:buAutoNum type="alphaLcParenR"/>
            </a:pPr>
            <a:r>
              <a:rPr lang="en-US" sz="4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= 15cm và d = 45cm</a:t>
            </a:r>
            <a:endParaRPr lang="en-US" sz="40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57200" y="4841662"/>
            <a:ext cx="12877800" cy="823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6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Nếu c = 10 và d = 25 thì c + d = 10 + 25 = 35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487" y="1428749"/>
            <a:ext cx="4438651" cy="4438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t="24940" b="24426"/>
          <a:stretch/>
        </p:blipFill>
        <p:spPr>
          <a:xfrm>
            <a:off x="7175750" y="1428749"/>
            <a:ext cx="4677388" cy="25527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541478" y="2337490"/>
            <a:ext cx="2768351" cy="1172811"/>
          </a:xfrm>
          <a:prstGeom prst="ellipse">
            <a:avLst/>
          </a:prstGeom>
          <a:solidFill>
            <a:srgbClr val="192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34" y="3260212"/>
            <a:ext cx="2216346" cy="22163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907" y="289722"/>
            <a:ext cx="2283182" cy="2283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497" y="2701910"/>
            <a:ext cx="2294652" cy="2294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355" y="2433493"/>
            <a:ext cx="1738286" cy="12331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90" y="690804"/>
            <a:ext cx="4562734" cy="456273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457200" y="5850850"/>
            <a:ext cx="12877800" cy="823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6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Nếu c = 15cm và d = 45cm thì c + d = 15cm + 45cm = 60cm</a:t>
            </a:r>
          </a:p>
        </p:txBody>
      </p:sp>
    </p:spTree>
    <p:extLst>
      <p:ext uri="{BB962C8B-B14F-4D97-AF65-F5344CB8AC3E}">
        <p14:creationId xmlns:p14="http://schemas.microsoft.com/office/powerpoint/2010/main" val="263849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5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50"/>
                            </p:stCondLst>
                            <p:childTnLst>
                              <p:par>
                                <p:cTn id="3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95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50"/>
                            </p:stCondLst>
                            <p:childTnLst>
                              <p:par>
                                <p:cTn id="6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5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450"/>
                            </p:stCondLst>
                            <p:childTnLst>
                              <p:par>
                                <p:cTn id="7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8" grpId="1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9000" r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699" y="785719"/>
            <a:ext cx="4377765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Tin và em Bo về ngoại ở.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mẹ đều ở lại chống dịch tại Sài Gòn. Thế là Tin và Bo quyết định sẽ viết “Nhật ký nhà ngoại” để lưu lại những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337300" y="785719"/>
            <a:ext cx="4978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 niệm ở đây và sẽ tặng cho ba mẹ bất ngờ. </a:t>
            </a:r>
          </a:p>
          <a:p>
            <a:pPr algn="just">
              <a:lnSpc>
                <a:spcPct val="150000"/>
              </a:lnSpc>
            </a:pPr>
            <a:endParaRPr lang="en-US" sz="32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bạn ấy đồng ý chia sẻ vài trang nhật ký của mình đến các em! Nào cùng khám phá nhé!</a:t>
            </a:r>
          </a:p>
        </p:txBody>
      </p:sp>
    </p:spTree>
    <p:extLst>
      <p:ext uri="{BB962C8B-B14F-4D97-AF65-F5344CB8AC3E}">
        <p14:creationId xmlns:p14="http://schemas.microsoft.com/office/powerpoint/2010/main" val="3054770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0324" y="1784687"/>
            <a:ext cx="3845926" cy="5440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97" y="1504950"/>
            <a:ext cx="3918222" cy="55427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24212" y="1446992"/>
            <a:ext cx="5236019" cy="675390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chăm sóc cây</a:t>
            </a:r>
          </a:p>
        </p:txBody>
      </p:sp>
    </p:spTree>
    <p:extLst>
      <p:ext uri="{BB962C8B-B14F-4D97-AF65-F5344CB8AC3E}">
        <p14:creationId xmlns:p14="http://schemas.microsoft.com/office/powerpoint/2010/main" val="34615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9634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40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 – b là biểu thức có chứa hai chữ. 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a – b nếu:</a:t>
            </a:r>
          </a:p>
          <a:p>
            <a:pPr marL="914400" indent="-914400" algn="ctr">
              <a:lnSpc>
                <a:spcPct val="150000"/>
              </a:lnSpc>
              <a:buAutoNum type="alphaLcParenR"/>
            </a:pPr>
            <a:r>
              <a:rPr lang="en-US" sz="40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= 32 và b = 20</a:t>
            </a:r>
          </a:p>
          <a:p>
            <a:pPr marL="914400" indent="-914400" algn="ctr">
              <a:lnSpc>
                <a:spcPct val="150000"/>
              </a:lnSpc>
              <a:buAutoNum type="alphaLcParenR"/>
            </a:pPr>
            <a:r>
              <a:rPr lang="en-US" sz="40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= 45 và b = 36</a:t>
            </a:r>
          </a:p>
          <a:p>
            <a:pPr algn="ctr">
              <a:lnSpc>
                <a:spcPct val="150000"/>
              </a:lnSpc>
            </a:pPr>
            <a:endParaRPr lang="en-US" sz="4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899895"/>
            <a:ext cx="11049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0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Nếu a = 32 và b = 20 thì a - b = 32 - 20 = 12.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t="43155" r="9464"/>
          <a:stretch/>
        </p:blipFill>
        <p:spPr>
          <a:xfrm>
            <a:off x="7524750" y="3517993"/>
            <a:ext cx="4019550" cy="1994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991" y="3219110"/>
            <a:ext cx="2487384" cy="1969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58" y="3600907"/>
            <a:ext cx="602792" cy="602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069" y="3902303"/>
            <a:ext cx="432772" cy="4327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77" y="2078857"/>
            <a:ext cx="1823446" cy="18234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5695589"/>
            <a:ext cx="12877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0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Nếu a = 45 và b = 36 thì a - b = 45 - 36 = 9.</a:t>
            </a:r>
          </a:p>
        </p:txBody>
      </p:sp>
    </p:spTree>
    <p:extLst>
      <p:ext uri="{BB962C8B-B14F-4D97-AF65-F5344CB8AC3E}">
        <p14:creationId xmlns:p14="http://schemas.microsoft.com/office/powerpoint/2010/main" val="3417844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63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2.5E-6 -1.11111E-6 L 0.20782 -0.00278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4.375E-6 -1.48148E-6 L 0.29635 0.14445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722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3.95833E-6 -2.96296E-6 L 0.25573 0.05949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6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35000" r="-18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4865" y="3213894"/>
            <a:ext cx="2710164" cy="3833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74" y="2839072"/>
            <a:ext cx="2975126" cy="420867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46880" y="1640114"/>
            <a:ext cx="6711039" cy="1198958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cùng cả nhà thu hoạch rau củ quả gửi cho vùng dịch.</a:t>
            </a:r>
          </a:p>
        </p:txBody>
      </p:sp>
    </p:spTree>
    <p:extLst>
      <p:ext uri="{BB962C8B-B14F-4D97-AF65-F5344CB8AC3E}">
        <p14:creationId xmlns:p14="http://schemas.microsoft.com/office/powerpoint/2010/main" val="35698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4000" t="-35000" r="-18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689422"/>
              </p:ext>
            </p:extLst>
          </p:nvPr>
        </p:nvGraphicFramePr>
        <p:xfrm>
          <a:off x="275770" y="1248228"/>
          <a:ext cx="11553372" cy="523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343">
                  <a:extLst>
                    <a:ext uri="{9D8B030D-6E8A-4147-A177-3AD203B41FA5}">
                      <a16:colId xmlns:a16="http://schemas.microsoft.com/office/drawing/2014/main" val="533774623"/>
                    </a:ext>
                  </a:extLst>
                </a:gridCol>
                <a:gridCol w="2888343">
                  <a:extLst>
                    <a:ext uri="{9D8B030D-6E8A-4147-A177-3AD203B41FA5}">
                      <a16:colId xmlns:a16="http://schemas.microsoft.com/office/drawing/2014/main" val="1203924667"/>
                    </a:ext>
                  </a:extLst>
                </a:gridCol>
                <a:gridCol w="2888343">
                  <a:extLst>
                    <a:ext uri="{9D8B030D-6E8A-4147-A177-3AD203B41FA5}">
                      <a16:colId xmlns:a16="http://schemas.microsoft.com/office/drawing/2014/main" val="92874228"/>
                    </a:ext>
                  </a:extLst>
                </a:gridCol>
                <a:gridCol w="2888343">
                  <a:extLst>
                    <a:ext uri="{9D8B030D-6E8A-4147-A177-3AD203B41FA5}">
                      <a16:colId xmlns:a16="http://schemas.microsoft.com/office/drawing/2014/main" val="4125973517"/>
                    </a:ext>
                  </a:extLst>
                </a:gridCol>
              </a:tblGrid>
              <a:tr h="918786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9671122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2794522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x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2359775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: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49816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1963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36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 x b và a : b là các biểu thức có chứa hai chữ. </a:t>
            </a:r>
          </a:p>
          <a:p>
            <a:pPr algn="ctr"/>
            <a:r>
              <a:rPr lang="en-US" sz="36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giá trị của biểu thức vào ô trống (theo mẫu):</a:t>
            </a:r>
          </a:p>
          <a:p>
            <a:pPr algn="ctr"/>
            <a:endParaRPr lang="en-US" sz="36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90842" y="2967335"/>
            <a:ext cx="210314" cy="1538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65643" y="2459503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78939" y="2432640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2147" y="3904212"/>
            <a:ext cx="12963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794218" y="3877349"/>
            <a:ext cx="1338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65643" y="5238728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986580" y="5211865"/>
            <a:ext cx="9541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181" y="5058031"/>
            <a:ext cx="1377055" cy="13770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84" y="4803865"/>
            <a:ext cx="1800000" cy="180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656" y="3329356"/>
            <a:ext cx="1800000" cy="180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92" y="3556503"/>
            <a:ext cx="1411090" cy="14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0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23379" y="2448720"/>
            <a:ext cx="3780429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cap="none" spc="0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Hãy trân trọng sức khỏe và mỗi ngày bên người thân.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bạn luôn vui khỏe và học tốt!</a:t>
            </a:r>
            <a:endParaRPr lang="en-US" sz="2800" b="1" cap="none" spc="0">
              <a:ln w="0"/>
              <a:solidFill>
                <a:srgbClr val="13A58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32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59082" y="190500"/>
            <a:ext cx="848982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cap="none" spc="0" dirty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smtClean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3200" b="1" cap="none" spc="0" dirty="0" err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cap="none" spc="0" dirty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b="1" cap="none" spc="0" dirty="0" err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cap="none" spc="0" dirty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</a:p>
          <a:p>
            <a:pPr algn="ctr"/>
            <a:r>
              <a:rPr lang="en-US" sz="3200" b="1" dirty="0" err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cap="none" spc="0" dirty="0" err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gôi</a:t>
            </a:r>
            <a:r>
              <a:rPr lang="en-US" sz="3200" b="1" cap="none" spc="0" dirty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cap="none" spc="0" dirty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cap="none" spc="0" dirty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cap="none" spc="0" dirty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b="1" cap="none" spc="0" dirty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cap="none" spc="0" dirty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cap="none" spc="0" dirty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cap="none" spc="0" dirty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b="1" cap="none" spc="0" dirty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86155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2" y="2652378"/>
            <a:ext cx="2972972" cy="4205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402" y="2174766"/>
            <a:ext cx="3310598" cy="4683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853"/>
            <a:ext cx="2266716" cy="22667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978">
            <a:off x="608923" y="665568"/>
            <a:ext cx="1048870" cy="10488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72833" y="93274"/>
            <a:ext cx="70551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Bo buồn bã vì nhớ chú cá hề ở nhà 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1903828" y="1361564"/>
            <a:ext cx="3069005" cy="1518316"/>
          </a:xfrm>
          <a:prstGeom prst="wedgeEllipseCallou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nhớ cá hề quá!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742528" y="1085926"/>
            <a:ext cx="3069005" cy="1518316"/>
          </a:xfrm>
          <a:prstGeom prst="wedgeEllipseCallout">
            <a:avLst>
              <a:gd name="adj1" fmla="val 43101"/>
              <a:gd name="adj2" fmla="val 48699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đừng buồn nữa!</a:t>
            </a:r>
          </a:p>
        </p:txBody>
      </p:sp>
    </p:spTree>
    <p:extLst>
      <p:ext uri="{BB962C8B-B14F-4D97-AF65-F5344CB8AC3E}">
        <p14:creationId xmlns:p14="http://schemas.microsoft.com/office/powerpoint/2010/main" val="19095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1" y="2712724"/>
            <a:ext cx="2972391" cy="420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44" y="2384062"/>
            <a:ext cx="3308312" cy="46800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7332145" y="476250"/>
            <a:ext cx="4593022" cy="2236474"/>
          </a:xfrm>
          <a:prstGeom prst="wedgeEllipseCallout">
            <a:avLst>
              <a:gd name="adj1" fmla="val -33261"/>
              <a:gd name="adj2" fmla="val 52578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đi câu cá nhé! Em sẽ có bạn cá mới thôi! 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87659" y="895350"/>
            <a:ext cx="5579366" cy="1817374"/>
          </a:xfrm>
          <a:prstGeom prst="wedgeEllipseCallout">
            <a:avLst>
              <a:gd name="adj1" fmla="val -24414"/>
              <a:gd name="adj2" fmla="val 65868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thật không ạ? Em đồng ý! Thích quá!</a:t>
            </a:r>
          </a:p>
        </p:txBody>
      </p:sp>
    </p:spTree>
    <p:extLst>
      <p:ext uri="{BB962C8B-B14F-4D97-AF65-F5344CB8AC3E}">
        <p14:creationId xmlns:p14="http://schemas.microsoft.com/office/powerpoint/2010/main" val="1167755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49" y="2727056"/>
            <a:ext cx="2972391" cy="420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344" y="2251856"/>
            <a:ext cx="3308312" cy="4680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713182" y="209550"/>
            <a:ext cx="6773467" cy="1817374"/>
          </a:xfrm>
          <a:prstGeom prst="wedgeEllipseCallout">
            <a:avLst>
              <a:gd name="adj1" fmla="val -790"/>
              <a:gd name="adj2" fmla="val 59579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sẽ cho các cháu mượn cần câu nếu trả lời đúng câu hỏi của ông!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2705" y="1588774"/>
            <a:ext cx="5041402" cy="5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18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32278 0.0037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t="-13000" r="-1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47227" y="424592"/>
            <a:ext cx="738695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83C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thử lại phép trừ, ta có thể:</a:t>
            </a:r>
          </a:p>
        </p:txBody>
      </p:sp>
      <p:sp>
        <p:nvSpPr>
          <p:cNvPr id="6" name="Rectangle 5"/>
          <p:cNvSpPr/>
          <p:nvPr/>
        </p:nvSpPr>
        <p:spPr>
          <a:xfrm>
            <a:off x="3614586" y="3579322"/>
            <a:ext cx="829166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hiệu cộng với số trừ, </a:t>
            </a:r>
          </a:p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 kết quả là số bị trừ thì đúng.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2616" y="5171832"/>
            <a:ext cx="917363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tổng trừ đi một số hạng, </a:t>
            </a:r>
          </a:p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 kết quả là số hạng còn lại thì đúng.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389" y="1647778"/>
            <a:ext cx="5041402" cy="50414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72616" y="1986812"/>
            <a:ext cx="773363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số bị trừ trừ số trừ, </a:t>
            </a:r>
          </a:p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 kết quả là hiệu thì đúng.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33" y="960003"/>
            <a:ext cx="3186596" cy="3186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16" y="3492161"/>
            <a:ext cx="1440000" cy="14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27" y="5051996"/>
            <a:ext cx="1440000" cy="14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727" y="1866976"/>
            <a:ext cx="1440000" cy="14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825" y="2058001"/>
            <a:ext cx="990600" cy="990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0" y="5381561"/>
            <a:ext cx="990600" cy="990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379" y="3506015"/>
            <a:ext cx="1412292" cy="141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5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t="-14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7936" y="519077"/>
            <a:ext cx="10443693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phép tính </a:t>
            </a:r>
            <a:r>
              <a:rPr lang="en-US" sz="5400" b="1" cap="none" spc="0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5908 – 693 </a:t>
            </a:r>
            <a:r>
              <a:rPr lang="en-US" sz="5400" b="0" cap="none" spc="0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130" y="1468768"/>
            <a:ext cx="5041402" cy="50414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4778" y="2399389"/>
            <a:ext cx="317266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5215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2540" y="1468768"/>
            <a:ext cx="5041402" cy="5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23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9003" y="690714"/>
            <a:ext cx="6241142" cy="624114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21" y="2584090"/>
            <a:ext cx="3075857" cy="43477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344" y="2251856"/>
            <a:ext cx="3308312" cy="4680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005560" y="0"/>
            <a:ext cx="6773467" cy="1817374"/>
          </a:xfrm>
          <a:prstGeom prst="wedgeEllipseCallout">
            <a:avLst>
              <a:gd name="adj1" fmla="val -33977"/>
              <a:gd name="adj2" fmla="val 59379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đúng câu hỏi của cậu sẽ có xô và có cậu đi câu cùng!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1505" y="1748031"/>
            <a:ext cx="5041402" cy="5041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4" y="1808689"/>
            <a:ext cx="4627721" cy="49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8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1.45833E-6 2.96296E-6 L 0.40182 0.008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91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</TotalTime>
  <Words>790</Words>
  <Application>Microsoft Office PowerPoint</Application>
  <PresentationFormat>Widescreen</PresentationFormat>
  <Paragraphs>154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UTM American Sans</vt:lpstr>
      <vt:lpstr>Times New Roman</vt:lpstr>
      <vt:lpstr>Calibri Light</vt:lpstr>
      <vt:lpstr>Calibri</vt:lpstr>
      <vt:lpstr>UTM Cookies</vt:lpstr>
      <vt:lpstr>UTM Thanh Nhac TL</vt:lpstr>
      <vt:lpstr>Office Theme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- Nếu a = 3 và b = 2 thì a + b = 3 + 2 = 5; 5 là một giá trị của biểu thức a + b. - Nếu a = 4 và b = 0 thì a + b = 4 + 0 = 4; 4 là một giá trị của biểu thức a + b. - Nếu a = 0 và b = 1 thì a + b = 0 + 1 = 1; 1 là một giá trị của biểu thức a + b.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Thy Tho</dc:creator>
  <cp:keywords>Thy Tho</cp:keywords>
  <cp:lastModifiedBy>duong hang</cp:lastModifiedBy>
  <cp:revision>53</cp:revision>
  <dcterms:created xsi:type="dcterms:W3CDTF">2021-10-12T14:21:09Z</dcterms:created>
  <dcterms:modified xsi:type="dcterms:W3CDTF">2021-10-19T02:00:00Z</dcterms:modified>
</cp:coreProperties>
</file>