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</p:sldMasterIdLst>
  <p:notesMasterIdLst>
    <p:notesMasterId r:id="rId28"/>
  </p:notesMasterIdLst>
  <p:sldIdLst>
    <p:sldId id="256" r:id="rId4"/>
    <p:sldId id="283" r:id="rId5"/>
    <p:sldId id="259" r:id="rId6"/>
    <p:sldId id="257" r:id="rId7"/>
    <p:sldId id="258" r:id="rId8"/>
    <p:sldId id="260" r:id="rId9"/>
    <p:sldId id="266" r:id="rId10"/>
    <p:sldId id="271" r:id="rId11"/>
    <p:sldId id="272" r:id="rId12"/>
    <p:sldId id="276" r:id="rId13"/>
    <p:sldId id="268" r:id="rId14"/>
    <p:sldId id="269" r:id="rId15"/>
    <p:sldId id="270" r:id="rId16"/>
    <p:sldId id="261" r:id="rId17"/>
    <p:sldId id="279" r:id="rId18"/>
    <p:sldId id="274" r:id="rId19"/>
    <p:sldId id="263" r:id="rId20"/>
    <p:sldId id="264" r:id="rId21"/>
    <p:sldId id="265" r:id="rId22"/>
    <p:sldId id="275" r:id="rId23"/>
    <p:sldId id="280" r:id="rId24"/>
    <p:sldId id="277" r:id="rId25"/>
    <p:sldId id="281" r:id="rId26"/>
    <p:sldId id="282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SVN-Cookies" panose="02040603050506020204" pitchFamily="18" charset="0"/>
      <p:regular r:id="rId40"/>
    </p:embeddedFont>
    <p:embeddedFont>
      <p:font typeface="SVN-Gidry" panose="02040603050506020204" pitchFamily="18" charset="0"/>
      <p:regular r:id="rId41"/>
    </p:embeddedFont>
    <p:embeddedFont>
      <p:font typeface="UTM American Sans" panose="02040603050506020204" pitchFamily="18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Showcard" panose="02040603050506020204" pitchFamily="18" charset="0"/>
      <p:regular r:id="rId47"/>
    </p:embeddedFont>
    <p:embeddedFont>
      <p:font typeface="UVF Remachine Script" panose="02000000000000000000" pitchFamily="2" charset="-93"/>
      <p:regular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79A"/>
    <a:srgbClr val="67972D"/>
    <a:srgbClr val="CE273D"/>
    <a:srgbClr val="7EA9D2"/>
    <a:srgbClr val="F7A923"/>
    <a:srgbClr val="9C3C17"/>
    <a:srgbClr val="FCE323"/>
    <a:srgbClr val="C80F45"/>
    <a:srgbClr val="463D06"/>
    <a:srgbClr val="FF6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74327" autoAdjust="0"/>
  </p:normalViewPr>
  <p:slideViewPr>
    <p:cSldViewPr snapToGrid="0">
      <p:cViewPr varScale="1">
        <p:scale>
          <a:sx n="44" d="100"/>
          <a:sy n="44" d="100"/>
        </p:scale>
        <p:origin x="19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3E05A-8C20-458E-954B-34C2A325B17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CE48E-351E-45D2-BEE0-4F689D2E5A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926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821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8473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E48E-351E-45D2-BEE0-4F689D2E5A28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45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E48E-351E-45D2-BEE0-4F689D2E5A28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884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939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3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43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23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931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459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30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31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62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2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5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114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40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6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86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43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7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82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421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3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428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7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96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40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44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72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jpg"/><Relationship Id="rId10" Type="http://schemas.openxmlformats.org/officeDocument/2006/relationships/image" Target="../media/image7.png"/><Relationship Id="rId4" Type="http://schemas.openxmlformats.org/officeDocument/2006/relationships/theme" Target="../theme/theme2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8025B-FF6B-40B6-8A58-FF6B7C0D0F96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878A-3592-4A37-B236-B50F1DC38C2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115" y="-1483052"/>
            <a:ext cx="1945688" cy="33086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171" y="3603072"/>
            <a:ext cx="1945688" cy="3308677"/>
          </a:xfrm>
          <a:prstGeom prst="rect">
            <a:avLst/>
          </a:prstGeom>
        </p:spPr>
      </p:pic>
      <p:sp>
        <p:nvSpPr>
          <p:cNvPr id="10" name="TextBox 4"/>
          <p:cNvSpPr txBox="1"/>
          <p:nvPr userDrawn="1"/>
        </p:nvSpPr>
        <p:spPr>
          <a:xfrm>
            <a:off x="11018446" y="0"/>
            <a:ext cx="141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A4D79A"/>
                </a:solidFill>
                <a:latin typeface="SVN-Gidry" panose="02040603050506020204" pitchFamily="18" charset="0"/>
              </a:rPr>
              <a:t>Măng</a:t>
            </a:r>
            <a:r>
              <a:rPr lang="en-US" sz="2400" b="1" dirty="0">
                <a:solidFill>
                  <a:srgbClr val="A4D79A"/>
                </a:solidFill>
                <a:latin typeface="SVN-Gidry" panose="02040603050506020204" pitchFamily="18" charset="0"/>
              </a:rPr>
              <a:t> Non</a:t>
            </a:r>
            <a:endParaRPr lang="vi-VN" sz="2400" b="1" dirty="0">
              <a:solidFill>
                <a:srgbClr val="A4D79A"/>
              </a:solidFill>
            </a:endParaRPr>
          </a:p>
        </p:txBody>
      </p:sp>
      <p:sp>
        <p:nvSpPr>
          <p:cNvPr id="11" name="TextBox 4"/>
          <p:cNvSpPr txBox="1"/>
          <p:nvPr userDrawn="1"/>
        </p:nvSpPr>
        <p:spPr>
          <a:xfrm>
            <a:off x="-76274" y="6384244"/>
            <a:ext cx="141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A4D79A"/>
                </a:solidFill>
                <a:latin typeface="SVN-Gidry" panose="02040603050506020204" pitchFamily="18" charset="0"/>
              </a:rPr>
              <a:t>Măng</a:t>
            </a:r>
            <a:r>
              <a:rPr lang="en-US" sz="2400" b="1" dirty="0">
                <a:solidFill>
                  <a:srgbClr val="A4D79A"/>
                </a:solidFill>
                <a:latin typeface="SVN-Gidry" panose="02040603050506020204" pitchFamily="18" charset="0"/>
              </a:rPr>
              <a:t> Non</a:t>
            </a:r>
            <a:endParaRPr lang="vi-VN" sz="2400" b="1" dirty="0">
              <a:solidFill>
                <a:srgbClr val="A4D7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6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2365-C489-400A-B733-44D330BF60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F6AD6-C9C7-48E5-9379-7989C7EA8C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1492" y="-6863715"/>
            <a:ext cx="8142300" cy="138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2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54.png"/><Relationship Id="rId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slide" Target="slide6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3031" y="-11192"/>
            <a:ext cx="12448172" cy="7004420"/>
            <a:chOff x="-103031" y="-11192"/>
            <a:chExt cx="12448172" cy="70044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15189" r="209" b="27876"/>
            <a:stretch/>
          </p:blipFill>
          <p:spPr>
            <a:xfrm>
              <a:off x="-103031" y="0"/>
              <a:ext cx="12295031" cy="6993228"/>
            </a:xfrm>
            <a:prstGeom prst="rect">
              <a:avLst/>
            </a:prstGeom>
          </p:spPr>
        </p:pic>
        <p:sp>
          <p:nvSpPr>
            <p:cNvPr id="8" name="TextBox 4"/>
            <p:cNvSpPr txBox="1"/>
            <p:nvPr/>
          </p:nvSpPr>
          <p:spPr>
            <a:xfrm>
              <a:off x="10929518" y="-11192"/>
              <a:ext cx="14156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err="1">
                  <a:solidFill>
                    <a:srgbClr val="A4D79A"/>
                  </a:solidFill>
                  <a:latin typeface="SVN-Gidry" panose="02040603050506020204" pitchFamily="18" charset="0"/>
                </a:rPr>
                <a:t>Măng</a:t>
              </a:r>
              <a:r>
                <a:rPr lang="en-US" sz="2400" b="1" dirty="0">
                  <a:solidFill>
                    <a:srgbClr val="A4D79A"/>
                  </a:solidFill>
                  <a:latin typeface="SVN-Gidry" panose="02040603050506020204" pitchFamily="18" charset="0"/>
                </a:rPr>
                <a:t> Non</a:t>
              </a:r>
              <a:endParaRPr lang="vi-VN" sz="2400" b="1" dirty="0">
                <a:solidFill>
                  <a:srgbClr val="A4D79A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25779" y="340598"/>
            <a:ext cx="282769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 dirty="0">
                <a:ln w="31750">
                  <a:solidFill>
                    <a:schemeClr val="bg1"/>
                  </a:solidFill>
                </a:ln>
                <a:solidFill>
                  <a:srgbClr val="CD213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TOÁN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07405" y="1340345"/>
            <a:ext cx="7664443" cy="2195002"/>
          </a:xfrm>
          <a:prstGeom prst="roundRect">
            <a:avLst/>
          </a:prstGeom>
          <a:solidFill>
            <a:schemeClr val="bg1">
              <a:alpha val="59000"/>
            </a:schemeClr>
          </a:solidFill>
          <a:ln w="28575">
            <a:solidFill>
              <a:srgbClr val="CE27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220810" y="1077587"/>
            <a:ext cx="4378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7A92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F Remachine Script" panose="02000000000000000000" pitchFamily="2" charset="0"/>
              </a:rPr>
              <a:t>Chia</a:t>
            </a:r>
            <a:r>
              <a:rPr lang="en-US" sz="9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8EBFE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F Remachine Script" panose="020000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8EBFE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F Remachine Script" panose="02000000000000000000" pitchFamily="2" charset="0"/>
              </a:rPr>
              <a:t>một</a:t>
            </a:r>
            <a:r>
              <a:rPr lang="en-US" sz="96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8EBFE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F Remachine Script" panose="020000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9C3C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VF Remachine Script" panose="02000000000000000000" pitchFamily="2" charset="0"/>
              </a:rPr>
              <a:t>số</a:t>
            </a:r>
            <a:endParaRPr lang="vi-VN" sz="96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9C3C17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VF Remachine Script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1376" y="2262521"/>
            <a:ext cx="7356502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夏日体W" panose="00020600040101010101" pitchFamily="18" charset="-122"/>
              </a:rPr>
              <a:t>CHO</a:t>
            </a:r>
            <a:r>
              <a:rPr lang="en-US" altLang="zh-CN" sz="8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8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B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夏日体W" panose="00020600040101010101" pitchFamily="18" charset="-122"/>
              </a:rPr>
              <a:t>MỘT</a:t>
            </a:r>
            <a:r>
              <a:rPr lang="en-US" altLang="zh-CN" sz="8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8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夏日体W" panose="00020600040101010101" pitchFamily="18" charset="-122"/>
              </a:rPr>
              <a:t>TÍCH</a:t>
            </a:r>
            <a:endParaRPr lang="zh-CN" altLang="en-US" sz="8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99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2" presetID="38" presetClass="entr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4" dur="68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682" fill="hold">
                                              <p:stCondLst>
                                                <p:cond delay="68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8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34" decel="50000" autoRev="1" fill="hold">
                                              <p:stCondLst>
                                                <p:cond delay="68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4" fill="hold">
                                              <p:stCondLst>
                                                <p:cond delay="1296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30" presetID="2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1" dur="1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7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5" grpId="0" animBg="1"/>
          <p:bldP spid="17" grpId="0"/>
          <p:bldP spid="2" grpId="0"/>
          <p:bldP spid="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8" presetClass="entr" presetSubtype="0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6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455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6" decel="50000" autoRev="1" fill="hold">
                                              <p:stCondLst>
                                                <p:cond delay="455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36" fill="hold">
                                              <p:stCondLst>
                                                <p:cond delay="864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2" presetID="38" presetClass="entr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24" dur="68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682" fill="hold">
                                              <p:stCondLst>
                                                <p:cond delay="68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682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34" decel="50000" autoRev="1" fill="hold">
                                              <p:stCondLst>
                                                <p:cond delay="68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04" fill="hold">
                                              <p:stCondLst>
                                                <p:cond delay="1296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30" presetID="2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31" dur="1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7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5" grpId="0" animBg="1"/>
          <p:bldP spid="17" grpId="0"/>
          <p:bldP spid="2" grpId="0"/>
          <p:bldP spid="2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3" y="0"/>
            <a:ext cx="123440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0" b="98607" l="52" r="99173">
                        <a14:foregroundMark x1="51241" y1="44337" x2="69648" y2="78134"/>
                        <a14:foregroundMark x1="63599" y1="76257" x2="72544" y2="8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0" y="141667"/>
            <a:ext cx="8244001" cy="7038873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C8092DBB-F78F-4A7E-8E2E-47E4840A1F46}"/>
              </a:ext>
            </a:extLst>
          </p:cNvPr>
          <p:cNvSpPr/>
          <p:nvPr/>
        </p:nvSpPr>
        <p:spPr>
          <a:xfrm>
            <a:off x="3333481" y="1995942"/>
            <a:ext cx="4443212" cy="3046988"/>
          </a:xfrm>
          <a:prstGeom prst="rect">
            <a:avLst/>
          </a:prstGeom>
          <a:noFill/>
          <a:ln w="38100">
            <a:noFill/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57150">
                  <a:solidFill>
                    <a:schemeClr val="bg1"/>
                  </a:solidFill>
                </a:ln>
                <a:solidFill>
                  <a:srgbClr val="B32630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VẬN</a:t>
            </a:r>
          </a:p>
          <a:p>
            <a:pPr algn="ctr"/>
            <a:r>
              <a:rPr lang="en-US" altLang="zh-CN" sz="9600" b="1" dirty="0">
                <a:ln w="57150">
                  <a:solidFill>
                    <a:schemeClr val="bg1"/>
                  </a:solidFill>
                </a:ln>
                <a:solidFill>
                  <a:srgbClr val="2B6317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DỤNG</a:t>
            </a:r>
            <a:endParaRPr lang="zh-CN" altLang="en-US" sz="9600" b="1" dirty="0">
              <a:ln w="57150">
                <a:solidFill>
                  <a:schemeClr val="bg1"/>
                </a:solidFill>
              </a:ln>
              <a:solidFill>
                <a:srgbClr val="2B6317"/>
              </a:solidFill>
              <a:latin typeface="SVN-Cookies" panose="02040603050506020204" pitchFamily="18" charset="0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811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1"/>
          <a:stretch/>
        </p:blipFill>
        <p:spPr>
          <a:xfrm>
            <a:off x="0" y="0"/>
            <a:ext cx="12192000" cy="6865202"/>
          </a:xfr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C8092DBB-F78F-4A7E-8E2E-47E4840A1F46}"/>
              </a:ext>
            </a:extLst>
          </p:cNvPr>
          <p:cNvSpPr/>
          <p:nvPr/>
        </p:nvSpPr>
        <p:spPr>
          <a:xfrm>
            <a:off x="2662170" y="291159"/>
            <a:ext cx="7391441" cy="923330"/>
          </a:xfrm>
          <a:prstGeom prst="rect">
            <a:avLst/>
          </a:prstGeom>
          <a:ln w="38100">
            <a:solidFill>
              <a:srgbClr val="AA0001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>
                <a:solidFill>
                  <a:srgbClr val="743A01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THU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5400" b="1" dirty="0">
                <a:solidFill>
                  <a:srgbClr val="FFB606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HOẠCH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5400" b="1" dirty="0">
                <a:solidFill>
                  <a:srgbClr val="AA0001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CÀ</a:t>
            </a:r>
            <a:r>
              <a:rPr lang="en-US" altLang="zh-CN" sz="5400" b="1" dirty="0">
                <a:solidFill>
                  <a:srgbClr val="386530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5400" b="1" dirty="0">
                <a:solidFill>
                  <a:srgbClr val="6C9D27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CHUA</a:t>
            </a:r>
            <a:endParaRPr lang="zh-CN" altLang="en-US" sz="5400" b="1" dirty="0">
              <a:solidFill>
                <a:srgbClr val="6C9D27"/>
              </a:solidFill>
              <a:latin typeface="SVN-Cookies" panose="02040603050506020204" pitchFamily="18" charset="0"/>
              <a:ea typeface="汉仪夏日体W" panose="00020600040101010101" pitchFamily="18" charset="-122"/>
            </a:endParaRPr>
          </a:p>
        </p:txBody>
      </p:sp>
      <p:pic>
        <p:nvPicPr>
          <p:cNvPr id="7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9132193" y="62014"/>
            <a:ext cx="921418" cy="1012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1" y="62014"/>
            <a:ext cx="2113209" cy="28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1620" y="3061002"/>
            <a:ext cx="4581874" cy="10303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a) 50 : ( 2 x 5)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38380" y="3061002"/>
            <a:ext cx="4581874" cy="10303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b) 72 : ( 9 x 8)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5434" y="4521107"/>
            <a:ext cx="4581874" cy="10303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c) 28 : ( 7 x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8ECF81-0E1B-45F2-9B22-AA37C429B803}"/>
              </a:ext>
            </a:extLst>
          </p:cNvPr>
          <p:cNvGrpSpPr/>
          <p:nvPr/>
        </p:nvGrpSpPr>
        <p:grpSpPr>
          <a:xfrm>
            <a:off x="3608607" y="-69506"/>
            <a:ext cx="4900067" cy="3244583"/>
            <a:chOff x="3239607" y="2983788"/>
            <a:chExt cx="5712789" cy="4139301"/>
          </a:xfrm>
        </p:grpSpPr>
        <p:pic>
          <p:nvPicPr>
            <p:cNvPr id="14" name="图片 25">
              <a:extLst>
                <a:ext uri="{FF2B5EF4-FFF2-40B4-BE49-F238E27FC236}">
                  <a16:creationId xmlns:a16="http://schemas.microsoft.com/office/drawing/2014/main" id="{2440C472-4EF2-4FF2-973E-9CB05105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607" y="2983788"/>
              <a:ext cx="5712789" cy="4139301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3CDEB0-BD60-4F93-BD4A-40D57C66BA2E}"/>
                </a:ext>
              </a:extLst>
            </p:cNvPr>
            <p:cNvSpPr txBox="1"/>
            <p:nvPr/>
          </p:nvSpPr>
          <p:spPr>
            <a:xfrm>
              <a:off x="4970755" y="3681098"/>
              <a:ext cx="2472395" cy="70788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4000" b="1" u="sng" dirty="0" err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4000" b="1" u="sng" dirty="0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1:</a:t>
              </a:r>
              <a:endParaRPr lang="en-US" sz="4000" u="sng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C3CDEB0-BD60-4F93-BD4A-40D57C66BA2E}"/>
              </a:ext>
            </a:extLst>
          </p:cNvPr>
          <p:cNvSpPr txBox="1"/>
          <p:nvPr/>
        </p:nvSpPr>
        <p:spPr>
          <a:xfrm>
            <a:off x="4343506" y="1278256"/>
            <a:ext cx="3599362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latin typeface="UTM Avo" panose="02040603050506020204" pitchFamily="18" charset="0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2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25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26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4343506" y="2920250"/>
            <a:ext cx="921418" cy="1012317"/>
          </a:xfrm>
          <a:prstGeom prst="rect">
            <a:avLst/>
          </a:prstGeom>
        </p:spPr>
      </p:pic>
      <p:pic>
        <p:nvPicPr>
          <p:cNvPr id="27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10652943" y="2845256"/>
            <a:ext cx="921418" cy="1012317"/>
          </a:xfrm>
          <a:prstGeom prst="rect">
            <a:avLst/>
          </a:prstGeom>
        </p:spPr>
      </p:pic>
      <p:pic>
        <p:nvPicPr>
          <p:cNvPr id="28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7397613" y="4339218"/>
            <a:ext cx="921418" cy="10123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79" y="495385"/>
            <a:ext cx="1606977" cy="21728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25" y="552131"/>
            <a:ext cx="1606977" cy="217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5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34464" y="169983"/>
            <a:ext cx="4581874" cy="10303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a. 50 : ( 2 x 5)</a:t>
            </a:r>
          </a:p>
        </p:txBody>
      </p:sp>
      <p:grpSp>
        <p:nvGrpSpPr>
          <p:cNvPr id="8" name="组合 31"/>
          <p:cNvGrpSpPr/>
          <p:nvPr/>
        </p:nvGrpSpPr>
        <p:grpSpPr>
          <a:xfrm>
            <a:off x="954020" y="1144407"/>
            <a:ext cx="3089756" cy="2815829"/>
            <a:chOff x="8194675" y="1646892"/>
            <a:chExt cx="3480599" cy="4275049"/>
          </a:xfrm>
        </p:grpSpPr>
        <p:grpSp>
          <p:nvGrpSpPr>
            <p:cNvPr id="12" name="组合 23"/>
            <p:cNvGrpSpPr/>
            <p:nvPr/>
          </p:nvGrpSpPr>
          <p:grpSpPr>
            <a:xfrm>
              <a:off x="8194675" y="1646892"/>
              <a:ext cx="3480599" cy="4275049"/>
              <a:chOff x="8366125" y="1646892"/>
              <a:chExt cx="3480599" cy="4275049"/>
            </a:xfrm>
          </p:grpSpPr>
          <p:grpSp>
            <p:nvGrpSpPr>
              <p:cNvPr id="14" name="组合 19"/>
              <p:cNvGrpSpPr/>
              <p:nvPr/>
            </p:nvGrpSpPr>
            <p:grpSpPr>
              <a:xfrm>
                <a:off x="8366125" y="1934300"/>
                <a:ext cx="3480599" cy="3987641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" name="矩形 20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矩形 21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" name="椭圆 22"/>
              <p:cNvSpPr/>
              <p:nvPr/>
            </p:nvSpPr>
            <p:spPr>
              <a:xfrm>
                <a:off x="9883485" y="1646892"/>
                <a:ext cx="478785" cy="569518"/>
              </a:xfrm>
              <a:prstGeom prst="ellipse">
                <a:avLst/>
              </a:prstGeom>
              <a:solidFill>
                <a:srgbClr val="C000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3" name="文本框 14"/>
            <p:cNvSpPr/>
            <p:nvPr/>
          </p:nvSpPr>
          <p:spPr>
            <a:xfrm>
              <a:off x="8428972" y="2516234"/>
              <a:ext cx="2954180" cy="7252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endParaRPr lang="en-US" altLang="zh-CN" sz="2800" b="1" dirty="0">
                <a:solidFill>
                  <a:srgbClr val="863F00"/>
                </a:solidFill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9" name="Rectangle 39"/>
          <p:cNvSpPr>
            <a:spLocks noChangeArrowheads="1"/>
          </p:cNvSpPr>
          <p:nvPr/>
        </p:nvSpPr>
        <p:spPr bwMode="auto">
          <a:xfrm>
            <a:off x="1447658" y="1623410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1: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50 : (2 x 5)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45050" y="2493276"/>
            <a:ext cx="2252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50 : 10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29658" y="2994307"/>
            <a:ext cx="1720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5</a:t>
            </a:r>
            <a:endParaRPr lang="vi-VN" sz="3200" dirty="0"/>
          </a:p>
        </p:txBody>
      </p:sp>
      <p:grpSp>
        <p:nvGrpSpPr>
          <p:cNvPr id="19" name="组合 31"/>
          <p:cNvGrpSpPr/>
          <p:nvPr/>
        </p:nvGrpSpPr>
        <p:grpSpPr>
          <a:xfrm>
            <a:off x="4824510" y="2332982"/>
            <a:ext cx="3174638" cy="3125022"/>
            <a:chOff x="8194675" y="1646892"/>
            <a:chExt cx="3576218" cy="4744472"/>
          </a:xfrm>
        </p:grpSpPr>
        <p:grpSp>
          <p:nvGrpSpPr>
            <p:cNvPr id="20" name="组合 23"/>
            <p:cNvGrpSpPr/>
            <p:nvPr/>
          </p:nvGrpSpPr>
          <p:grpSpPr>
            <a:xfrm>
              <a:off x="8194675" y="1646892"/>
              <a:ext cx="3576218" cy="4744472"/>
              <a:chOff x="8366125" y="1646892"/>
              <a:chExt cx="3576218" cy="4744472"/>
            </a:xfrm>
          </p:grpSpPr>
          <p:grpSp>
            <p:nvGrpSpPr>
              <p:cNvPr id="22" name="组合 19"/>
              <p:cNvGrpSpPr/>
              <p:nvPr/>
            </p:nvGrpSpPr>
            <p:grpSpPr>
              <a:xfrm>
                <a:off x="8366125" y="1934300"/>
                <a:ext cx="3576218" cy="4457064"/>
                <a:chOff x="1249363" y="868048"/>
                <a:chExt cx="9377261" cy="598353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" name="矩形 20"/>
                <p:cNvSpPr/>
                <p:nvPr/>
              </p:nvSpPr>
              <p:spPr>
                <a:xfrm>
                  <a:off x="1249363" y="868048"/>
                  <a:ext cx="9377261" cy="59835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矩形 21"/>
                <p:cNvSpPr/>
                <p:nvPr/>
              </p:nvSpPr>
              <p:spPr>
                <a:xfrm>
                  <a:off x="1613647" y="1082200"/>
                  <a:ext cx="8433139" cy="548063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椭圆 22"/>
              <p:cNvSpPr/>
              <p:nvPr/>
            </p:nvSpPr>
            <p:spPr>
              <a:xfrm>
                <a:off x="9883485" y="1646892"/>
                <a:ext cx="478785" cy="569518"/>
              </a:xfrm>
              <a:prstGeom prst="ellipse">
                <a:avLst/>
              </a:prstGeom>
              <a:solidFill>
                <a:srgbClr val="C000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1" name="文本框 14"/>
            <p:cNvSpPr/>
            <p:nvPr/>
          </p:nvSpPr>
          <p:spPr>
            <a:xfrm>
              <a:off x="8428972" y="2516234"/>
              <a:ext cx="2954180" cy="7252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endParaRPr lang="en-US" altLang="zh-CN" sz="2800" b="1" dirty="0">
                <a:solidFill>
                  <a:srgbClr val="863F00"/>
                </a:solidFill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5318147" y="2811985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2: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50 : (2 x 5)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15539" y="3681851"/>
            <a:ext cx="258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50 : 2 : 5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00146" y="4182882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25 : 5</a:t>
            </a:r>
            <a:endParaRPr lang="vi-VN" sz="3200" b="1" dirty="0"/>
          </a:p>
        </p:txBody>
      </p:sp>
      <p:sp>
        <p:nvSpPr>
          <p:cNvPr id="29" name="Rectangle 28"/>
          <p:cNvSpPr/>
          <p:nvPr/>
        </p:nvSpPr>
        <p:spPr>
          <a:xfrm>
            <a:off x="5032497" y="4683913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5</a:t>
            </a:r>
            <a:endParaRPr lang="vi-VN" sz="3200" dirty="0"/>
          </a:p>
        </p:txBody>
      </p:sp>
      <p:grpSp>
        <p:nvGrpSpPr>
          <p:cNvPr id="34" name="组合 31"/>
          <p:cNvGrpSpPr/>
          <p:nvPr/>
        </p:nvGrpSpPr>
        <p:grpSpPr>
          <a:xfrm>
            <a:off x="8540134" y="1342410"/>
            <a:ext cx="3089756" cy="3125022"/>
            <a:chOff x="8194675" y="1646892"/>
            <a:chExt cx="3480599" cy="4744472"/>
          </a:xfrm>
        </p:grpSpPr>
        <p:grpSp>
          <p:nvGrpSpPr>
            <p:cNvPr id="38" name="组合 23"/>
            <p:cNvGrpSpPr/>
            <p:nvPr/>
          </p:nvGrpSpPr>
          <p:grpSpPr>
            <a:xfrm>
              <a:off x="8194675" y="1646892"/>
              <a:ext cx="3480599" cy="4744472"/>
              <a:chOff x="8366125" y="1646892"/>
              <a:chExt cx="3480599" cy="4744472"/>
            </a:xfrm>
          </p:grpSpPr>
          <p:grpSp>
            <p:nvGrpSpPr>
              <p:cNvPr id="40" name="组合 19"/>
              <p:cNvGrpSpPr/>
              <p:nvPr/>
            </p:nvGrpSpPr>
            <p:grpSpPr>
              <a:xfrm>
                <a:off x="8366125" y="1934300"/>
                <a:ext cx="3480599" cy="4457064"/>
                <a:chOff x="1249363" y="868048"/>
                <a:chExt cx="9126536" cy="598353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矩形 20"/>
                <p:cNvSpPr/>
                <p:nvPr/>
              </p:nvSpPr>
              <p:spPr>
                <a:xfrm>
                  <a:off x="1249363" y="868048"/>
                  <a:ext cx="9126536" cy="59835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矩形 21"/>
                <p:cNvSpPr/>
                <p:nvPr/>
              </p:nvSpPr>
              <p:spPr>
                <a:xfrm>
                  <a:off x="1613647" y="1082200"/>
                  <a:ext cx="8433139" cy="548063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C0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椭圆 22"/>
              <p:cNvSpPr/>
              <p:nvPr/>
            </p:nvSpPr>
            <p:spPr>
              <a:xfrm>
                <a:off x="9883485" y="1646892"/>
                <a:ext cx="478785" cy="569518"/>
              </a:xfrm>
              <a:prstGeom prst="ellipse">
                <a:avLst/>
              </a:prstGeom>
              <a:solidFill>
                <a:srgbClr val="C000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9" name="文本框 14"/>
            <p:cNvSpPr/>
            <p:nvPr/>
          </p:nvSpPr>
          <p:spPr>
            <a:xfrm>
              <a:off x="8428972" y="2516234"/>
              <a:ext cx="2954180" cy="7252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endParaRPr lang="en-US" altLang="zh-CN" sz="2800" b="1" dirty="0">
                <a:solidFill>
                  <a:srgbClr val="863F00"/>
                </a:solidFill>
                <a:latin typeface="UTM Avo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9033772" y="1821413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C00000"/>
                </a:solidFill>
                <a:latin typeface="UTM Avo" panose="02040603050506020204" pitchFamily="18" charset="0"/>
              </a:rPr>
              <a:t>Cách</a:t>
            </a: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3: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UTM Avo" panose="02040603050506020204" pitchFamily="18" charset="0"/>
              </a:rPr>
              <a:t>50 : (2 x 5)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931164" y="2691279"/>
            <a:ext cx="258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50 : 5 : 2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815771" y="3192310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10 : 2</a:t>
            </a:r>
            <a:endParaRPr lang="vi-VN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8822217" y="3622472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5</a:t>
            </a:r>
            <a:endParaRPr lang="vi-VN" sz="3200" dirty="0"/>
          </a:p>
        </p:txBody>
      </p:sp>
      <p:grpSp>
        <p:nvGrpSpPr>
          <p:cNvPr id="45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46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48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9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94746" y="5583980"/>
              <a:ext cx="1293782" cy="1099086"/>
            </a:xfrm>
            <a:prstGeom prst="rect">
              <a:avLst/>
            </a:prstGeom>
          </p:spPr>
        </p:pic>
        <p:pic>
          <p:nvPicPr>
            <p:cNvPr id="50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51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12" y="5107897"/>
            <a:ext cx="1682541" cy="1623398"/>
          </a:xfrm>
          <a:prstGeom prst="rect">
            <a:avLst/>
          </a:prstGeom>
        </p:spPr>
      </p:pic>
      <p:pic>
        <p:nvPicPr>
          <p:cNvPr id="52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7538439" y="118305"/>
            <a:ext cx="921418" cy="101231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7" y="4035216"/>
            <a:ext cx="2006668" cy="27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85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9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6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68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8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180"/>
                            </p:stCondLst>
                            <p:childTnLst>
                              <p:par>
                                <p:cTn id="1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34857 0.7303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3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26" grpId="0"/>
      <p:bldP spid="27" grpId="0"/>
      <p:bldP spid="28" grpId="0"/>
      <p:bldP spid="29" grpId="0"/>
      <p:bldP spid="35" grpId="0"/>
      <p:bldP spid="36" grpId="0"/>
      <p:bldP spid="37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21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22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227" y="5262553"/>
              <a:ext cx="1703070" cy="1446783"/>
            </a:xfrm>
            <a:prstGeom prst="rect">
              <a:avLst/>
            </a:prstGeom>
          </p:spPr>
        </p:pic>
        <p:pic>
          <p:nvPicPr>
            <p:cNvPr id="23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24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8831" y="5519274"/>
              <a:ext cx="1293782" cy="1099086"/>
            </a:xfrm>
            <a:prstGeom prst="rect">
              <a:avLst/>
            </a:prstGeom>
          </p:spPr>
        </p:pic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26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3490874" y="568927"/>
            <a:ext cx="4581874" cy="10303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b. 72 : ( 9 x 8)</a:t>
            </a:r>
          </a:p>
        </p:txBody>
      </p:sp>
      <p:sp>
        <p:nvSpPr>
          <p:cNvPr id="7" name="Oval 6"/>
          <p:cNvSpPr/>
          <p:nvPr/>
        </p:nvSpPr>
        <p:spPr>
          <a:xfrm>
            <a:off x="1137917" y="1773612"/>
            <a:ext cx="3644766" cy="310606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1794064" y="1980959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72 : ( 9 x 8)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456" y="2850825"/>
            <a:ext cx="258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72 : 9 :  8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76063" y="3351856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8  :  8</a:t>
            </a:r>
            <a:endParaRPr lang="vi-VN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1576063" y="3852887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1</a:t>
            </a:r>
            <a:endParaRPr lang="vi-VN" sz="3200" dirty="0"/>
          </a:p>
        </p:txBody>
      </p:sp>
      <p:sp>
        <p:nvSpPr>
          <p:cNvPr id="12" name="Oval 11"/>
          <p:cNvSpPr/>
          <p:nvPr/>
        </p:nvSpPr>
        <p:spPr>
          <a:xfrm>
            <a:off x="7075014" y="1741930"/>
            <a:ext cx="3644766" cy="310606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7755554" y="1961002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72 : ( 9 x 8)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03744" y="2830868"/>
            <a:ext cx="258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72 : 8 :  9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37553" y="3331899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9 :  9</a:t>
            </a:r>
            <a:endParaRPr lang="vi-VN" sz="3200" b="1" dirty="0"/>
          </a:p>
        </p:txBody>
      </p:sp>
      <p:sp>
        <p:nvSpPr>
          <p:cNvPr id="16" name="Rectangle 15"/>
          <p:cNvSpPr/>
          <p:nvPr/>
        </p:nvSpPr>
        <p:spPr>
          <a:xfrm>
            <a:off x="7537553" y="3832930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9</a:t>
            </a:r>
            <a:endParaRPr lang="vi-VN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29" y="4998502"/>
            <a:ext cx="1682541" cy="1723332"/>
          </a:xfrm>
          <a:prstGeom prst="rect">
            <a:avLst/>
          </a:prstGeom>
        </p:spPr>
      </p:pic>
      <p:pic>
        <p:nvPicPr>
          <p:cNvPr id="27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5521205" y="5178242"/>
            <a:ext cx="921418" cy="1012317"/>
          </a:xfrm>
          <a:prstGeom prst="rect">
            <a:avLst/>
          </a:prstGeom>
        </p:spPr>
      </p:pic>
      <p:pic>
        <p:nvPicPr>
          <p:cNvPr id="28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6942712" y="466254"/>
            <a:ext cx="921418" cy="10123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57" y="1961002"/>
            <a:ext cx="1854466" cy="25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0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5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0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50"/>
                            </p:stCondLst>
                            <p:childTnLst>
                              <p:par>
                                <p:cTn id="7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950"/>
                            </p:stCondLst>
                            <p:childTnLst>
                              <p:par>
                                <p:cTn id="7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900"/>
                            </p:stCondLst>
                            <p:childTnLst>
                              <p:par>
                                <p:cTn id="8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7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06771 0.69444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3472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05063" y="595397"/>
            <a:ext cx="4581874" cy="10303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c. 28 : ( 7 x 2)</a:t>
            </a:r>
          </a:p>
        </p:txBody>
      </p:sp>
      <p:sp>
        <p:nvSpPr>
          <p:cNvPr id="7" name="Oval 6"/>
          <p:cNvSpPr/>
          <p:nvPr/>
        </p:nvSpPr>
        <p:spPr>
          <a:xfrm>
            <a:off x="1171521" y="1909031"/>
            <a:ext cx="3644766" cy="310606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1802859" y="2091168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28 : ( 7 x 2 )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0251" y="2961034"/>
            <a:ext cx="258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28 : 7 :  2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4858" y="3462065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4  :  2</a:t>
            </a:r>
            <a:endParaRPr lang="vi-VN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1584858" y="3963096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2</a:t>
            </a:r>
            <a:endParaRPr lang="vi-VN" sz="3200" dirty="0"/>
          </a:p>
        </p:txBody>
      </p:sp>
      <p:sp>
        <p:nvSpPr>
          <p:cNvPr id="12" name="Oval 11"/>
          <p:cNvSpPr/>
          <p:nvPr/>
        </p:nvSpPr>
        <p:spPr>
          <a:xfrm>
            <a:off x="7292457" y="1909031"/>
            <a:ext cx="3644766" cy="3106067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7991755" y="2118943"/>
            <a:ext cx="2435496" cy="3348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UTM Avo" panose="02040603050506020204" pitchFamily="18" charset="0"/>
              </a:rPr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28 : ( 7 x 2 )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89147" y="2988809"/>
            <a:ext cx="258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=  28 : 2 :  7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73754" y="3489840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14  :  7</a:t>
            </a:r>
            <a:endParaRPr lang="vi-VN" sz="3200" b="1" dirty="0"/>
          </a:p>
        </p:txBody>
      </p:sp>
      <p:sp>
        <p:nvSpPr>
          <p:cNvPr id="16" name="Rectangle 15"/>
          <p:cNvSpPr/>
          <p:nvPr/>
        </p:nvSpPr>
        <p:spPr>
          <a:xfrm>
            <a:off x="7773754" y="3990871"/>
            <a:ext cx="2554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=      2</a:t>
            </a:r>
            <a:endParaRPr lang="vi-VN" sz="3200" dirty="0"/>
          </a:p>
        </p:txBody>
      </p:sp>
      <p:grpSp>
        <p:nvGrpSpPr>
          <p:cNvPr id="21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22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23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227" y="5262553"/>
              <a:ext cx="1703070" cy="1446783"/>
            </a:xfrm>
            <a:prstGeom prst="rect">
              <a:avLst/>
            </a:prstGeom>
          </p:spPr>
        </p:pic>
        <p:pic>
          <p:nvPicPr>
            <p:cNvPr id="24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25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8831" y="5519274"/>
              <a:ext cx="1293782" cy="1099086"/>
            </a:xfrm>
            <a:prstGeom prst="rect">
              <a:avLst/>
            </a:prstGeom>
          </p:spPr>
        </p:pic>
        <p:pic>
          <p:nvPicPr>
            <p:cNvPr id="26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27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36" y="5015098"/>
            <a:ext cx="1682541" cy="1623398"/>
          </a:xfrm>
          <a:prstGeom prst="rect">
            <a:avLst/>
          </a:prstGeom>
        </p:spPr>
      </p:pic>
      <p:pic>
        <p:nvPicPr>
          <p:cNvPr id="28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5161188" y="5104729"/>
            <a:ext cx="921418" cy="1012317"/>
          </a:xfrm>
          <a:prstGeom prst="rect">
            <a:avLst/>
          </a:prstGeom>
        </p:spPr>
      </p:pic>
      <p:pic>
        <p:nvPicPr>
          <p:cNvPr id="29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5623911" y="5138161"/>
            <a:ext cx="921418" cy="1012317"/>
          </a:xfrm>
          <a:prstGeom prst="rect">
            <a:avLst/>
          </a:prstGeom>
        </p:spPr>
      </p:pic>
      <p:pic>
        <p:nvPicPr>
          <p:cNvPr id="30" name="รูปภาพ 56">
            <a:extLst>
              <a:ext uri="{FF2B5EF4-FFF2-40B4-BE49-F238E27FC236}">
                <a16:creationId xmlns:a16="http://schemas.microsoft.com/office/drawing/2014/main" id="{A0A54782-0FC8-4C0F-BAD4-72FB0E9B27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2" r="33823" b="72133"/>
          <a:stretch/>
        </p:blipFill>
        <p:spPr>
          <a:xfrm>
            <a:off x="7313045" y="442504"/>
            <a:ext cx="921418" cy="1012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00" y="2029303"/>
            <a:ext cx="2006668" cy="271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8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9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15937 0.6979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3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"/>
          <a:stretch/>
        </p:blipFill>
        <p:spPr>
          <a:xfrm>
            <a:off x="-90152" y="-916861"/>
            <a:ext cx="12556901" cy="8405926"/>
          </a:xfrm>
          <a:prstGeom prst="rect">
            <a:avLst/>
          </a:prstGeom>
        </p:spPr>
      </p:pic>
      <p:sp>
        <p:nvSpPr>
          <p:cNvPr id="6" name="矩形 17">
            <a:extLst>
              <a:ext uri="{FF2B5EF4-FFF2-40B4-BE49-F238E27FC236}">
                <a16:creationId xmlns:a16="http://schemas.microsoft.com/office/drawing/2014/main" id="{C8092DBB-F78F-4A7E-8E2E-47E4840A1F46}"/>
              </a:ext>
            </a:extLst>
          </p:cNvPr>
          <p:cNvSpPr/>
          <p:nvPr/>
        </p:nvSpPr>
        <p:spPr>
          <a:xfrm>
            <a:off x="1977124" y="617621"/>
            <a:ext cx="6742333" cy="1107996"/>
          </a:xfrm>
          <a:prstGeom prst="rect">
            <a:avLst/>
          </a:prstGeom>
          <a:ln w="38100">
            <a:solidFill>
              <a:srgbClr val="FFB606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600" b="1" dirty="0">
                <a:solidFill>
                  <a:srgbClr val="6C9D27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THU</a:t>
            </a:r>
            <a:r>
              <a: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6600" b="1" dirty="0">
                <a:solidFill>
                  <a:srgbClr val="C00000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HOẠCH</a:t>
            </a:r>
            <a:r>
              <a:rPr lang="en-US" altLang="zh-CN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6600" b="1" dirty="0">
                <a:solidFill>
                  <a:srgbClr val="FFC000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BẮP</a:t>
            </a:r>
            <a:endParaRPr lang="zh-CN" altLang="en-US" sz="6600" b="1" dirty="0">
              <a:solidFill>
                <a:srgbClr val="FFC000"/>
              </a:solidFill>
              <a:latin typeface="SVN-Cookies" panose="02040603050506020204" pitchFamily="18" charset="0"/>
              <a:ea typeface="汉仪夏日体W" panose="00020600040101010101" pitchFamily="18" charset="-122"/>
            </a:endParaRPr>
          </a:p>
        </p:txBody>
      </p:sp>
      <p:pic>
        <p:nvPicPr>
          <p:cNvPr id="7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7543335" y="677170"/>
            <a:ext cx="1858718" cy="1240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36" y="1054879"/>
            <a:ext cx="2961882" cy="40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5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3">
            <a:extLst>
              <a:ext uri="{FF2B5EF4-FFF2-40B4-BE49-F238E27FC236}">
                <a16:creationId xmlns:a16="http://schemas.microsoft.com/office/drawing/2014/main" id="{15F39793-E61A-4F66-86BE-90D859D56B83}"/>
              </a:ext>
            </a:extLst>
          </p:cNvPr>
          <p:cNvGrpSpPr/>
          <p:nvPr/>
        </p:nvGrpSpPr>
        <p:grpSpPr>
          <a:xfrm>
            <a:off x="1049929" y="-299864"/>
            <a:ext cx="10063723" cy="6507071"/>
            <a:chOff x="196330" y="-194861"/>
            <a:chExt cx="9478453" cy="5837484"/>
          </a:xfrm>
        </p:grpSpPr>
        <p:grpSp>
          <p:nvGrpSpPr>
            <p:cNvPr id="5" name="กลุ่ม 54">
              <a:extLst>
                <a:ext uri="{FF2B5EF4-FFF2-40B4-BE49-F238E27FC236}">
                  <a16:creationId xmlns:a16="http://schemas.microsoft.com/office/drawing/2014/main" id="{29013BB2-75E6-42C7-A1F7-031D915AA9F9}"/>
                </a:ext>
              </a:extLst>
            </p:cNvPr>
            <p:cNvGrpSpPr/>
            <p:nvPr/>
          </p:nvGrpSpPr>
          <p:grpSpPr>
            <a:xfrm>
              <a:off x="1079692" y="533910"/>
              <a:ext cx="8099831" cy="5108713"/>
              <a:chOff x="3383152" y="1048153"/>
              <a:chExt cx="5655203" cy="4450506"/>
            </a:xfrm>
          </p:grpSpPr>
          <p:pic>
            <p:nvPicPr>
              <p:cNvPr id="12" name="รูปภาพ 61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  <a:extLst>
                  <a:ext uri="{FF2B5EF4-FFF2-40B4-BE49-F238E27FC236}">
                    <a16:creationId xmlns:a16="http://schemas.microsoft.com/office/drawing/2014/main" id="{67A47391-5F65-4F34-926A-D074F23CC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3152" y="1048153"/>
                <a:ext cx="5655203" cy="4450506"/>
              </a:xfrm>
              <a:prstGeom prst="rect">
                <a:avLst/>
              </a:prstGeom>
            </p:spPr>
          </p:pic>
          <p:sp>
            <p:nvSpPr>
              <p:cNvPr id="13" name="สี่เหลี่ยมผืนผ้า 62">
                <a:extLst>
                  <a:ext uri="{FF2B5EF4-FFF2-40B4-BE49-F238E27FC236}">
                    <a16:creationId xmlns:a16="http://schemas.microsoft.com/office/drawing/2014/main" id="{98643BF4-621F-4205-99FD-0A7A80922269}"/>
                  </a:ext>
                </a:extLst>
              </p:cNvPr>
              <p:cNvSpPr/>
              <p:nvPr/>
            </p:nvSpPr>
            <p:spPr>
              <a:xfrm>
                <a:off x="3553905" y="1272619"/>
                <a:ext cx="5328004" cy="39781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4" name="สี่เหลี่ยมผืนผ้า: มุมมน 63">
                <a:extLst>
                  <a:ext uri="{FF2B5EF4-FFF2-40B4-BE49-F238E27FC236}">
                    <a16:creationId xmlns:a16="http://schemas.microsoft.com/office/drawing/2014/main" id="{14480BC8-C86F-4149-BBB2-5E6CAAE5AEE7}"/>
                  </a:ext>
                </a:extLst>
              </p:cNvPr>
              <p:cNvSpPr/>
              <p:nvPr/>
            </p:nvSpPr>
            <p:spPr>
              <a:xfrm>
                <a:off x="3600179" y="1407540"/>
                <a:ext cx="5243054" cy="36423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" name="กลุ่ม 55">
              <a:extLst>
                <a:ext uri="{FF2B5EF4-FFF2-40B4-BE49-F238E27FC236}">
                  <a16:creationId xmlns:a16="http://schemas.microsoft.com/office/drawing/2014/main" id="{39C0E8F0-73D7-49A2-AF3A-DBB5CD0CD751}"/>
                </a:ext>
              </a:extLst>
            </p:cNvPr>
            <p:cNvGrpSpPr/>
            <p:nvPr/>
          </p:nvGrpSpPr>
          <p:grpSpPr>
            <a:xfrm>
              <a:off x="196330" y="146029"/>
              <a:ext cx="9478453" cy="2061277"/>
              <a:chOff x="525274" y="2538172"/>
              <a:chExt cx="9478453" cy="2061277"/>
            </a:xfrm>
          </p:grpSpPr>
          <p:pic>
            <p:nvPicPr>
              <p:cNvPr id="9" name="รูปภาพ 58">
                <a:extLst>
                  <a:ext uri="{FF2B5EF4-FFF2-40B4-BE49-F238E27FC236}">
                    <a16:creationId xmlns:a16="http://schemas.microsoft.com/office/drawing/2014/main" id="{932266E2-3A3B-4DE0-9629-92EE5D93A5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921" b="69283"/>
              <a:stretch/>
            </p:blipFill>
            <p:spPr>
              <a:xfrm>
                <a:off x="525274" y="2570931"/>
                <a:ext cx="1587505" cy="1315134"/>
              </a:xfrm>
              <a:prstGeom prst="rect">
                <a:avLst/>
              </a:prstGeom>
            </p:spPr>
          </p:pic>
          <p:pic>
            <p:nvPicPr>
              <p:cNvPr id="10" name="รูปภาพ 59">
                <a:extLst>
                  <a:ext uri="{FF2B5EF4-FFF2-40B4-BE49-F238E27FC236}">
                    <a16:creationId xmlns:a16="http://schemas.microsoft.com/office/drawing/2014/main" id="{5C1067B4-5BEC-481A-BE34-7193FAC53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011" r="61324"/>
              <a:stretch/>
            </p:blipFill>
            <p:spPr>
              <a:xfrm>
                <a:off x="8219464" y="2939161"/>
                <a:ext cx="1784263" cy="1660288"/>
              </a:xfrm>
              <a:prstGeom prst="rect">
                <a:avLst/>
              </a:prstGeom>
            </p:spPr>
          </p:pic>
          <p:pic>
            <p:nvPicPr>
              <p:cNvPr id="11" name="รูปภาพ 60">
                <a:extLst>
                  <a:ext uri="{FF2B5EF4-FFF2-40B4-BE49-F238E27FC236}">
                    <a16:creationId xmlns:a16="http://schemas.microsoft.com/office/drawing/2014/main" id="{F0E59899-36EB-4EDE-B305-9989A9EFD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92" t="35829" r="60605" b="35664"/>
              <a:stretch/>
            </p:blipFill>
            <p:spPr>
              <a:xfrm rot="21390717">
                <a:off x="7290258" y="2538172"/>
                <a:ext cx="914892" cy="1148772"/>
              </a:xfrm>
              <a:prstGeom prst="rect">
                <a:avLst/>
              </a:prstGeom>
            </p:spPr>
          </p:pic>
        </p:grpSp>
        <p:pic>
          <p:nvPicPr>
            <p:cNvPr id="7" name="รูปภาพ 56">
              <a:extLst>
                <a:ext uri="{FF2B5EF4-FFF2-40B4-BE49-F238E27FC236}">
                  <a16:creationId xmlns:a16="http://schemas.microsoft.com/office/drawing/2014/main" id="{A0A54782-0FC8-4C0F-BAD4-72FB0E9B2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12" r="33823" b="72133"/>
            <a:stretch/>
          </p:blipFill>
          <p:spPr>
            <a:xfrm>
              <a:off x="2975897" y="-194861"/>
              <a:ext cx="921418" cy="1012317"/>
            </a:xfrm>
            <a:prstGeom prst="rect">
              <a:avLst/>
            </a:prstGeom>
          </p:spPr>
        </p:pic>
        <p:pic>
          <p:nvPicPr>
            <p:cNvPr id="8" name="รูปภาพ 57">
              <a:extLst>
                <a:ext uri="{FF2B5EF4-FFF2-40B4-BE49-F238E27FC236}">
                  <a16:creationId xmlns:a16="http://schemas.microsoft.com/office/drawing/2014/main" id="{80459426-0816-4147-962A-BB3C2DE2B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36302" r="34524" b="35294"/>
            <a:stretch/>
          </p:blipFill>
          <p:spPr>
            <a:xfrm rot="20107264">
              <a:off x="4940625" y="128462"/>
              <a:ext cx="900266" cy="1052574"/>
            </a:xfrm>
            <a:prstGeom prst="rect">
              <a:avLst/>
            </a:prstGeom>
          </p:spPr>
        </p:pic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370285" y="1036516"/>
            <a:ext cx="7665458" cy="1371600"/>
          </a:xfrm>
          <a:prstGeom prst="rect">
            <a:avLst/>
          </a:prstGeom>
          <a:noFill/>
          <a:ln w="76200" cmpd="tri">
            <a:solidFill>
              <a:srgbClr val="6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 3.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mỗi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phép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đây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   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           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phép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số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          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tích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rồi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(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theo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mẫu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C0000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)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6C0000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6793" y="2526663"/>
            <a:ext cx="2741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C2569"/>
                </a:solidFill>
                <a:latin typeface="UTM Avo" panose="02040603050506020204" pitchFamily="18" charset="0"/>
              </a:rPr>
              <a:t>60 : 15 </a:t>
            </a:r>
            <a:r>
              <a:rPr lang="en-US" sz="4000" b="1" dirty="0">
                <a:solidFill>
                  <a:srgbClr val="FF4400"/>
                </a:solidFill>
                <a:latin typeface="UTM Avo" panose="02040603050506020204" pitchFamily="18" charset="0"/>
              </a:rPr>
              <a:t>=</a:t>
            </a:r>
            <a:endParaRPr lang="vi-VN" sz="4000" b="1" dirty="0">
              <a:solidFill>
                <a:srgbClr val="FF44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7216" y="2539112"/>
            <a:ext cx="329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4400"/>
                </a:solidFill>
                <a:latin typeface="UTM Avo" panose="02040603050506020204" pitchFamily="18" charset="0"/>
              </a:rPr>
              <a:t>60 : (5 x 3)</a:t>
            </a:r>
            <a:endParaRPr lang="vi-VN" sz="4000" b="1" dirty="0">
              <a:solidFill>
                <a:srgbClr val="FF44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3609" y="3576998"/>
            <a:ext cx="637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    </a:t>
            </a:r>
            <a:endParaRPr lang="vi-VN" sz="4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28526" y="4092000"/>
            <a:ext cx="1652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15 =</a:t>
            </a:r>
            <a:endParaRPr lang="vi-VN" sz="4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54835" y="4111763"/>
            <a:ext cx="475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7438" y="4111763"/>
            <a:ext cx="510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5934" y="4060887"/>
            <a:ext cx="510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x</a:t>
            </a:r>
            <a:endParaRPr lang="vi-VN" sz="4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852168" y="4101881"/>
            <a:ext cx="46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4884" y="4138004"/>
            <a:ext cx="469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  <a:endParaRPr lang="vi-VN" sz="4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5194" y="3191104"/>
            <a:ext cx="329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4400"/>
                </a:solidFill>
                <a:latin typeface="UTM Avo" panose="02040603050506020204" pitchFamily="18" charset="0"/>
              </a:rPr>
              <a:t>=  60 : 5 : 3</a:t>
            </a:r>
            <a:endParaRPr lang="vi-VN" sz="4000" b="1" dirty="0">
              <a:solidFill>
                <a:srgbClr val="FF44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9795" y="3760043"/>
            <a:ext cx="329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4400"/>
                </a:solidFill>
                <a:latin typeface="UTM Avo" panose="02040603050506020204" pitchFamily="18" charset="0"/>
              </a:rPr>
              <a:t>=  12 : 3</a:t>
            </a:r>
            <a:endParaRPr lang="vi-VN" sz="4000" b="1" dirty="0">
              <a:solidFill>
                <a:srgbClr val="FF44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64870" y="4218334"/>
            <a:ext cx="329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4400"/>
                </a:solidFill>
                <a:latin typeface="UTM Avo" panose="02040603050506020204" pitchFamily="18" charset="0"/>
              </a:rPr>
              <a:t>=      4</a:t>
            </a:r>
            <a:endParaRPr lang="vi-VN" sz="4000" b="1" dirty="0">
              <a:solidFill>
                <a:srgbClr val="FF4400"/>
              </a:solidFill>
            </a:endParaRPr>
          </a:p>
        </p:txBody>
      </p:sp>
      <p:grpSp>
        <p:nvGrpSpPr>
          <p:cNvPr id="30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31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33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787" y="5689216"/>
              <a:ext cx="1066800" cy="906262"/>
            </a:xfrm>
            <a:prstGeom prst="rect">
              <a:avLst/>
            </a:prstGeom>
          </p:spPr>
        </p:pic>
        <p:pic>
          <p:nvPicPr>
            <p:cNvPr id="34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45691" y="5583980"/>
              <a:ext cx="1293782" cy="1099086"/>
            </a:xfrm>
            <a:prstGeom prst="rect">
              <a:avLst/>
            </a:prstGeom>
          </p:spPr>
        </p:pic>
        <p:pic>
          <p:nvPicPr>
            <p:cNvPr id="35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76083" y="5660500"/>
              <a:ext cx="1056402" cy="897428"/>
            </a:xfrm>
            <a:prstGeom prst="rect">
              <a:avLst/>
            </a:prstGeom>
          </p:spPr>
        </p:pic>
        <p:pic>
          <p:nvPicPr>
            <p:cNvPr id="36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4" y="3191105"/>
            <a:ext cx="2435765" cy="33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"/>
                            </p:stCondLst>
                            <p:childTnLst>
                              <p:par>
                                <p:cTn id="10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950"/>
                            </p:stCondLst>
                            <p:childTnLst>
                              <p:par>
                                <p:cTn id="1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50"/>
                            </p:stCondLst>
                            <p:childTnLst>
                              <p:par>
                                <p:cTn id="1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1" grpId="0"/>
      <p:bldP spid="21" grpId="1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6" t="1453"/>
          <a:stretch/>
        </p:blipFill>
        <p:spPr>
          <a:xfrm>
            <a:off x="227392" y="0"/>
            <a:ext cx="11642501" cy="6993125"/>
          </a:xfrm>
          <a:prstGeom prst="rect">
            <a:avLst/>
          </a:prstGeom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19706" y="1500643"/>
            <a:ext cx="9363682" cy="99785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kumimoji="0" lang="en-US" altLang="en-US" sz="2400" b="1" i="0" u="sng" strike="noStrike" kern="0" cap="none" spc="0" normalizeH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3: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Chuyển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mỗi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phép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đây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phép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             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số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tích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rồi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tính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(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theo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mẫu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)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15183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5821" y="2809139"/>
            <a:ext cx="2796325" cy="785611"/>
          </a:xfrm>
          <a:prstGeom prst="roundRect">
            <a:avLst/>
          </a:prstGeom>
          <a:solidFill>
            <a:srgbClr val="C9F6F3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80 : 4 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6024" y="2756077"/>
            <a:ext cx="2945238" cy="785611"/>
          </a:xfrm>
          <a:prstGeom prst="roundRect">
            <a:avLst/>
          </a:prstGeom>
          <a:solidFill>
            <a:srgbClr val="C9F6F3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150 : 5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36227" y="2756078"/>
            <a:ext cx="2888088" cy="785611"/>
          </a:xfrm>
          <a:prstGeom prst="roundRect">
            <a:avLst/>
          </a:prstGeom>
          <a:solidFill>
            <a:srgbClr val="C9F6F3"/>
          </a:solidFill>
          <a:ln w="28575">
            <a:solidFill>
              <a:srgbClr val="1A422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c)  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80 : 6</a:t>
            </a:r>
            <a:endParaRPr lang="vi-VN" sz="3600" b="1" dirty="0">
              <a:solidFill>
                <a:schemeClr val="tx1"/>
              </a:solidFill>
            </a:endParaRPr>
          </a:p>
        </p:txBody>
      </p:sp>
      <p:grpSp>
        <p:nvGrpSpPr>
          <p:cNvPr id="13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392917"/>
            <a:ext cx="12192000" cy="2481956"/>
            <a:chOff x="-298730" y="4344688"/>
            <a:chExt cx="12192000" cy="248195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16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17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8831" y="5519274"/>
              <a:ext cx="1293782" cy="1099086"/>
            </a:xfrm>
            <a:prstGeom prst="rect">
              <a:avLst/>
            </a:prstGeom>
          </p:spPr>
        </p:pic>
        <p:pic>
          <p:nvPicPr>
            <p:cNvPr id="18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20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2660160" y="2603091"/>
            <a:ext cx="1858718" cy="1240992"/>
          </a:xfrm>
          <a:prstGeom prst="rect">
            <a:avLst/>
          </a:prstGeom>
        </p:spPr>
      </p:pic>
      <p:pic>
        <p:nvPicPr>
          <p:cNvPr id="21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6493495" y="2603091"/>
            <a:ext cx="1858718" cy="1240992"/>
          </a:xfrm>
          <a:prstGeom prst="rect">
            <a:avLst/>
          </a:prstGeom>
        </p:spPr>
      </p:pic>
      <p:pic>
        <p:nvPicPr>
          <p:cNvPr id="22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9886659" y="2617466"/>
            <a:ext cx="1858718" cy="12409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1" y="4239295"/>
            <a:ext cx="1789810" cy="24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1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76875 -0.01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38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416127" y="555427"/>
            <a:ext cx="9363682" cy="997858"/>
          </a:xfrm>
          <a:prstGeom prst="rect">
            <a:avLst/>
          </a:prstGeom>
          <a:noFill/>
          <a:ln w="38100" cmpd="tri">
            <a:solidFill>
              <a:schemeClr val="tx1">
                <a:lumMod val="95000"/>
                <a:lumOff val="5000"/>
              </a:schemeClr>
            </a:solidFill>
            <a:prstDash val="sysDash"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kumimoji="0" lang="en-US" alt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kumimoji="0" lang="en-US" altLang="en-US" sz="2400" b="1" i="0" u="sng" strike="noStrike" kern="0" cap="none" spc="0" normalizeH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3: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Chuyển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mỗi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phép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đây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phép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             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số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chia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một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tích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rồi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tính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(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theo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mẫu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15183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)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15183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15821" y="1912675"/>
            <a:ext cx="2796325" cy="785611"/>
          </a:xfrm>
          <a:prstGeom prst="roundRect">
            <a:avLst/>
          </a:prstGeom>
          <a:solidFill>
            <a:srgbClr val="C9F6F3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a.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80 : 40 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54645" y="1859613"/>
            <a:ext cx="3227173" cy="785611"/>
          </a:xfrm>
          <a:prstGeom prst="roundRect">
            <a:avLst/>
          </a:prstGeom>
          <a:solidFill>
            <a:srgbClr val="C9F6F3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b.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150 : 50</a:t>
            </a:r>
            <a:endParaRPr lang="vi-VN" sz="36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22091" y="1859612"/>
            <a:ext cx="2888088" cy="785611"/>
          </a:xfrm>
          <a:prstGeom prst="roundRect">
            <a:avLst/>
          </a:prstGeom>
          <a:solidFill>
            <a:srgbClr val="C9F6F3"/>
          </a:solidFill>
          <a:ln w="28575">
            <a:solidFill>
              <a:srgbClr val="1A422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c.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80 : 16</a:t>
            </a:r>
            <a:endParaRPr lang="vi-VN" sz="3600" b="1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338078" y="1796100"/>
            <a:ext cx="12879" cy="3156543"/>
          </a:xfrm>
          <a:prstGeom prst="line">
            <a:avLst/>
          </a:prstGeom>
          <a:ln w="38100">
            <a:solidFill>
              <a:srgbClr val="1A42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392100" y="1796099"/>
            <a:ext cx="12879" cy="3156543"/>
          </a:xfrm>
          <a:prstGeom prst="line">
            <a:avLst/>
          </a:prstGeom>
          <a:ln w="38100">
            <a:solidFill>
              <a:srgbClr val="1A42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28102" y="2729802"/>
            <a:ext cx="1998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80 : 40 </a:t>
            </a:r>
          </a:p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4592" y="3190264"/>
            <a:ext cx="2569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80 : (10 x 4)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15339" y="3730355"/>
            <a:ext cx="25539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80 : 10 : 4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9213" y="4194695"/>
            <a:ext cx="14847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8 : 4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8102" y="4659035"/>
            <a:ext cx="1170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  2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6306" y="2752918"/>
            <a:ext cx="2395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150 : </a:t>
            </a:r>
            <a:r>
              <a:rPr lang="en-US" sz="3000" b="1" spc="300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50</a:t>
            </a:r>
          </a:p>
          <a:p>
            <a:r>
              <a:rPr lang="en-US" sz="3000" b="1" spc="300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</a:t>
            </a:r>
            <a:endParaRPr lang="vi-VN" sz="3000" b="1" spc="300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91371" y="3208913"/>
            <a:ext cx="29258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 150 : (10 x 5)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9688" y="3800640"/>
            <a:ext cx="27911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150 : 10 : 5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0896" y="4318228"/>
            <a:ext cx="20767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 =   15 : 5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09293" y="4784942"/>
            <a:ext cx="13644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    3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97466" y="2752918"/>
            <a:ext cx="221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80 : 1</a:t>
            </a:r>
            <a:r>
              <a:rPr lang="en-US" sz="3000" b="1" spc="300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6</a:t>
            </a:r>
          </a:p>
          <a:p>
            <a:r>
              <a:rPr lang="en-US" sz="3000" b="1" spc="300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</a:t>
            </a:r>
            <a:endParaRPr lang="vi-VN" sz="3000" b="1" spc="300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940245" y="3246642"/>
            <a:ext cx="2569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  80 : (8 x 2)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845110" y="3774767"/>
            <a:ext cx="21980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80 : 8 : 2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98441" y="4263003"/>
            <a:ext cx="17219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10 : 2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40245" y="4784942"/>
            <a:ext cx="14830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=       5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rgbClr val="FFC000"/>
              </a:solidFill>
            </a:endParaRPr>
          </a:p>
        </p:txBody>
      </p:sp>
      <p:grpSp>
        <p:nvGrpSpPr>
          <p:cNvPr id="29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-37729" y="4441180"/>
            <a:ext cx="12192000" cy="2481956"/>
            <a:chOff x="-298730" y="4344688"/>
            <a:chExt cx="12192000" cy="2481956"/>
          </a:xfrm>
        </p:grpSpPr>
        <p:pic>
          <p:nvPicPr>
            <p:cNvPr id="30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574" y="4344688"/>
              <a:ext cx="2156696" cy="2417551"/>
            </a:xfrm>
            <a:prstGeom prst="rect">
              <a:avLst/>
            </a:prstGeom>
          </p:spPr>
        </p:pic>
        <p:pic>
          <p:nvPicPr>
            <p:cNvPr id="31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227" y="5262553"/>
              <a:ext cx="1703070" cy="1446783"/>
            </a:xfrm>
            <a:prstGeom prst="rect">
              <a:avLst/>
            </a:prstGeom>
          </p:spPr>
        </p:pic>
        <p:pic>
          <p:nvPicPr>
            <p:cNvPr id="32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37" y="5776804"/>
              <a:ext cx="1066800" cy="906262"/>
            </a:xfrm>
            <a:prstGeom prst="rect">
              <a:avLst/>
            </a:prstGeom>
          </p:spPr>
        </p:pic>
        <p:pic>
          <p:nvPicPr>
            <p:cNvPr id="34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35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427694"/>
              <a:ext cx="12192000" cy="39895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13" y="5384144"/>
            <a:ext cx="1551377" cy="1496844"/>
          </a:xfrm>
          <a:prstGeom prst="rect">
            <a:avLst/>
          </a:prstGeom>
        </p:spPr>
      </p:pic>
      <p:pic>
        <p:nvPicPr>
          <p:cNvPr id="36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2692256" y="1783861"/>
            <a:ext cx="1858718" cy="1240992"/>
          </a:xfrm>
          <a:prstGeom prst="rect">
            <a:avLst/>
          </a:prstGeom>
        </p:spPr>
      </p:pic>
      <p:pic>
        <p:nvPicPr>
          <p:cNvPr id="38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6812362" y="1717174"/>
            <a:ext cx="1858718" cy="1240992"/>
          </a:xfrm>
          <a:prstGeom prst="rect">
            <a:avLst/>
          </a:prstGeom>
        </p:spPr>
      </p:pic>
      <p:pic>
        <p:nvPicPr>
          <p:cNvPr id="39" name="รูปภาพ 16">
            <a:extLst>
              <a:ext uri="{FF2B5EF4-FFF2-40B4-BE49-F238E27FC236}">
                <a16:creationId xmlns:a16="http://schemas.microsoft.com/office/drawing/2014/main" id="{51D520D8-0F4B-42CD-A9D9-E02AE227C6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7" t="-807" r="20492" b="82112"/>
          <a:stretch/>
        </p:blipFill>
        <p:spPr>
          <a:xfrm rot="20444428">
            <a:off x="10434748" y="1708688"/>
            <a:ext cx="1858718" cy="12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95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450"/>
                            </p:stCondLst>
                            <p:childTnLst>
                              <p:par>
                                <p:cTn id="9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17487 0.5310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250"/>
                            </p:stCondLst>
                            <p:childTnLst>
                              <p:par>
                                <p:cTn id="1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950"/>
                            </p:stCondLst>
                            <p:childTnLst>
                              <p:par>
                                <p:cTn id="1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50"/>
                            </p:stCondLst>
                            <p:childTnLst>
                              <p:par>
                                <p:cTn id="1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1081 0.5356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250"/>
                            </p:stCondLst>
                            <p:childTnLst>
                              <p:par>
                                <p:cTn id="1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00"/>
                            </p:stCondLst>
                            <p:childTnLst>
                              <p:par>
                                <p:cTn id="1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200"/>
                            </p:stCondLst>
                            <p:childTnLst>
                              <p:par>
                                <p:cTn id="1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300"/>
                            </p:stCondLst>
                            <p:childTnLst>
                              <p:par>
                                <p:cTn id="1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43203 0.573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2127" y="-50129"/>
            <a:ext cx="12392602" cy="6987300"/>
            <a:chOff x="-102127" y="-50129"/>
            <a:chExt cx="12392602" cy="6987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127" y="0"/>
              <a:ext cx="12294127" cy="6937171"/>
            </a:xfrm>
            <a:prstGeom prst="rect">
              <a:avLst/>
            </a:prstGeom>
          </p:spPr>
        </p:pic>
        <p:sp>
          <p:nvSpPr>
            <p:cNvPr id="13" name="TextBox 4"/>
            <p:cNvSpPr txBox="1"/>
            <p:nvPr/>
          </p:nvSpPr>
          <p:spPr>
            <a:xfrm>
              <a:off x="10874852" y="-50129"/>
              <a:ext cx="14156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err="1">
                  <a:solidFill>
                    <a:srgbClr val="A4D79A"/>
                  </a:solidFill>
                  <a:latin typeface="SVN-Gidry" panose="02040603050506020204" pitchFamily="18" charset="0"/>
                </a:rPr>
                <a:t>Măng</a:t>
              </a:r>
              <a:r>
                <a:rPr lang="en-US" sz="2400" b="1" dirty="0">
                  <a:solidFill>
                    <a:srgbClr val="A4D79A"/>
                  </a:solidFill>
                  <a:latin typeface="SVN-Gidry" panose="02040603050506020204" pitchFamily="18" charset="0"/>
                </a:rPr>
                <a:t> Non</a:t>
              </a:r>
              <a:endParaRPr lang="vi-VN" sz="2400" b="1" dirty="0">
                <a:solidFill>
                  <a:srgbClr val="A4D79A"/>
                </a:solidFill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0" y="6218601"/>
            <a:ext cx="885808" cy="6400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2904" y="662833"/>
            <a:ext cx="11052071" cy="5280767"/>
          </a:xfrm>
          <a:prstGeom prst="roundRect">
            <a:avLst/>
          </a:prstGeom>
          <a:solidFill>
            <a:srgbClr val="FFFFFF">
              <a:alpha val="65000"/>
            </a:srgbClr>
          </a:solidFill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19">
            <a:extLst>
              <a:ext uri="{FF2B5EF4-FFF2-40B4-BE49-F238E27FC236}">
                <a16:creationId xmlns:a16="http://schemas.microsoft.com/office/drawing/2014/main" id="{751447F8-765B-4E2A-8863-AC34741529FF}"/>
              </a:ext>
            </a:extLst>
          </p:cNvPr>
          <p:cNvSpPr txBox="1"/>
          <p:nvPr/>
        </p:nvSpPr>
        <p:spPr>
          <a:xfrm>
            <a:off x="2803731" y="772561"/>
            <a:ext cx="7057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5400" b="1" dirty="0" err="1">
                <a:ln>
                  <a:solidFill>
                    <a:srgbClr val="000000"/>
                  </a:solidFill>
                </a:ln>
                <a:solidFill>
                  <a:srgbClr val="FFB500"/>
                </a:solidFill>
                <a:latin typeface="SVN-Cookies" panose="02040603050506020204" pitchFamily="18" charset="0"/>
                <a:cs typeface="Imsimple" pitchFamily="2" charset="0"/>
              </a:rPr>
              <a:t>Mục</a:t>
            </a:r>
            <a:r>
              <a:rPr lang="en-US" sz="54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5400" b="1" dirty="0" err="1">
                <a:ln>
                  <a:solidFill>
                    <a:srgbClr val="000000"/>
                  </a:solidFill>
                </a:ln>
                <a:solidFill>
                  <a:srgbClr val="FF5555"/>
                </a:solidFill>
                <a:latin typeface="SVN-Cookies" panose="02040603050506020204" pitchFamily="18" charset="0"/>
                <a:cs typeface="Imsimple" pitchFamily="2" charset="0"/>
              </a:rPr>
              <a:t>tiêu</a:t>
            </a:r>
            <a:r>
              <a:rPr lang="en-US" sz="54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5400" b="1" dirty="0" err="1">
                <a:ln>
                  <a:solidFill>
                    <a:srgbClr val="000000"/>
                  </a:solidFill>
                </a:ln>
                <a:solidFill>
                  <a:srgbClr val="81C233"/>
                </a:solidFill>
                <a:latin typeface="SVN-Cookies" panose="02040603050506020204" pitchFamily="18" charset="0"/>
                <a:cs typeface="Imsimple" pitchFamily="2" charset="0"/>
              </a:rPr>
              <a:t>cần</a:t>
            </a:r>
            <a:r>
              <a:rPr lang="en-US" sz="5400" b="1" dirty="0">
                <a:ln>
                  <a:solidFill>
                    <a:srgbClr val="000000"/>
                  </a:solidFill>
                </a:ln>
                <a:solidFill>
                  <a:srgbClr val="FF6666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5400" b="1" dirty="0" err="1">
                <a:ln>
                  <a:solidFill>
                    <a:srgbClr val="000000"/>
                  </a:solidFill>
                </a:ln>
                <a:solidFill>
                  <a:srgbClr val="FF6500"/>
                </a:solidFill>
                <a:latin typeface="SVN-Cookies" panose="02040603050506020204" pitchFamily="18" charset="0"/>
                <a:cs typeface="Imsimple" pitchFamily="2" charset="0"/>
              </a:rPr>
              <a:t>đạt</a:t>
            </a:r>
            <a:endParaRPr lang="th-TH" sz="5400" b="1" dirty="0">
              <a:ln>
                <a:solidFill>
                  <a:srgbClr val="000000"/>
                </a:solidFill>
              </a:ln>
              <a:solidFill>
                <a:srgbClr val="FF6500"/>
              </a:solidFill>
              <a:latin typeface="SVN-Cookies" panose="02040603050506020204" pitchFamily="18" charset="0"/>
              <a:cs typeface="Imsimple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5916" y="1485182"/>
            <a:ext cx="985893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1. Kiến thức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nl-NL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Biết cách chia một số cho một tích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nl-NL" sz="28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2. Kĩ năng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tabLst>
                <a:tab pos="-152400" algn="l"/>
              </a:tabLst>
            </a:pPr>
            <a:r>
              <a:rPr lang="nl-NL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Thực hiện được phép chia một số cho một tích.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nl-NL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Biết vận dụng cách chia một số cho một tích để giải các bài toán liên quan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/>
            <a:r>
              <a:rPr lang="nl-NL" sz="28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3. Phẩm chất</a:t>
            </a:r>
            <a:endParaRPr lang="vi-VN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lang="nl-NL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Tính chính xác, cẩn thận.</a:t>
            </a:r>
          </a:p>
          <a:p>
            <a:pPr algn="just">
              <a:spcAft>
                <a:spcPts val="0"/>
              </a:spcAft>
            </a:pPr>
            <a:r>
              <a:rPr lang="nl-NL" sz="2800" b="1" dirty="0">
                <a:latin typeface="UTM Avo" panose="02040603050506020204" pitchFamily="18" charset="0"/>
                <a:ea typeface="Times New Roman" panose="02020603050405020304" pitchFamily="18" charset="0"/>
              </a:rPr>
              <a:t>4. Góp phần phát triển các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- Năng lực tự học</a:t>
            </a:r>
            <a:r>
              <a:rPr lang="nl-NL" sz="2800">
                <a:latin typeface="UTM Avo" panose="02040603050506020204" pitchFamily="18" charset="0"/>
                <a:ea typeface="Times New Roman" panose="02020603050405020304" pitchFamily="18" charset="0"/>
              </a:rPr>
              <a:t>, năng lực tính </a:t>
            </a:r>
            <a:r>
              <a:rPr lang="nl-NL" sz="2800" dirty="0">
                <a:latin typeface="UTM Avo" panose="02040603050506020204" pitchFamily="18" charset="0"/>
                <a:ea typeface="Times New Roman" panose="02020603050405020304" pitchFamily="18" charset="0"/>
              </a:rPr>
              <a:t>toán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9" y="0"/>
            <a:ext cx="12344009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100000" l="9924" r="98092">
                        <a14:foregroundMark x1="62691" y1="28053" x2="61164" y2="52958"/>
                        <a14:backgroundMark x1="31966" y1="50191" x2="20992" y2="95038"/>
                        <a14:backgroundMark x1="31489" y1="68416" x2="30725" y2="7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46" y="655983"/>
            <a:ext cx="6202017" cy="6202017"/>
          </a:xfrm>
        </p:spPr>
      </p:pic>
      <p:grpSp>
        <p:nvGrpSpPr>
          <p:cNvPr id="9" name="Group 8"/>
          <p:cNvGrpSpPr/>
          <p:nvPr/>
        </p:nvGrpSpPr>
        <p:grpSpPr>
          <a:xfrm>
            <a:off x="3001617" y="0"/>
            <a:ext cx="4731026" cy="4075043"/>
            <a:chOff x="3041375" y="-225499"/>
            <a:chExt cx="4731026" cy="42806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00" b="47550" l="0" r="49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44" b="53623"/>
            <a:stretch/>
          </p:blipFill>
          <p:spPr>
            <a:xfrm>
              <a:off x="3041375" y="-225499"/>
              <a:ext cx="4731026" cy="428066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776869" y="1020311"/>
              <a:ext cx="3001618" cy="25180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287520" y="1535323"/>
            <a:ext cx="39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ơn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giúp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thu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hoạch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rau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củ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!</a:t>
            </a:r>
          </a:p>
          <a:p>
            <a:pPr algn="ctr"/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Giỏi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lắm</a:t>
            </a:r>
            <a:r>
              <a:rPr lang="en-US" sz="3000" b="1" dirty="0">
                <a:ln>
                  <a:solidFill>
                    <a:srgbClr val="1A4229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!</a:t>
            </a:r>
            <a:endParaRPr lang="vi-VN" sz="3000" b="1" dirty="0">
              <a:ln>
                <a:solidFill>
                  <a:srgbClr val="1A4229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4009" cy="6858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430" y="1551459"/>
            <a:ext cx="7385206" cy="521130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06E6DA0-F4DB-4653-AB44-A344DB380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20" y="1519195"/>
            <a:ext cx="7476653" cy="52758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547112" y="583856"/>
            <a:ext cx="5068399" cy="1538118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ED1C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FFFF"/>
              </a:solidFill>
            </a:endParaRPr>
          </a:p>
        </p:txBody>
      </p:sp>
      <p:sp>
        <p:nvSpPr>
          <p:cNvPr id="9" name="19">
            <a:extLst>
              <a:ext uri="{FF2B5EF4-FFF2-40B4-BE49-F238E27FC236}">
                <a16:creationId xmlns:a16="http://schemas.microsoft.com/office/drawing/2014/main" id="{751447F8-765B-4E2A-8863-AC34741529FF}"/>
              </a:ext>
            </a:extLst>
          </p:cNvPr>
          <p:cNvSpPr txBox="1"/>
          <p:nvPr/>
        </p:nvSpPr>
        <p:spPr>
          <a:xfrm>
            <a:off x="2791930" y="583856"/>
            <a:ext cx="65787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B500"/>
                </a:solidFill>
                <a:latin typeface="SVN-Cookies" panose="02040603050506020204" pitchFamily="18" charset="0"/>
                <a:cs typeface="Imsimple" pitchFamily="2" charset="0"/>
              </a:rPr>
              <a:t>DẶN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5555"/>
                </a:solidFill>
                <a:latin typeface="SVN-Cookies" panose="02040603050506020204" pitchFamily="18" charset="0"/>
                <a:cs typeface="Imsimple" pitchFamily="2" charset="0"/>
              </a:rPr>
              <a:t>DÒ</a:t>
            </a:r>
            <a:endParaRPr lang="en-US" sz="8800" b="1" dirty="0">
              <a:ln>
                <a:solidFill>
                  <a:srgbClr val="000000"/>
                </a:solidFill>
              </a:ln>
              <a:solidFill>
                <a:srgbClr val="FFFF00"/>
              </a:solidFill>
              <a:latin typeface="SVN-Cookies" panose="02040603050506020204" pitchFamily="18" charset="0"/>
              <a:cs typeface="Imsimpl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978" y="3279946"/>
            <a:ext cx="4571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Hoàn</a:t>
            </a:r>
            <a:r>
              <a:rPr lang="en-US" sz="5400" b="1" dirty="0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thành</a:t>
            </a:r>
            <a:r>
              <a:rPr lang="en-US" sz="5400" b="1" dirty="0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63D0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tập</a:t>
            </a:r>
            <a:endParaRPr lang="vi-VN" sz="5400" b="1" dirty="0">
              <a:solidFill>
                <a:srgbClr val="463D0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8750" y="3279946"/>
            <a:ext cx="354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Chuẩn</a:t>
            </a:r>
            <a:r>
              <a:rPr lang="en-US" sz="5400" b="1" dirty="0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bị</a:t>
            </a:r>
            <a:r>
              <a:rPr lang="en-US" sz="5400" b="1" dirty="0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C80F4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mới</a:t>
            </a:r>
            <a:endParaRPr lang="vi-VN" sz="5400" b="1" dirty="0">
              <a:solidFill>
                <a:srgbClr val="C80F4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9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0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67268" y="1698318"/>
            <a:ext cx="85807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B500"/>
                </a:solidFill>
                <a:latin typeface="SVN-Cookies" panose="02040603050506020204" pitchFamily="18" charset="0"/>
                <a:cs typeface="Imsimple" pitchFamily="2" charset="0"/>
              </a:rPr>
              <a:t>CHÚC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5555"/>
                </a:solidFill>
                <a:latin typeface="SVN-Cookies" panose="02040603050506020204" pitchFamily="18" charset="0"/>
                <a:cs typeface="Imsimple" pitchFamily="2" charset="0"/>
              </a:rPr>
              <a:t>CÁC 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81C233"/>
                </a:solidFill>
                <a:latin typeface="SVN-Cookies" panose="02040603050506020204" pitchFamily="18" charset="0"/>
                <a:cs typeface="Imsimple" pitchFamily="2" charset="0"/>
              </a:rPr>
              <a:t>CON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6666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920714"/>
                </a:solidFill>
                <a:latin typeface="SVN-Cookies" panose="02040603050506020204" pitchFamily="18" charset="0"/>
                <a:cs typeface="Imsimple" pitchFamily="2" charset="0"/>
              </a:rPr>
              <a:t>HỌC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6500"/>
                </a:solidFill>
                <a:latin typeface="SVN-Cookies" panose="02040603050506020204" pitchFamily="18" charset="0"/>
                <a:cs typeface="Imsimple" pitchFamily="2" charset="0"/>
              </a:rPr>
              <a:t> TÔT</a:t>
            </a:r>
            <a:endParaRPr lang="th-TH" sz="8800" b="1" dirty="0">
              <a:ln>
                <a:solidFill>
                  <a:srgbClr val="000000"/>
                </a:solidFill>
              </a:ln>
              <a:solidFill>
                <a:srgbClr val="FF6500"/>
              </a:solidFill>
              <a:latin typeface="SVN-Cookies" panose="02040603050506020204" pitchFamily="18" charset="0"/>
              <a:cs typeface="Imsimp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</a:rPr>
              <a:t>0382348780</a:t>
            </a:r>
            <a:r>
              <a:rPr lang="en-US" sz="2400" dirty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96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4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2127" y="-50129"/>
            <a:ext cx="12392602" cy="6987300"/>
            <a:chOff x="-102127" y="-50129"/>
            <a:chExt cx="12392602" cy="69873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127" y="0"/>
              <a:ext cx="12294127" cy="6937171"/>
            </a:xfrm>
            <a:prstGeom prst="rect">
              <a:avLst/>
            </a:prstGeom>
          </p:spPr>
        </p:pic>
        <p:sp>
          <p:nvSpPr>
            <p:cNvPr id="13" name="TextBox 4"/>
            <p:cNvSpPr txBox="1"/>
            <p:nvPr/>
          </p:nvSpPr>
          <p:spPr>
            <a:xfrm>
              <a:off x="10874852" y="-50129"/>
              <a:ext cx="14156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err="1">
                  <a:solidFill>
                    <a:srgbClr val="A4D79A"/>
                  </a:solidFill>
                  <a:latin typeface="SVN-Gidry" panose="02040603050506020204" pitchFamily="18" charset="0"/>
                </a:rPr>
                <a:t>Măng</a:t>
              </a:r>
              <a:r>
                <a:rPr lang="en-US" sz="2400" b="1" dirty="0">
                  <a:solidFill>
                    <a:srgbClr val="A4D79A"/>
                  </a:solidFill>
                  <a:latin typeface="SVN-Gidry" panose="02040603050506020204" pitchFamily="18" charset="0"/>
                </a:rPr>
                <a:t> Non</a:t>
              </a:r>
              <a:endParaRPr lang="vi-VN" sz="2400" b="1" dirty="0">
                <a:solidFill>
                  <a:srgbClr val="A4D79A"/>
                </a:solidFill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0" y="6218601"/>
            <a:ext cx="885808" cy="64002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34762" y="411536"/>
            <a:ext cx="6381817" cy="2277888"/>
          </a:xfrm>
          <a:prstGeom prst="roundRect">
            <a:avLst/>
          </a:prstGeom>
          <a:solidFill>
            <a:srgbClr val="FFFFFF">
              <a:alpha val="65000"/>
            </a:srgbClr>
          </a:solidFill>
          <a:ln w="38100">
            <a:solidFill>
              <a:srgbClr val="ED1C2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FFFF"/>
              </a:solidFill>
            </a:endParaRPr>
          </a:p>
        </p:txBody>
      </p:sp>
      <p:sp>
        <p:nvSpPr>
          <p:cNvPr id="24" name="19">
            <a:extLst>
              <a:ext uri="{FF2B5EF4-FFF2-40B4-BE49-F238E27FC236}">
                <a16:creationId xmlns:a16="http://schemas.microsoft.com/office/drawing/2014/main" id="{751447F8-765B-4E2A-8863-AC34741529FF}"/>
              </a:ext>
            </a:extLst>
          </p:cNvPr>
          <p:cNvSpPr txBox="1"/>
          <p:nvPr/>
        </p:nvSpPr>
        <p:spPr>
          <a:xfrm>
            <a:off x="3036287" y="255713"/>
            <a:ext cx="65787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B500"/>
                </a:solidFill>
                <a:latin typeface="SVN-Cookies" panose="02040603050506020204" pitchFamily="18" charset="0"/>
                <a:cs typeface="Imsimple" pitchFamily="2" charset="0"/>
              </a:rPr>
              <a:t>TRANG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5555"/>
                </a:solidFill>
                <a:latin typeface="SVN-Cookies" panose="02040603050506020204" pitchFamily="18" charset="0"/>
                <a:cs typeface="Imsimple" pitchFamily="2" charset="0"/>
              </a:rPr>
              <a:t>TRẠI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</a:p>
          <a:p>
            <a:pPr algn="ctr" defTabSz="457200"/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81C233"/>
                </a:solidFill>
                <a:latin typeface="SVN-Cookies" panose="02040603050506020204" pitchFamily="18" charset="0"/>
                <a:cs typeface="Imsimple" pitchFamily="2" charset="0"/>
              </a:rPr>
              <a:t>VUI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6666"/>
                </a:solidFill>
                <a:latin typeface="SVN-Cookies" panose="02040603050506020204" pitchFamily="18" charset="0"/>
                <a:cs typeface="Imsimple" pitchFamily="2" charset="0"/>
              </a:rPr>
              <a:t> </a:t>
            </a:r>
            <a:r>
              <a:rPr lang="en-US" sz="8800" b="1" dirty="0">
                <a:ln>
                  <a:solidFill>
                    <a:srgbClr val="000000"/>
                  </a:solidFill>
                </a:ln>
                <a:solidFill>
                  <a:srgbClr val="FF6500"/>
                </a:solidFill>
                <a:latin typeface="SVN-Cookies" panose="02040603050506020204" pitchFamily="18" charset="0"/>
                <a:cs typeface="Imsimple" pitchFamily="2" charset="0"/>
              </a:rPr>
              <a:t>VẺ</a:t>
            </a:r>
            <a:endParaRPr lang="th-TH" sz="8800" b="1" dirty="0">
              <a:ln>
                <a:solidFill>
                  <a:srgbClr val="000000"/>
                </a:solidFill>
              </a:ln>
              <a:solidFill>
                <a:srgbClr val="FF6500"/>
              </a:solidFill>
              <a:latin typeface="SVN-Cookies" panose="02040603050506020204" pitchFamily="18" charset="0"/>
              <a:cs typeface="Imsimple" pitchFamily="2" charset="0"/>
            </a:endParaRP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841" y="2825802"/>
            <a:ext cx="2109399" cy="7742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965040" y="3682802"/>
            <a:ext cx="7848217" cy="2535799"/>
            <a:chOff x="1869025" y="3383055"/>
            <a:chExt cx="7848217" cy="25357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0617" y="3434616"/>
              <a:ext cx="1781946" cy="24166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025" y="3468420"/>
              <a:ext cx="1517506" cy="24166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517" y="3502225"/>
              <a:ext cx="1615747" cy="241662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983" y="3389414"/>
              <a:ext cx="1787259" cy="24166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980" y="3383055"/>
              <a:ext cx="1548667" cy="2416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6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22877 -0.01713 C 0.27656 -0.02083 0.34791 -0.02268 0.42343 -0.02268 C 0.50859 -0.02268 0.57721 -0.02083 0.62461 -0.01713 L 0.85416 -1.11111E-6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08" y="-113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47318"/>
          </a:xfrm>
          <a:prstGeom prst="rect">
            <a:avLst/>
          </a:prstGeom>
        </p:spPr>
      </p:pic>
      <p:sp>
        <p:nvSpPr>
          <p:cNvPr id="4" name="矩形 17">
            <a:extLst>
              <a:ext uri="{FF2B5EF4-FFF2-40B4-BE49-F238E27FC236}">
                <a16:creationId xmlns:a16="http://schemas.microsoft.com/office/drawing/2014/main" id="{C8092DBB-F78F-4A7E-8E2E-47E4840A1F46}"/>
              </a:ext>
            </a:extLst>
          </p:cNvPr>
          <p:cNvSpPr/>
          <p:nvPr/>
        </p:nvSpPr>
        <p:spPr>
          <a:xfrm>
            <a:off x="1687132" y="734096"/>
            <a:ext cx="9109655" cy="1200329"/>
          </a:xfrm>
          <a:prstGeom prst="rect">
            <a:avLst/>
          </a:prstGeom>
          <a:solidFill>
            <a:schemeClr val="lt1">
              <a:alpha val="64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b="1" dirty="0">
                <a:solidFill>
                  <a:srgbClr val="00B0F0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THU</a:t>
            </a:r>
            <a:r>
              <a:rPr lang="en-US" altLang="zh-CN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7200" b="1" dirty="0">
                <a:solidFill>
                  <a:srgbClr val="9B3E3E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HOẠCH</a:t>
            </a:r>
            <a:r>
              <a:rPr lang="en-US" altLang="zh-CN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7200" b="1" dirty="0">
                <a:solidFill>
                  <a:srgbClr val="386530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RAU</a:t>
            </a:r>
            <a:r>
              <a:rPr lang="en-US" altLang="zh-CN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 </a:t>
            </a:r>
            <a:r>
              <a:rPr lang="en-US" altLang="zh-CN" sz="7200" b="1" dirty="0">
                <a:solidFill>
                  <a:srgbClr val="FFCF61"/>
                </a:solidFill>
                <a:latin typeface="SVN-Cookies" panose="02040603050506020204" pitchFamily="18" charset="0"/>
                <a:ea typeface="汉仪夏日体W" panose="00020600040101010101" pitchFamily="18" charset="-122"/>
              </a:rPr>
              <a:t>CỦ</a:t>
            </a:r>
            <a:endParaRPr lang="zh-CN" altLang="en-US" sz="7200" b="1" dirty="0">
              <a:solidFill>
                <a:srgbClr val="FFCF61"/>
              </a:solidFill>
              <a:latin typeface="SVN-Cookies" panose="02040603050506020204" pitchFamily="18" charset="0"/>
              <a:ea typeface="汉仪夏日体W" panose="00020600040101010101" pitchFamily="18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59" y="2289437"/>
            <a:ext cx="2438156" cy="38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18" y="5339917"/>
            <a:ext cx="12194830" cy="1519493"/>
            <a:chOff x="0" y="5338507"/>
            <a:chExt cx="12192000" cy="1519493"/>
          </a:xfrm>
        </p:grpSpPr>
        <p:pic>
          <p:nvPicPr>
            <p:cNvPr id="42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43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4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5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7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4" name="Rounded Rectangle 3"/>
          <p:cNvSpPr/>
          <p:nvPr/>
        </p:nvSpPr>
        <p:spPr>
          <a:xfrm>
            <a:off x="9064859" y="1661648"/>
            <a:ext cx="2788605" cy="157728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  <a:ln w="38100">
            <a:solidFill>
              <a:srgbClr val="81C2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5627121" y="1607247"/>
            <a:ext cx="2788605" cy="157728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 w="38100">
            <a:solidFill>
              <a:srgbClr val="81C2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图片 4">
            <a:hlinkClick r:id="rId4" action="ppaction://hlinksldjump"/>
            <a:extLst>
              <a:ext uri="{FF2B5EF4-FFF2-40B4-BE49-F238E27FC236}">
                <a16:creationId xmlns:a16="http://schemas.microsoft.com/office/drawing/2014/main" id="{774ABCDA-0301-4BA3-89F7-BEF72007A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9" y="3184132"/>
            <a:ext cx="3103469" cy="3516477"/>
          </a:xfrm>
          <a:prstGeom prst="rect">
            <a:avLst/>
          </a:prstGeom>
        </p:spPr>
      </p:pic>
      <p:sp>
        <p:nvSpPr>
          <p:cNvPr id="8" name="TextBox 160">
            <a:extLst>
              <a:ext uri="{FF2B5EF4-FFF2-40B4-BE49-F238E27FC236}">
                <a16:creationId xmlns:a16="http://schemas.microsoft.com/office/drawing/2014/main" id="{E77DF573-BA91-4E06-A034-DFF8B9A2FA14}"/>
              </a:ext>
            </a:extLst>
          </p:cNvPr>
          <p:cNvSpPr txBox="1"/>
          <p:nvPr/>
        </p:nvSpPr>
        <p:spPr>
          <a:xfrm>
            <a:off x="131051" y="3914290"/>
            <a:ext cx="3091985" cy="14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sau</a:t>
            </a:r>
            <a:endParaRPr lang="en-US" sz="3200" dirty="0">
              <a:solidFill>
                <a:schemeClr val="bg1"/>
              </a:solidFill>
              <a:latin typeface="UTM American Sans" panose="02040603050506020204" pitchFamily="18" charset="0"/>
              <a:cs typeface="Imsimple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67110" y="761756"/>
            <a:ext cx="3513016" cy="658229"/>
            <a:chOff x="4030238" y="1388719"/>
            <a:chExt cx="2563745" cy="65822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120390" y="1425444"/>
              <a:ext cx="247359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rgbClr val="386530"/>
                  </a:solidFill>
                  <a:latin typeface="UTM Avo" panose="02040603050506020204" pitchFamily="18" charset="0"/>
                </a:rPr>
                <a:t>24 : (3 x 2)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030238" y="1388719"/>
              <a:ext cx="2563745" cy="658229"/>
            </a:xfrm>
            <a:prstGeom prst="roundRect">
              <a:avLst/>
            </a:prstGeom>
            <a:noFill/>
            <a:ln w="38100">
              <a:solidFill>
                <a:srgbClr val="81C2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37381" y="812234"/>
            <a:ext cx="2897220" cy="658229"/>
            <a:chOff x="6918457" y="1351990"/>
            <a:chExt cx="2276962" cy="658229"/>
          </a:xfrm>
        </p:grpSpPr>
        <p:sp>
          <p:nvSpPr>
            <p:cNvPr id="13" name="Rectangle 12"/>
            <p:cNvSpPr/>
            <p:nvPr/>
          </p:nvSpPr>
          <p:spPr>
            <a:xfrm>
              <a:off x="7025670" y="1403768"/>
              <a:ext cx="1990177" cy="5847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rgbClr val="386530"/>
                  </a:solidFill>
                  <a:latin typeface="UTM Avo" panose="02040603050506020204" pitchFamily="18" charset="0"/>
                </a:rPr>
                <a:t>24 : 3 : 2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918457" y="1351990"/>
              <a:ext cx="2276962" cy="658229"/>
            </a:xfrm>
            <a:prstGeom prst="roundRect">
              <a:avLst/>
            </a:prstGeom>
            <a:noFill/>
            <a:ln w="38100">
              <a:solidFill>
                <a:srgbClr val="81C2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82928" y="795785"/>
            <a:ext cx="2951651" cy="658229"/>
            <a:chOff x="9701282" y="1365985"/>
            <a:chExt cx="2276962" cy="658229"/>
          </a:xfrm>
        </p:grpSpPr>
        <p:sp>
          <p:nvSpPr>
            <p:cNvPr id="16" name="Rectangle 15"/>
            <p:cNvSpPr/>
            <p:nvPr/>
          </p:nvSpPr>
          <p:spPr>
            <a:xfrm>
              <a:off x="9712495" y="1415757"/>
              <a:ext cx="1402704" cy="58477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>
                  <a:solidFill>
                    <a:srgbClr val="386530"/>
                  </a:solidFill>
                  <a:latin typeface="UTM Avo" panose="02040603050506020204" pitchFamily="18" charset="0"/>
                </a:rPr>
                <a:t>24 : 2 : 3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9701282" y="1365985"/>
              <a:ext cx="2276962" cy="658229"/>
            </a:xfrm>
            <a:prstGeom prst="roundRect">
              <a:avLst/>
            </a:prstGeom>
            <a:noFill/>
            <a:ln w="38100">
              <a:solidFill>
                <a:srgbClr val="81C2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931382" y="1638592"/>
            <a:ext cx="2438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omic Sans MS" pitchFamily="66" charset="0"/>
              </a:rPr>
              <a:t>  </a:t>
            </a:r>
            <a:r>
              <a:rPr lang="en-US" sz="3200" b="1" dirty="0">
                <a:latin typeface="Arial" charset="0"/>
              </a:rPr>
              <a:t>24 :  2 : 3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701001" y="2077174"/>
            <a:ext cx="19555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charset="0"/>
              </a:rPr>
              <a:t>=  12 : 3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708989" y="2536209"/>
            <a:ext cx="177231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charset="0"/>
              </a:rPr>
              <a:t>=      4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9355188" y="1651050"/>
            <a:ext cx="2438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omic Sans MS" pitchFamily="66" charset="0"/>
              </a:rPr>
              <a:t>  </a:t>
            </a:r>
            <a:r>
              <a:rPr lang="en-US" sz="3200" b="1" dirty="0">
                <a:latin typeface="Arial" charset="0"/>
              </a:rPr>
              <a:t>24 : 3 : 2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9367370" y="2102127"/>
            <a:ext cx="1781369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charset="0"/>
              </a:rPr>
              <a:t>=  8  :  2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9355188" y="2536978"/>
            <a:ext cx="188008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Arial" charset="0"/>
              </a:rPr>
              <a:t>=      4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199386" y="4504960"/>
            <a:ext cx="8975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4400"/>
                </a:solidFill>
                <a:latin typeface="UTM Avo" panose="02040603050506020204" pitchFamily="18" charset="0"/>
              </a:rPr>
              <a:t>24 :(3 x 2)  =   24 : 3 : 2  =    24 : 2 : 3 </a:t>
            </a:r>
          </a:p>
        </p:txBody>
      </p:sp>
      <p:sp>
        <p:nvSpPr>
          <p:cNvPr id="25" name="TextBox 160">
            <a:extLst>
              <a:ext uri="{FF2B5EF4-FFF2-40B4-BE49-F238E27FC236}">
                <a16:creationId xmlns:a16="http://schemas.microsoft.com/office/drawing/2014/main" id="{E77DF573-BA91-4E06-A034-DFF8B9A2FA14}"/>
              </a:ext>
            </a:extLst>
          </p:cNvPr>
          <p:cNvSpPr txBox="1"/>
          <p:nvPr/>
        </p:nvSpPr>
        <p:spPr>
          <a:xfrm>
            <a:off x="179387" y="3925877"/>
            <a:ext cx="3091985" cy="146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So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sánh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merican Sans" panose="02040603050506020204" pitchFamily="18" charset="0"/>
                <a:cs typeface="Imsimple" pitchFamily="2" charset="0"/>
              </a:rPr>
              <a:t>thức</a:t>
            </a:r>
            <a:endParaRPr lang="en-US" sz="3200" dirty="0">
              <a:solidFill>
                <a:schemeClr val="bg1"/>
              </a:solidFill>
              <a:latin typeface="UTM American Sans" panose="02040603050506020204" pitchFamily="18" charset="0"/>
              <a:cs typeface="Imsimple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730610" y="1573456"/>
            <a:ext cx="3035568" cy="157728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ln w="38100">
            <a:solidFill>
              <a:srgbClr val="81C2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976072" y="1527696"/>
            <a:ext cx="2438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3200" b="1" dirty="0">
                <a:latin typeface="UTM Avo" panose="02040603050506020204" pitchFamily="18" charset="0"/>
              </a:rPr>
              <a:t>24 :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889255" y="2051735"/>
            <a:ext cx="19555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UTM Avo" panose="02040603050506020204" pitchFamily="18" charset="0"/>
              </a:rPr>
              <a:t>=  24 : 6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842449" y="2537428"/>
            <a:ext cx="3200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UTM Avo" panose="02040603050506020204" pitchFamily="18" charset="0"/>
              </a:rPr>
              <a:t>=      4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2960840" y="153716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UTM Avo" panose="02040603050506020204" pitchFamily="18" charset="0"/>
              </a:rPr>
              <a:t>(</a:t>
            </a:r>
            <a:r>
              <a:rPr lang="en-US" sz="3200" b="1" dirty="0">
                <a:latin typeface="UTM Avo" panose="02040603050506020204" pitchFamily="18" charset="0"/>
              </a:rPr>
              <a:t>3 x 2</a:t>
            </a:r>
            <a:r>
              <a:rPr lang="en-US" sz="3200" dirty="0">
                <a:latin typeface="UTM Avo" panose="02040603050506020204" pitchFamily="18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33346" y="3675045"/>
            <a:ext cx="2276579" cy="769441"/>
            <a:chOff x="5733346" y="3675045"/>
            <a:chExt cx="2276579" cy="7694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3CDEB0-BD60-4F93-BD4A-40D57C66BA2E}"/>
                </a:ext>
              </a:extLst>
            </p:cNvPr>
            <p:cNvSpPr txBox="1"/>
            <p:nvPr/>
          </p:nvSpPr>
          <p:spPr>
            <a:xfrm>
              <a:off x="6041148" y="3675045"/>
              <a:ext cx="1968777" cy="76944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44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VẬY:</a:t>
              </a:r>
              <a:endParaRPr lang="en-US" sz="4400" dirty="0">
                <a:latin typeface="UTM Avo" panose="02040603050506020204" pitchFamily="18" charset="0"/>
              </a:endParaRPr>
            </a:p>
          </p:txBody>
        </p:sp>
        <p:pic>
          <p:nvPicPr>
            <p:cNvPr id="37" name="Graphic 29">
              <a:extLst>
                <a:ext uri="{FF2B5EF4-FFF2-40B4-BE49-F238E27FC236}">
                  <a16:creationId xmlns:a16="http://schemas.microsoft.com/office/drawing/2014/main" id="{2847C2A6-95A1-46B5-AC4C-3F2D8D6E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733346" y="3728155"/>
              <a:ext cx="596331" cy="61240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59" y="5248051"/>
            <a:ext cx="1652274" cy="15941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35" y="5248051"/>
            <a:ext cx="1579758" cy="1524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99" y="647941"/>
            <a:ext cx="901250" cy="7888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300" y="669212"/>
            <a:ext cx="901250" cy="7888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880" y="738876"/>
            <a:ext cx="901250" cy="7888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14" y="4410851"/>
            <a:ext cx="901250" cy="78882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81" y="4397901"/>
            <a:ext cx="901250" cy="7888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" y="1076676"/>
            <a:ext cx="1425307" cy="22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2539 0.7148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3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20443 0.687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3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48906 0.7148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3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30586 0.16158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08606 0.16343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8" grpId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 animBg="1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656249" y="3093548"/>
            <a:ext cx="92357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24061" y="3056090"/>
            <a:ext cx="1210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Tích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598511" y="3056090"/>
            <a:ext cx="92357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846060" y="2986113"/>
            <a:ext cx="1192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Thừa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442649" y="1925458"/>
            <a:ext cx="89351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24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4400"/>
                </a:solidFill>
                <a:latin typeface="UTM Avo" panose="02040603050506020204" pitchFamily="18" charset="0"/>
              </a:rPr>
              <a:t>: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x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=   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24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 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1656249" y="1867812"/>
            <a:ext cx="979097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3412012" y="1810057"/>
            <a:ext cx="1758534" cy="1110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6570749" y="1867812"/>
            <a:ext cx="979097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362362" y="2935339"/>
            <a:ext cx="1192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Thừa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7935234" y="1843245"/>
            <a:ext cx="979097" cy="995422"/>
          </a:xfrm>
          <a:prstGeom prst="ellipse">
            <a:avLst/>
          </a:prstGeom>
          <a:noFill/>
          <a:ln w="38100">
            <a:solidFill>
              <a:srgbClr val="FF44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9468975" y="1843245"/>
            <a:ext cx="979097" cy="995422"/>
          </a:xfrm>
          <a:prstGeom prst="ellipse">
            <a:avLst/>
          </a:prstGeom>
          <a:noFill/>
          <a:ln w="38100">
            <a:solidFill>
              <a:srgbClr val="FF44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319824" y="2905348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466755" y="2907101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221062" y="2903901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772772" y="2838667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9406737" y="3851550"/>
            <a:ext cx="1192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Thừa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AutoShape 26"/>
          <p:cNvSpPr>
            <a:spLocks/>
          </p:cNvSpPr>
          <p:nvPr/>
        </p:nvSpPr>
        <p:spPr bwMode="auto">
          <a:xfrm rot="16200000" flipH="1">
            <a:off x="7711134" y="3271485"/>
            <a:ext cx="269852" cy="1327149"/>
          </a:xfrm>
          <a:prstGeom prst="rightBrace">
            <a:avLst>
              <a:gd name="adj1" fmla="val 33053"/>
              <a:gd name="adj2" fmla="val 4821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882655" y="4220882"/>
            <a:ext cx="1681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386530"/>
                </a:solidFill>
                <a:latin typeface="UTM Avo" panose="02040603050506020204" pitchFamily="18" charset="0"/>
              </a:rPr>
              <a:t>KẾT QUẢ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8772772" y="3828499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591972" y="236584"/>
            <a:ext cx="2636491" cy="1810113"/>
            <a:chOff x="3182141" y="80503"/>
            <a:chExt cx="2636491" cy="1810113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4D528375-FD34-4F3E-8A95-298831960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" t="21861" r="-446" b="17130"/>
            <a:stretch/>
          </p:blipFill>
          <p:spPr>
            <a:xfrm>
              <a:off x="3182141" y="80503"/>
              <a:ext cx="2522584" cy="1810113"/>
            </a:xfrm>
            <a:prstGeom prst="rect">
              <a:avLst/>
            </a:prstGeom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3774273" y="595453"/>
              <a:ext cx="204435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solidFill>
                    <a:srgbClr val="532D00"/>
                  </a:solidFill>
                  <a:latin typeface="UTM Avo" panose="02040603050506020204" pitchFamily="18" charset="0"/>
                </a:rPr>
                <a:t>VẬY</a:t>
              </a:r>
            </a:p>
          </p:txBody>
        </p:sp>
      </p:grpSp>
      <p:grpSp>
        <p:nvGrpSpPr>
          <p:cNvPr id="3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220883"/>
            <a:ext cx="12192000" cy="2660999"/>
            <a:chOff x="-298730" y="4172654"/>
            <a:chExt cx="12192000" cy="2660999"/>
          </a:xfrm>
        </p:grpSpPr>
        <p:pic>
          <p:nvPicPr>
            <p:cNvPr id="35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6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7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38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39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501" y="4172654"/>
              <a:ext cx="2487769" cy="2589586"/>
            </a:xfrm>
            <a:prstGeom prst="rect">
              <a:avLst/>
            </a:prstGeom>
          </p:spPr>
        </p:pic>
        <p:pic>
          <p:nvPicPr>
            <p:cNvPr id="40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284379"/>
              <a:ext cx="12192000" cy="54927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698" y="4216209"/>
            <a:ext cx="1658707" cy="26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3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96003 0.0018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95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/>
      <p:bldP spid="12" grpId="1"/>
      <p:bldP spid="13" grpId="0" animBg="1"/>
      <p:bldP spid="14" grpId="0" animBg="1"/>
      <p:bldP spid="15" grpId="0"/>
      <p:bldP spid="16" grpId="0"/>
      <p:bldP spid="17" grpId="0"/>
      <p:bldP spid="18" grpId="0"/>
      <p:bldP spid="18" grpId="1"/>
      <p:bldP spid="19" grpId="0"/>
      <p:bldP spid="20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68543" y="3261402"/>
            <a:ext cx="92357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88456" y="3229789"/>
            <a:ext cx="1210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Tích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662906" y="3229789"/>
            <a:ext cx="92357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910455" y="3159812"/>
            <a:ext cx="1192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Thừa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507044" y="2099157"/>
            <a:ext cx="89351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24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FF4400"/>
                </a:solidFill>
                <a:latin typeface="UTM Avo" panose="02040603050506020204" pitchFamily="18" charset="0"/>
              </a:rPr>
              <a:t>: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x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=   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24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  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:</a:t>
            </a:r>
            <a:r>
              <a:rPr lang="en-US" sz="4800" b="1" dirty="0">
                <a:solidFill>
                  <a:srgbClr val="FF6600"/>
                </a:solidFill>
                <a:latin typeface="UTM Avo" panose="02040603050506020204" pitchFamily="18" charset="0"/>
              </a:rPr>
              <a:t>  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1759515" y="1966329"/>
            <a:ext cx="979097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3556019" y="1966329"/>
            <a:ext cx="1758534" cy="1110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6635144" y="2041511"/>
            <a:ext cx="979097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426757" y="3109038"/>
            <a:ext cx="1192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Thừa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8017068" y="2030832"/>
            <a:ext cx="979097" cy="995422"/>
          </a:xfrm>
          <a:prstGeom prst="ellipse">
            <a:avLst/>
          </a:prstGeom>
          <a:noFill/>
          <a:ln w="38100">
            <a:solidFill>
              <a:srgbClr val="FF44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9515512" y="1993893"/>
            <a:ext cx="979097" cy="995422"/>
          </a:xfrm>
          <a:prstGeom prst="ellipse">
            <a:avLst/>
          </a:prstGeom>
          <a:noFill/>
          <a:ln w="38100">
            <a:solidFill>
              <a:srgbClr val="FF44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4000" b="1" dirty="0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392318" y="3109037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531150" y="3080800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285457" y="3077600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837167" y="3012366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9471132" y="4025249"/>
            <a:ext cx="1192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Thừa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số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AutoShape 26"/>
          <p:cNvSpPr>
            <a:spLocks/>
          </p:cNvSpPr>
          <p:nvPr/>
        </p:nvSpPr>
        <p:spPr bwMode="auto">
          <a:xfrm rot="16200000" flipH="1">
            <a:off x="7775529" y="3445184"/>
            <a:ext cx="269852" cy="1327149"/>
          </a:xfrm>
          <a:prstGeom prst="rightBrace">
            <a:avLst>
              <a:gd name="adj1" fmla="val 33053"/>
              <a:gd name="adj2" fmla="val 4821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947050" y="4394581"/>
            <a:ext cx="1681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386530"/>
                </a:solidFill>
                <a:latin typeface="UTM Avo" panose="02040603050506020204" pitchFamily="18" charset="0"/>
              </a:rPr>
              <a:t>KẾT QUẢ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8837167" y="4002198"/>
            <a:ext cx="9235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437406" y="131207"/>
            <a:ext cx="4958366" cy="2159213"/>
            <a:chOff x="2139377" y="-33839"/>
            <a:chExt cx="4958366" cy="2159213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4D528375-FD34-4F3E-8A95-298831960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" t="21861" r="-446" b="17130"/>
            <a:stretch/>
          </p:blipFill>
          <p:spPr>
            <a:xfrm>
              <a:off x="2139377" y="-33839"/>
              <a:ext cx="4958366" cy="2159213"/>
            </a:xfrm>
            <a:prstGeom prst="rect">
              <a:avLst/>
            </a:prstGeom>
          </p:spPr>
        </p:pic>
        <p:sp>
          <p:nvSpPr>
            <p:cNvPr id="25" name="Text Box 12"/>
            <p:cNvSpPr txBox="1">
              <a:spLocks noChangeArrowheads="1"/>
            </p:cNvSpPr>
            <p:nvPr/>
          </p:nvSpPr>
          <p:spPr bwMode="auto">
            <a:xfrm>
              <a:off x="3162417" y="643699"/>
              <a:ext cx="332347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1" dirty="0">
                  <a:solidFill>
                    <a:srgbClr val="532D00"/>
                  </a:solidFill>
                  <a:latin typeface="UTM Avo" panose="02040603050506020204" pitchFamily="18" charset="0"/>
                </a:rPr>
                <a:t>TƯƠNG TỰ</a:t>
              </a:r>
            </a:p>
          </p:txBody>
        </p:sp>
      </p:grpSp>
      <p:grpSp>
        <p:nvGrpSpPr>
          <p:cNvPr id="28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0" y="4255074"/>
            <a:ext cx="12192000" cy="2660999"/>
            <a:chOff x="-298730" y="4172654"/>
            <a:chExt cx="12192000" cy="2660999"/>
          </a:xfrm>
        </p:grpSpPr>
        <p:pic>
          <p:nvPicPr>
            <p:cNvPr id="29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0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33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5501" y="4172654"/>
              <a:ext cx="2487769" cy="2589586"/>
            </a:xfrm>
            <a:prstGeom prst="rect">
              <a:avLst/>
            </a:prstGeom>
          </p:spPr>
        </p:pic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-298730" y="6284379"/>
              <a:ext cx="12192000" cy="54927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698" y="4216209"/>
            <a:ext cx="1658707" cy="26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96003 0.00185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9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53">
            <a:extLst>
              <a:ext uri="{FF2B5EF4-FFF2-40B4-BE49-F238E27FC236}">
                <a16:creationId xmlns:a16="http://schemas.microsoft.com/office/drawing/2014/main" id="{15F39793-E61A-4F66-86BE-90D859D56B83}"/>
              </a:ext>
            </a:extLst>
          </p:cNvPr>
          <p:cNvGrpSpPr/>
          <p:nvPr/>
        </p:nvGrpSpPr>
        <p:grpSpPr>
          <a:xfrm>
            <a:off x="714976" y="0"/>
            <a:ext cx="9478453" cy="5837484"/>
            <a:chOff x="196330" y="-194861"/>
            <a:chExt cx="9478453" cy="5837484"/>
          </a:xfrm>
        </p:grpSpPr>
        <p:grpSp>
          <p:nvGrpSpPr>
            <p:cNvPr id="5" name="กลุ่ม 54">
              <a:extLst>
                <a:ext uri="{FF2B5EF4-FFF2-40B4-BE49-F238E27FC236}">
                  <a16:creationId xmlns:a16="http://schemas.microsoft.com/office/drawing/2014/main" id="{29013BB2-75E6-42C7-A1F7-031D915AA9F9}"/>
                </a:ext>
              </a:extLst>
            </p:cNvPr>
            <p:cNvGrpSpPr/>
            <p:nvPr/>
          </p:nvGrpSpPr>
          <p:grpSpPr>
            <a:xfrm>
              <a:off x="1079692" y="533910"/>
              <a:ext cx="8099831" cy="5108713"/>
              <a:chOff x="3383152" y="1048153"/>
              <a:chExt cx="5655203" cy="4450506"/>
            </a:xfrm>
          </p:grpSpPr>
          <p:pic>
            <p:nvPicPr>
              <p:cNvPr id="12" name="รูปภาพ 61" descr="รูปภาพประกอบด้วย ข้อความ, อุปกรณ์อิเล็กทรอนิกส์, จอภาพ, จอแสดงผล&#10;&#10;คำอธิบายที่สร้างโดยอัตโนมัติ">
                <a:extLst>
                  <a:ext uri="{FF2B5EF4-FFF2-40B4-BE49-F238E27FC236}">
                    <a16:creationId xmlns:a16="http://schemas.microsoft.com/office/drawing/2014/main" id="{67A47391-5F65-4F34-926A-D074F23CC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3152" y="1048153"/>
                <a:ext cx="5655203" cy="4450506"/>
              </a:xfrm>
              <a:prstGeom prst="rect">
                <a:avLst/>
              </a:prstGeom>
            </p:spPr>
          </p:pic>
          <p:sp>
            <p:nvSpPr>
              <p:cNvPr id="13" name="สี่เหลี่ยมผืนผ้า 62">
                <a:extLst>
                  <a:ext uri="{FF2B5EF4-FFF2-40B4-BE49-F238E27FC236}">
                    <a16:creationId xmlns:a16="http://schemas.microsoft.com/office/drawing/2014/main" id="{98643BF4-621F-4205-99FD-0A7A80922269}"/>
                  </a:ext>
                </a:extLst>
              </p:cNvPr>
              <p:cNvSpPr/>
              <p:nvPr/>
            </p:nvSpPr>
            <p:spPr>
              <a:xfrm>
                <a:off x="3553905" y="1272619"/>
                <a:ext cx="5328004" cy="397811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th-TH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สี่เหลี่ยมผืนผ้า: มุมมน 63">
                <a:extLst>
                  <a:ext uri="{FF2B5EF4-FFF2-40B4-BE49-F238E27FC236}">
                    <a16:creationId xmlns:a16="http://schemas.microsoft.com/office/drawing/2014/main" id="{14480BC8-C86F-4149-BBB2-5E6CAAE5AEE7}"/>
                  </a:ext>
                </a:extLst>
              </p:cNvPr>
              <p:cNvSpPr/>
              <p:nvPr/>
            </p:nvSpPr>
            <p:spPr>
              <a:xfrm>
                <a:off x="3722381" y="1435998"/>
                <a:ext cx="4943172" cy="358937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th-TH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กลุ่ม 55">
              <a:extLst>
                <a:ext uri="{FF2B5EF4-FFF2-40B4-BE49-F238E27FC236}">
                  <a16:creationId xmlns:a16="http://schemas.microsoft.com/office/drawing/2014/main" id="{39C0E8F0-73D7-49A2-AF3A-DBB5CD0CD751}"/>
                </a:ext>
              </a:extLst>
            </p:cNvPr>
            <p:cNvGrpSpPr/>
            <p:nvPr/>
          </p:nvGrpSpPr>
          <p:grpSpPr>
            <a:xfrm>
              <a:off x="196330" y="146029"/>
              <a:ext cx="9478453" cy="2061277"/>
              <a:chOff x="525274" y="2538172"/>
              <a:chExt cx="9478453" cy="2061277"/>
            </a:xfrm>
          </p:grpSpPr>
          <p:pic>
            <p:nvPicPr>
              <p:cNvPr id="9" name="รูปภาพ 58">
                <a:extLst>
                  <a:ext uri="{FF2B5EF4-FFF2-40B4-BE49-F238E27FC236}">
                    <a16:creationId xmlns:a16="http://schemas.microsoft.com/office/drawing/2014/main" id="{932266E2-3A3B-4DE0-9629-92EE5D93A5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921" b="69283"/>
              <a:stretch/>
            </p:blipFill>
            <p:spPr>
              <a:xfrm>
                <a:off x="525274" y="2570931"/>
                <a:ext cx="1587505" cy="1315134"/>
              </a:xfrm>
              <a:prstGeom prst="rect">
                <a:avLst/>
              </a:prstGeom>
            </p:spPr>
          </p:pic>
          <p:pic>
            <p:nvPicPr>
              <p:cNvPr id="10" name="รูปภาพ 59">
                <a:extLst>
                  <a:ext uri="{FF2B5EF4-FFF2-40B4-BE49-F238E27FC236}">
                    <a16:creationId xmlns:a16="http://schemas.microsoft.com/office/drawing/2014/main" id="{5C1067B4-5BEC-481A-BE34-7193FAC53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011" r="61324"/>
              <a:stretch/>
            </p:blipFill>
            <p:spPr>
              <a:xfrm>
                <a:off x="8219464" y="2939161"/>
                <a:ext cx="1784263" cy="1660288"/>
              </a:xfrm>
              <a:prstGeom prst="rect">
                <a:avLst/>
              </a:prstGeom>
            </p:spPr>
          </p:pic>
          <p:pic>
            <p:nvPicPr>
              <p:cNvPr id="11" name="รูปภาพ 60">
                <a:extLst>
                  <a:ext uri="{FF2B5EF4-FFF2-40B4-BE49-F238E27FC236}">
                    <a16:creationId xmlns:a16="http://schemas.microsoft.com/office/drawing/2014/main" id="{F0E59899-36EB-4EDE-B305-9989A9EFD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92" t="35829" r="60605" b="35664"/>
              <a:stretch/>
            </p:blipFill>
            <p:spPr>
              <a:xfrm rot="21390717">
                <a:off x="7290258" y="2538172"/>
                <a:ext cx="914892" cy="1148772"/>
              </a:xfrm>
              <a:prstGeom prst="rect">
                <a:avLst/>
              </a:prstGeom>
            </p:spPr>
          </p:pic>
        </p:grpSp>
        <p:pic>
          <p:nvPicPr>
            <p:cNvPr id="7" name="รูปภาพ 56">
              <a:extLst>
                <a:ext uri="{FF2B5EF4-FFF2-40B4-BE49-F238E27FC236}">
                  <a16:creationId xmlns:a16="http://schemas.microsoft.com/office/drawing/2014/main" id="{A0A54782-0FC8-4C0F-BAD4-72FB0E9B2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12" r="33823" b="72133"/>
            <a:stretch/>
          </p:blipFill>
          <p:spPr>
            <a:xfrm>
              <a:off x="2975897" y="-194861"/>
              <a:ext cx="921418" cy="1012317"/>
            </a:xfrm>
            <a:prstGeom prst="rect">
              <a:avLst/>
            </a:prstGeom>
          </p:spPr>
        </p:pic>
        <p:pic>
          <p:nvPicPr>
            <p:cNvPr id="8" name="รูปภาพ 57">
              <a:extLst>
                <a:ext uri="{FF2B5EF4-FFF2-40B4-BE49-F238E27FC236}">
                  <a16:creationId xmlns:a16="http://schemas.microsoft.com/office/drawing/2014/main" id="{80459426-0816-4147-962A-BB3C2DE2B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36302" r="34524" b="35294"/>
            <a:stretch/>
          </p:blipFill>
          <p:spPr>
            <a:xfrm rot="20107264">
              <a:off x="4940625" y="128462"/>
              <a:ext cx="900266" cy="105257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198087" y="1701891"/>
            <a:ext cx="69308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Khi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tích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thừa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, ta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đó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thừa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rồi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lấy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kết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quả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tìm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tiếp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thừa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1A4229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1A4229"/>
                </a:solidFill>
                <a:latin typeface="UTM Avo" panose="02040603050506020204" pitchFamily="18" charset="0"/>
              </a:rPr>
              <a:t>kia</a:t>
            </a:r>
            <a:endParaRPr lang="vi-VN" sz="3600" b="1" dirty="0">
              <a:solidFill>
                <a:srgbClr val="1A422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798" y="4216509"/>
            <a:ext cx="1658707" cy="26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88776 -0.0118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88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200"/>
                            </p:stCondLst>
                            <p:childTnLst>
                              <p:par>
                                <p:cTn id="1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32">
            <a:extLst>
              <a:ext uri="{FF2B5EF4-FFF2-40B4-BE49-F238E27FC236}">
                <a16:creationId xmlns:a16="http://schemas.microsoft.com/office/drawing/2014/main" id="{2B040A0B-37A1-4E7C-A4FE-CEEB3110400E}"/>
              </a:ext>
            </a:extLst>
          </p:cNvPr>
          <p:cNvGrpSpPr/>
          <p:nvPr/>
        </p:nvGrpSpPr>
        <p:grpSpPr>
          <a:xfrm>
            <a:off x="122683" y="1119499"/>
            <a:ext cx="3137062" cy="3516477"/>
            <a:chOff x="3170995" y="1844540"/>
            <a:chExt cx="3137062" cy="3516477"/>
          </a:xfrm>
        </p:grpSpPr>
        <p:pic>
          <p:nvPicPr>
            <p:cNvPr id="4" name="图片 4">
              <a:hlinkClick r:id="rId2" action="ppaction://hlinksldjump"/>
              <a:extLst>
                <a:ext uri="{FF2B5EF4-FFF2-40B4-BE49-F238E27FC236}">
                  <a16:creationId xmlns:a16="http://schemas.microsoft.com/office/drawing/2014/main" id="{774ABCDA-0301-4BA3-89F7-BEF72007A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995" y="1844540"/>
              <a:ext cx="3103469" cy="3516477"/>
            </a:xfrm>
            <a:prstGeom prst="rect">
              <a:avLst/>
            </a:prstGeom>
          </p:spPr>
        </p:pic>
        <p:sp>
          <p:nvSpPr>
            <p:cNvPr id="5" name="TextBox 160">
              <a:extLst>
                <a:ext uri="{FF2B5EF4-FFF2-40B4-BE49-F238E27FC236}">
                  <a16:creationId xmlns:a16="http://schemas.microsoft.com/office/drawing/2014/main" id="{E77DF573-BA91-4E06-A034-DFF8B9A2FA14}"/>
                </a:ext>
              </a:extLst>
            </p:cNvPr>
            <p:cNvSpPr txBox="1"/>
            <p:nvPr/>
          </p:nvSpPr>
          <p:spPr>
            <a:xfrm>
              <a:off x="3216072" y="2513486"/>
              <a:ext cx="3091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5400" dirty="0">
                  <a:solidFill>
                    <a:srgbClr val="FFFFFF"/>
                  </a:solidFill>
                  <a:latin typeface="UTM American Sans" panose="02040603050506020204" pitchFamily="18" charset="0"/>
                  <a:cs typeface="Imsimple" pitchFamily="2" charset="0"/>
                </a:rPr>
                <a:t>VẬN</a:t>
              </a:r>
            </a:p>
            <a:p>
              <a:pPr algn="ctr" defTabSz="457200"/>
              <a:r>
                <a:rPr lang="en-US" sz="5400" dirty="0">
                  <a:solidFill>
                    <a:srgbClr val="FFFFFF"/>
                  </a:solidFill>
                  <a:latin typeface="UTM American Sans" panose="02040603050506020204" pitchFamily="18" charset="0"/>
                  <a:cs typeface="Imsimple" pitchFamily="2" charset="0"/>
                </a:rPr>
                <a:t>DỤNG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34183" y="308612"/>
            <a:ext cx="7376783" cy="2022133"/>
            <a:chOff x="4085774" y="586886"/>
            <a:chExt cx="7376783" cy="20221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A5DB9C-5208-443E-B0E9-8DC941866C8C}"/>
                </a:ext>
              </a:extLst>
            </p:cNvPr>
            <p:cNvGrpSpPr/>
            <p:nvPr/>
          </p:nvGrpSpPr>
          <p:grpSpPr>
            <a:xfrm>
              <a:off x="4085774" y="586886"/>
              <a:ext cx="7376783" cy="2022133"/>
              <a:chOff x="2042161" y="196768"/>
              <a:chExt cx="7833360" cy="1379880"/>
            </a:xfrm>
          </p:grpSpPr>
          <p:sp>
            <p:nvSpPr>
              <p:cNvPr id="9" name="Speech Bubble: Rectangle with Corners Rounded 3">
                <a:extLst>
                  <a:ext uri="{FF2B5EF4-FFF2-40B4-BE49-F238E27FC236}">
                    <a16:creationId xmlns:a16="http://schemas.microsoft.com/office/drawing/2014/main" id="{10C34E3C-F789-45A5-BB10-974F0EA8331D}"/>
                  </a:ext>
                </a:extLst>
              </p:cNvPr>
              <p:cNvSpPr/>
              <p:nvPr/>
            </p:nvSpPr>
            <p:spPr>
              <a:xfrm>
                <a:off x="2042161" y="196768"/>
                <a:ext cx="7833360" cy="1379880"/>
              </a:xfrm>
              <a:prstGeom prst="wedgeRoundRectCallout">
                <a:avLst>
                  <a:gd name="adj1" fmla="val -19808"/>
                  <a:gd name="adj2" fmla="val 76772"/>
                  <a:gd name="adj3" fmla="val 16667"/>
                </a:avLst>
              </a:prstGeom>
              <a:solidFill>
                <a:srgbClr val="81C233">
                  <a:alpha val="89000"/>
                </a:srgb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Speech Bubble: Rectangle with Corners Rounded 5">
                <a:extLst>
                  <a:ext uri="{FF2B5EF4-FFF2-40B4-BE49-F238E27FC236}">
                    <a16:creationId xmlns:a16="http://schemas.microsoft.com/office/drawing/2014/main" id="{35C4544F-E46E-485B-A7A9-6643900BE3F4}"/>
                  </a:ext>
                </a:extLst>
              </p:cNvPr>
              <p:cNvSpPr/>
              <p:nvPr/>
            </p:nvSpPr>
            <p:spPr>
              <a:xfrm>
                <a:off x="2245360" y="378351"/>
                <a:ext cx="7386320" cy="1057375"/>
              </a:xfrm>
              <a:prstGeom prst="wedgeRoundRectCallout">
                <a:avLst>
                  <a:gd name="adj1" fmla="val -20716"/>
                  <a:gd name="adj2" fmla="val 81548"/>
                  <a:gd name="adj3" fmla="val 16667"/>
                </a:avLst>
              </a:prstGeom>
              <a:solidFill>
                <a:schemeClr val="bg1">
                  <a:alpha val="95000"/>
                </a:schemeClr>
              </a:solid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TextBox 160">
              <a:extLst>
                <a:ext uri="{FF2B5EF4-FFF2-40B4-BE49-F238E27FC236}">
                  <a16:creationId xmlns:a16="http://schemas.microsoft.com/office/drawing/2014/main" id="{E77DF573-BA91-4E06-A034-DFF8B9A2FA14}"/>
                </a:ext>
              </a:extLst>
            </p:cNvPr>
            <p:cNvSpPr txBox="1"/>
            <p:nvPr/>
          </p:nvSpPr>
          <p:spPr>
            <a:xfrm>
              <a:off x="4482604" y="1050910"/>
              <a:ext cx="62458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Tính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bài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toán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với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nhiều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cách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khác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nhau</a:t>
              </a:r>
              <a:endParaRPr lang="en-US" sz="3600" b="1" dirty="0">
                <a:solidFill>
                  <a:srgbClr val="1A4229"/>
                </a:solidFill>
                <a:latin typeface="UTM Avo" panose="02040603050506020204" pitchFamily="18" charset="0"/>
                <a:cs typeface="Imsimple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34183" y="3179167"/>
            <a:ext cx="7376783" cy="2022133"/>
            <a:chOff x="4066636" y="3337128"/>
            <a:chExt cx="7376783" cy="20221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A5DB9C-5208-443E-B0E9-8DC941866C8C}"/>
                </a:ext>
              </a:extLst>
            </p:cNvPr>
            <p:cNvGrpSpPr/>
            <p:nvPr/>
          </p:nvGrpSpPr>
          <p:grpSpPr>
            <a:xfrm>
              <a:off x="4066636" y="3337128"/>
              <a:ext cx="7376783" cy="2022133"/>
              <a:chOff x="2042161" y="196768"/>
              <a:chExt cx="7833360" cy="1379880"/>
            </a:xfrm>
          </p:grpSpPr>
          <p:sp>
            <p:nvSpPr>
              <p:cNvPr id="12" name="Speech Bubble: Rectangle with Corners Rounded 3">
                <a:extLst>
                  <a:ext uri="{FF2B5EF4-FFF2-40B4-BE49-F238E27FC236}">
                    <a16:creationId xmlns:a16="http://schemas.microsoft.com/office/drawing/2014/main" id="{10C34E3C-F789-45A5-BB10-974F0EA8331D}"/>
                  </a:ext>
                </a:extLst>
              </p:cNvPr>
              <p:cNvSpPr/>
              <p:nvPr/>
            </p:nvSpPr>
            <p:spPr>
              <a:xfrm>
                <a:off x="2042161" y="196768"/>
                <a:ext cx="7833360" cy="1379880"/>
              </a:xfrm>
              <a:prstGeom prst="wedgeRoundRectCallout">
                <a:avLst>
                  <a:gd name="adj1" fmla="val -19808"/>
                  <a:gd name="adj2" fmla="val 76772"/>
                  <a:gd name="adj3" fmla="val 16667"/>
                </a:avLst>
              </a:prstGeom>
              <a:solidFill>
                <a:srgbClr val="81C233">
                  <a:alpha val="89000"/>
                </a:srgb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Speech Bubble: Rectangle with Corners Rounded 5">
                <a:extLst>
                  <a:ext uri="{FF2B5EF4-FFF2-40B4-BE49-F238E27FC236}">
                    <a16:creationId xmlns:a16="http://schemas.microsoft.com/office/drawing/2014/main" id="{35C4544F-E46E-485B-A7A9-6643900BE3F4}"/>
                  </a:ext>
                </a:extLst>
              </p:cNvPr>
              <p:cNvSpPr/>
              <p:nvPr/>
            </p:nvSpPr>
            <p:spPr>
              <a:xfrm>
                <a:off x="2245360" y="378351"/>
                <a:ext cx="7386320" cy="1057375"/>
              </a:xfrm>
              <a:prstGeom prst="wedgeRoundRectCallout">
                <a:avLst>
                  <a:gd name="adj1" fmla="val -20716"/>
                  <a:gd name="adj2" fmla="val 81548"/>
                  <a:gd name="adj3" fmla="val 16667"/>
                </a:avLst>
              </a:prstGeom>
              <a:solidFill>
                <a:schemeClr val="bg1">
                  <a:alpha val="95000"/>
                </a:schemeClr>
              </a:solid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" name="TextBox 160">
              <a:extLst>
                <a:ext uri="{FF2B5EF4-FFF2-40B4-BE49-F238E27FC236}">
                  <a16:creationId xmlns:a16="http://schemas.microsoft.com/office/drawing/2014/main" id="{E77DF573-BA91-4E06-A034-DFF8B9A2FA14}"/>
                </a:ext>
              </a:extLst>
            </p:cNvPr>
            <p:cNvSpPr txBox="1"/>
            <p:nvPr/>
          </p:nvSpPr>
          <p:spPr>
            <a:xfrm>
              <a:off x="4534183" y="3859959"/>
              <a:ext cx="66987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Tính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bằng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cách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thuận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tiện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,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nhanh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  <a:r>
                <a:rPr lang="en-US" sz="3600" b="1" dirty="0" err="1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nhất</a:t>
              </a:r>
              <a:r>
                <a:rPr lang="en-US" sz="3600" b="1" dirty="0">
                  <a:solidFill>
                    <a:srgbClr val="1A4229"/>
                  </a:solidFill>
                  <a:latin typeface="UTM Avo" panose="02040603050506020204" pitchFamily="18" charset="0"/>
                  <a:cs typeface="Imsimple" pitchFamily="2" charset="0"/>
                </a:rPr>
                <a:t> 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39" y="1319242"/>
            <a:ext cx="1957295" cy="31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994</Words>
  <Application>Microsoft Office PowerPoint</Application>
  <PresentationFormat>Widescreen</PresentationFormat>
  <Paragraphs>198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SVN-Cookies</vt:lpstr>
      <vt:lpstr>UVF Remachine Script</vt:lpstr>
      <vt:lpstr>UTM American Sans</vt:lpstr>
      <vt:lpstr>等线</vt:lpstr>
      <vt:lpstr>UTM Avo</vt:lpstr>
      <vt:lpstr>Comic Sans MS</vt:lpstr>
      <vt:lpstr>UTM Showcard</vt:lpstr>
      <vt:lpstr>Times New Roman</vt:lpstr>
      <vt:lpstr>Calibri Light</vt:lpstr>
      <vt:lpstr>Calibri</vt:lpstr>
      <vt:lpstr>SVN-Gidry</vt:lpstr>
      <vt:lpstr>Office Theme</vt:lpstr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Toan 4</dc:title>
  <dc:creator>KHuyen</dc:creator>
  <cp:keywords>MangnonTeam</cp:keywords>
  <cp:lastModifiedBy>Vân Nguyễn</cp:lastModifiedBy>
  <cp:revision>54</cp:revision>
  <dcterms:created xsi:type="dcterms:W3CDTF">2021-11-26T13:23:11Z</dcterms:created>
  <dcterms:modified xsi:type="dcterms:W3CDTF">2021-12-01T01:29:26Z</dcterms:modified>
</cp:coreProperties>
</file>