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57" r:id="rId3"/>
    <p:sldId id="259" r:id="rId4"/>
    <p:sldId id="260" r:id="rId5"/>
    <p:sldId id="283" r:id="rId6"/>
    <p:sldId id="262" r:id="rId7"/>
    <p:sldId id="263" r:id="rId8"/>
    <p:sldId id="290" r:id="rId9"/>
    <p:sldId id="284" r:id="rId10"/>
    <p:sldId id="265" r:id="rId11"/>
    <p:sldId id="270" r:id="rId12"/>
    <p:sldId id="289" r:id="rId13"/>
    <p:sldId id="285" r:id="rId14"/>
    <p:sldId id="266" r:id="rId15"/>
    <p:sldId id="276" r:id="rId16"/>
    <p:sldId id="286" r:id="rId17"/>
    <p:sldId id="287" r:id="rId18"/>
    <p:sldId id="288" r:id="rId19"/>
    <p:sldId id="271" r:id="rId20"/>
    <p:sldId id="279" r:id="rId21"/>
  </p:sldIdLst>
  <p:sldSz cx="12192000" cy="6858000"/>
  <p:notesSz cx="7104063" cy="10234613"/>
  <p:embeddedFontLst>
    <p:embeddedFont>
      <p:font typeface="宋体" panose="02010600030101010101" pitchFamily="2" charset="-122"/>
      <p:regular r:id="rId24"/>
    </p:embeddedFont>
    <p:embeddedFont>
      <p:font typeface="UVN Bai Sau Nang" panose="04030905020802020C03" pitchFamily="8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UTM A&amp;S Graceland" panose="02040603050506020204" pitchFamily="18" charset="0"/>
      <p:regular r:id="rId32"/>
    </p:embeddedFont>
    <p:embeddedFont>
      <p:font typeface="UTM Showcard" panose="02040603050506020204" pitchFamily="18" charset="0"/>
      <p:regular r:id="rId33"/>
    </p:embeddedFont>
    <p:embeddedFont>
      <p:font typeface="汉仪太极体简" panose="020B0604020202020204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AF6"/>
    <a:srgbClr val="EAF3FA"/>
    <a:srgbClr val="F3F8FC"/>
    <a:srgbClr val="C7DEF1"/>
    <a:srgbClr val="990099"/>
    <a:srgbClr val="FF3300"/>
    <a:srgbClr val="358ECB"/>
    <a:srgbClr val="F070BF"/>
    <a:srgbClr val="32BBBC"/>
    <a:srgbClr val="DC3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4574" autoAdjust="0"/>
  </p:normalViewPr>
  <p:slideViewPr>
    <p:cSldViewPr snapToGrid="0">
      <p:cViewPr varScale="1">
        <p:scale>
          <a:sx n="62" d="100"/>
          <a:sy n="62" d="100"/>
        </p:scale>
        <p:origin x="5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172D0-E97B-42F2-8D49-95FA8EDE516B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5ACAE-FDF5-4CF9-8FD4-AB6902B2B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8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3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 vào số để chuyển qua slide câu hỏi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 quả trứng để hiện khủng long giữ trứng tương</a:t>
            </a:r>
            <a:r>
              <a:rPr lang="en-US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ứng</a:t>
            </a:r>
            <a:endParaRPr lang="en-US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 chữ Kết thúc để chuyển slide Dặn dò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19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78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343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2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16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0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4" y="3364140"/>
            <a:ext cx="959641" cy="1567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4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6507083"/>
            <a:ext cx="8365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smtClean="0">
                <a:ln w="0"/>
                <a:solidFill>
                  <a:srgbClr val="DAEAF6"/>
                </a:solidFill>
                <a:effectLst/>
                <a:latin typeface="UVN Bai Sau Nang" panose="04030905020802020C03" pitchFamily="82" charset="0"/>
              </a:rPr>
              <a:t>KTUTS</a:t>
            </a:r>
            <a:endParaRPr lang="en-US" sz="1800" b="0" cap="none" spc="0">
              <a:ln w="0"/>
              <a:solidFill>
                <a:srgbClr val="DAEAF6"/>
              </a:solidFill>
              <a:effectLst/>
              <a:latin typeface="UVN Bai Sau Nang" panose="04030905020802020C03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786" y="-427427"/>
            <a:ext cx="967014" cy="7735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34356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6.em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20.emf"/><Relationship Id="rId12" Type="http://schemas.openxmlformats.org/officeDocument/2006/relationships/image" Target="../media/image8.emf"/><Relationship Id="rId17" Type="http://schemas.openxmlformats.org/officeDocument/2006/relationships/slide" Target="slide18.xml"/><Relationship Id="rId2" Type="http://schemas.openxmlformats.org/officeDocument/2006/relationships/notesSlide" Target="../notesSlides/notesSlide1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36.png"/><Relationship Id="rId5" Type="http://schemas.openxmlformats.org/officeDocument/2006/relationships/image" Target="../media/image6.emf"/><Relationship Id="rId15" Type="http://schemas.openxmlformats.org/officeDocument/2006/relationships/slide" Target="slide17.xml"/><Relationship Id="rId10" Type="http://schemas.openxmlformats.org/officeDocument/2006/relationships/image" Target="../media/image35.png"/><Relationship Id="rId4" Type="http://schemas.openxmlformats.org/officeDocument/2006/relationships/image" Target="../media/image5.emf"/><Relationship Id="rId9" Type="http://schemas.openxmlformats.org/officeDocument/2006/relationships/image" Target="../media/image34.png"/><Relationship Id="rId1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4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10" Type="http://schemas.openxmlformats.org/officeDocument/2006/relationships/image" Target="../media/image24.png"/><Relationship Id="rId4" Type="http://schemas.openxmlformats.org/officeDocument/2006/relationships/image" Target="../media/image5.e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2869043" y="1627266"/>
            <a:ext cx="801433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000" kern="0" spc="300" smtClean="0">
                <a:solidFill>
                  <a:srgbClr val="529AD6"/>
                </a:solidFill>
                <a:latin typeface="UTM A&amp;S Graceland" panose="02040603050506020204" pitchFamily="18" charset="0"/>
                <a:ea typeface="汉仪太极体简" panose="02010600000101010101" charset="-122"/>
              </a:rPr>
              <a:t>Tính chất giao hoán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000" kern="0" spc="300" smtClean="0">
                <a:solidFill>
                  <a:srgbClr val="529AD6"/>
                </a:solidFill>
                <a:latin typeface="UTM A&amp;S Graceland" panose="02040603050506020204" pitchFamily="18" charset="0"/>
                <a:ea typeface="汉仪太极体简" panose="02010600000101010101" charset="-122"/>
              </a:rPr>
              <a:t>của phép cộng</a:t>
            </a:r>
            <a:endParaRPr kumimoji="0" lang="zh-CN" altLang="en-US" sz="8000" i="0" u="none" kern="0" cap="none" spc="30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TM A&amp;S Graceland" panose="02040603050506020204" pitchFamily="18" charset="0"/>
              <a:ea typeface="汉仪太极体简" panose="0201060000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850" y="571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21" name="图片 20" descr="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726" y="2600439"/>
            <a:ext cx="2792730" cy="27927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869671" y="1706563"/>
            <a:ext cx="6750050" cy="105410"/>
            <a:chOff x="10470" y="5317"/>
            <a:chExt cx="5380" cy="166"/>
          </a:xfrm>
        </p:grpSpPr>
        <p:sp>
          <p:nvSpPr>
            <p:cNvPr id="39" name="矩形 38"/>
            <p:cNvSpPr/>
            <p:nvPr>
              <p:custDataLst>
                <p:tags r:id="rId1"/>
              </p:custDataLst>
            </p:nvPr>
          </p:nvSpPr>
          <p:spPr>
            <a:xfrm rot="16200000">
              <a:off x="10692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2"/>
              </p:custDataLst>
            </p:nvPr>
          </p:nvSpPr>
          <p:spPr>
            <a:xfrm rot="16200000">
              <a:off x="11287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3"/>
              </p:custDataLst>
            </p:nvPr>
          </p:nvSpPr>
          <p:spPr>
            <a:xfrm rot="16200000">
              <a:off x="11881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4"/>
              </p:custDataLst>
            </p:nvPr>
          </p:nvSpPr>
          <p:spPr>
            <a:xfrm rot="16200000">
              <a:off x="12475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5"/>
              </p:custDataLst>
            </p:nvPr>
          </p:nvSpPr>
          <p:spPr>
            <a:xfrm rot="16200000">
              <a:off x="13070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6"/>
              </p:custDataLst>
            </p:nvPr>
          </p:nvSpPr>
          <p:spPr>
            <a:xfrm rot="16200000">
              <a:off x="13679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7"/>
              </p:custDataLst>
            </p:nvPr>
          </p:nvSpPr>
          <p:spPr>
            <a:xfrm rot="16200000">
              <a:off x="14273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8"/>
              </p:custDataLst>
            </p:nvPr>
          </p:nvSpPr>
          <p:spPr>
            <a:xfrm rot="16200000">
              <a:off x="14867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9"/>
              </p:custDataLst>
            </p:nvPr>
          </p:nvSpPr>
          <p:spPr>
            <a:xfrm rot="16200000">
              <a:off x="15462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文本框 779"/>
          <p:cNvSpPr txBox="1"/>
          <p:nvPr/>
        </p:nvSpPr>
        <p:spPr>
          <a:xfrm>
            <a:off x="2179002" y="949134"/>
            <a:ext cx="8014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kern="0" smtClean="0">
                <a:solidFill>
                  <a:srgbClr val="529AD6"/>
                </a:solidFill>
                <a:latin typeface="UTM Showcard" panose="02040603050506020204" pitchFamily="18" charset="0"/>
                <a:ea typeface="汉仪太极体简" panose="02010600000101010101" charset="-122"/>
              </a:rPr>
              <a:t>toán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TM Showcard" panose="02040603050506020204" pitchFamily="18" charset="0"/>
              <a:ea typeface="汉仪太极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/>
          <a:srcRect r="15968"/>
          <a:stretch>
            <a:fillRect/>
          </a:stretch>
        </p:blipFill>
        <p:spPr>
          <a:xfrm>
            <a:off x="572990" y="2147282"/>
            <a:ext cx="3989052" cy="3626302"/>
          </a:xfrm>
          <a:prstGeom prst="rect">
            <a:avLst/>
          </a:prstGeom>
        </p:spPr>
      </p:pic>
      <p:sp>
        <p:nvSpPr>
          <p:cNvPr id="20" name="文本框 7"/>
          <p:cNvSpPr txBox="1"/>
          <p:nvPr/>
        </p:nvSpPr>
        <p:spPr>
          <a:xfrm>
            <a:off x="2738312" y="474219"/>
            <a:ext cx="945368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mtClean="0">
                <a:solidFill>
                  <a:srgbClr val="0070C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Bài 2. Viết số hoặc chữ thích hợp vào chỗ chấm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TextBox 45"/>
          <p:cNvSpPr txBox="1"/>
          <p:nvPr/>
        </p:nvSpPr>
        <p:spPr>
          <a:xfrm>
            <a:off x="3856408" y="2006501"/>
            <a:ext cx="5193512" cy="1532005"/>
          </a:xfrm>
          <a:prstGeom prst="rect">
            <a:avLst/>
          </a:prstGeom>
        </p:spPr>
        <p:txBody>
          <a:bodyPr vert="horz" wrap="none" lIns="0" tIns="0" rIns="0" bIns="0" anchor="b" anchorCtr="1">
            <a:noAutofit/>
          </a:bodyPr>
          <a:lstStyle/>
          <a:p>
            <a:pPr marL="742950" indent="-742950" algn="ctr">
              <a:lnSpc>
                <a:spcPct val="150000"/>
              </a:lnSpc>
              <a:buAutoNum type="alphaLcParenR"/>
            </a:pP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48 + 12 = 12 +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48</a:t>
            </a:r>
          </a:p>
          <a:p>
            <a:pPr lvl="1" algn="ctr">
              <a:lnSpc>
                <a:spcPct val="150000"/>
              </a:lnSpc>
            </a:pPr>
            <a:r>
              <a:rPr lang="en-US" altLang="zh-CN" sz="3600" b="1" kern="9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65 + 297 =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297</a:t>
            </a: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+ 65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kern="9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177</a:t>
            </a: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+ 89 = 89 + 177</a:t>
            </a:r>
            <a:endParaRPr lang="zh-CN" altLang="en-US" sz="3600" b="1" kern="9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TextBox 45"/>
          <p:cNvSpPr txBox="1"/>
          <p:nvPr/>
        </p:nvSpPr>
        <p:spPr>
          <a:xfrm>
            <a:off x="4612492" y="4882315"/>
            <a:ext cx="5193512" cy="1532005"/>
          </a:xfrm>
          <a:prstGeom prst="rect">
            <a:avLst/>
          </a:prstGeom>
        </p:spPr>
        <p:txBody>
          <a:bodyPr vert="horz" wrap="none" lIns="0" tIns="0" rIns="0" bIns="0" anchor="b" anchorCtr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a) m + n = n +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m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kern="9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  84 + 0 =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0</a:t>
            </a: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+ 84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a + 0 =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0</a:t>
            </a:r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+ a =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3600" b="1" kern="900" dirty="0">
              <a:solidFill>
                <a:srgbClr val="FF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96030" y="1267184"/>
            <a:ext cx="856343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39687" y="2071641"/>
            <a:ext cx="856343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94521" y="2976645"/>
            <a:ext cx="856343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03165" y="4162427"/>
            <a:ext cx="856343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67858" y="4995688"/>
            <a:ext cx="501658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91923" y="5873956"/>
            <a:ext cx="501658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80112" y="5881758"/>
            <a:ext cx="501658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642" y="3180414"/>
            <a:ext cx="2933712" cy="2933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3156" y="748901"/>
            <a:ext cx="3138844" cy="313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1"/>
      </p:transition>
    </mc:Choice>
    <mc:Fallback xmlns=""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791CD4-05B2-44F1-BB00-A3DBF9A27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r="7560"/>
          <a:stretch/>
        </p:blipFill>
        <p:spPr>
          <a:xfrm rot="944509">
            <a:off x="9510047" y="836491"/>
            <a:ext cx="2468796" cy="35754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F3C115-45B9-4FCF-986B-6B0FC71CEE43}"/>
              </a:ext>
            </a:extLst>
          </p:cNvPr>
          <p:cNvCxnSpPr>
            <a:cxnSpLocks/>
          </p:cNvCxnSpPr>
          <p:nvPr/>
        </p:nvCxnSpPr>
        <p:spPr>
          <a:xfrm>
            <a:off x="1695338" y="997806"/>
            <a:ext cx="8950099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686A98-1274-4163-8C17-A73B88CC0A11}"/>
              </a:ext>
            </a:extLst>
          </p:cNvPr>
          <p:cNvSpPr txBox="1"/>
          <p:nvPr/>
        </p:nvSpPr>
        <p:spPr>
          <a:xfrm>
            <a:off x="2551398" y="289920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5FA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5FA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5FA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5FA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&gt;,&lt;,=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6AAB6088-2804-4615-8317-B713FFC26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9" y="-170076"/>
            <a:ext cx="1832760" cy="183276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81FA4440-BDD2-4D89-B0AE-B40C6850F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1" y="4230562"/>
            <a:ext cx="2930809" cy="2482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8220-4F52-4D1B-A559-5FD6E8E056A0}"/>
              </a:ext>
            </a:extLst>
          </p:cNvPr>
          <p:cNvGrpSpPr/>
          <p:nvPr/>
        </p:nvGrpSpPr>
        <p:grpSpPr>
          <a:xfrm>
            <a:off x="295229" y="1155119"/>
            <a:ext cx="7682322" cy="2887334"/>
            <a:chOff x="295229" y="1155119"/>
            <a:chExt cx="7682322" cy="288733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611AEF15-C31F-4B49-A87F-43BA0A88747D}"/>
                </a:ext>
              </a:extLst>
            </p:cNvPr>
            <p:cNvSpPr/>
            <p:nvPr/>
          </p:nvSpPr>
          <p:spPr>
            <a:xfrm>
              <a:off x="295229" y="1155119"/>
              <a:ext cx="7682322" cy="2887334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solidFill>
              <a:srgbClr val="E76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60EBE-85A6-4C68-B3C1-5EC5CD61B554}"/>
                </a:ext>
              </a:extLst>
            </p:cNvPr>
            <p:cNvSpPr txBox="1"/>
            <p:nvPr/>
          </p:nvSpPr>
          <p:spPr>
            <a:xfrm>
              <a:off x="614406" y="1380779"/>
              <a:ext cx="707922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2 975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4 017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…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4 017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2 975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  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2 975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4 017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…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4 017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3 000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  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2 975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4 017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...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4 017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2 900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09282034-F71A-4DC8-83F6-DD6B40B93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7" y="707188"/>
            <a:ext cx="1036812" cy="2389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104291-0538-479B-9BD2-952C7F41522D}"/>
              </a:ext>
            </a:extLst>
          </p:cNvPr>
          <p:cNvSpPr txBox="1"/>
          <p:nvPr/>
        </p:nvSpPr>
        <p:spPr>
          <a:xfrm>
            <a:off x="4154020" y="1445737"/>
            <a:ext cx="403123" cy="678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CADA4-A45D-47D6-8149-93ED4AB65A2A}"/>
              </a:ext>
            </a:extLst>
          </p:cNvPr>
          <p:cNvSpPr txBox="1"/>
          <p:nvPr/>
        </p:nvSpPr>
        <p:spPr>
          <a:xfrm>
            <a:off x="4146433" y="2183688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CDB7E5-8916-478E-A1D5-2A1FB0E51F0C}"/>
              </a:ext>
            </a:extLst>
          </p:cNvPr>
          <p:cNvSpPr txBox="1"/>
          <p:nvPr/>
        </p:nvSpPr>
        <p:spPr>
          <a:xfrm>
            <a:off x="4251230" y="2790719"/>
            <a:ext cx="403123" cy="71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8D1E11-4B76-44D5-9C50-F9F37FD2D68C}"/>
              </a:ext>
            </a:extLst>
          </p:cNvPr>
          <p:cNvGrpSpPr/>
          <p:nvPr/>
        </p:nvGrpSpPr>
        <p:grpSpPr>
          <a:xfrm>
            <a:off x="4166891" y="3593628"/>
            <a:ext cx="7418714" cy="3523912"/>
            <a:chOff x="4065530" y="3334088"/>
            <a:chExt cx="7529694" cy="3233988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81205069-ED29-4DC8-A8E1-83D32039E3B1}"/>
                </a:ext>
              </a:extLst>
            </p:cNvPr>
            <p:cNvSpPr/>
            <p:nvPr/>
          </p:nvSpPr>
          <p:spPr>
            <a:xfrm>
              <a:off x="4065530" y="3334088"/>
              <a:ext cx="7529694" cy="3233988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noFill/>
            <a:ln w="57150">
              <a:solidFill>
                <a:srgbClr val="E76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76784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5DABC-67EF-4639-BD98-A58247A236AB}"/>
                </a:ext>
              </a:extLst>
            </p:cNvPr>
            <p:cNvSpPr txBox="1"/>
            <p:nvPr/>
          </p:nvSpPr>
          <p:spPr>
            <a:xfrm>
              <a:off x="4557143" y="3912598"/>
              <a:ext cx="6272980" cy="2118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b)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8 264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+ 927 ... 927 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8 300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  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8 264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+ 927 … 900 +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8 264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  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927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+ 8264 …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8 264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+ 927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1806785-5A99-4B05-87C5-D8C8A0871ED8}"/>
              </a:ext>
            </a:extLst>
          </p:cNvPr>
          <p:cNvSpPr txBox="1"/>
          <p:nvPr/>
        </p:nvSpPr>
        <p:spPr>
          <a:xfrm>
            <a:off x="7759210" y="4287287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CF837-54CC-44FD-A79C-2DEBFCC2D56E}"/>
              </a:ext>
            </a:extLst>
          </p:cNvPr>
          <p:cNvSpPr txBox="1"/>
          <p:nvPr/>
        </p:nvSpPr>
        <p:spPr>
          <a:xfrm>
            <a:off x="7751622" y="4946926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93C2E7-1B5D-41E5-81AE-39F0C76C8FA5}"/>
              </a:ext>
            </a:extLst>
          </p:cNvPr>
          <p:cNvSpPr txBox="1"/>
          <p:nvPr/>
        </p:nvSpPr>
        <p:spPr>
          <a:xfrm>
            <a:off x="7751623" y="5750578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36550" y="31686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611217" y="2508447"/>
            <a:ext cx="4314080" cy="1049461"/>
            <a:chOff x="3414165" y="2697466"/>
            <a:chExt cx="4314080" cy="1049461"/>
          </a:xfrm>
        </p:grpSpPr>
        <p:grpSp>
          <p:nvGrpSpPr>
            <p:cNvPr id="5" name="组合 4"/>
            <p:cNvGrpSpPr/>
            <p:nvPr/>
          </p:nvGrpSpPr>
          <p:grpSpPr>
            <a:xfrm>
              <a:off x="3414165" y="2697466"/>
              <a:ext cx="1035449" cy="998234"/>
              <a:chOff x="2475875" y="2739703"/>
              <a:chExt cx="1649326" cy="159004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475875" y="3127635"/>
                <a:ext cx="1649326" cy="1202116"/>
                <a:chOff x="3819430" y="2245962"/>
                <a:chExt cx="1294401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菱形 10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 flipH="1">
                  <a:off x="3994142" y="2368511"/>
                  <a:ext cx="1119689" cy="7310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smtClean="0">
                      <a:latin typeface="汉仪太极体简" panose="02010600000101010101" charset="-122"/>
                      <a:ea typeface="汉仪太极体简" panose="02010600000101010101" charset="-122"/>
                    </a:rPr>
                    <a:t>4</a:t>
                  </a:r>
                  <a:endParaRPr lang="en-US" altLang="zh-CN" sz="3200" b="1" dirty="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4210856" y="2915930"/>
              <a:ext cx="3517389" cy="830997"/>
              <a:chOff x="4216512" y="3544061"/>
              <a:chExt cx="3517389" cy="83099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275142" y="3867496"/>
                <a:ext cx="3198114" cy="41402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latin typeface="汉仪太极体简" panose="02010600000101010101" charset="-122"/>
                    <a:ea typeface="汉仪太极体简" panose="02010600000101010101" charset="-122"/>
                  </a:rPr>
                  <a:t> 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216512" y="3544061"/>
                <a:ext cx="3517389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lvl="0" algn="ctr"/>
                <a:r>
                  <a:rPr lang="en-US" altLang="zh-CN" sz="4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 </a:t>
                </a:r>
                <a:r>
                  <a:rPr lang="en-US" altLang="zh-CN" sz="48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củng cố</a:t>
                </a:r>
                <a:endParaRPr lang="zh-CN" altLang="en-US" sz="4800" b="1" dirty="0">
                  <a:latin typeface="UTM Showcard" panose="02040603050506020204" pitchFamily="18" charset="0"/>
                  <a:ea typeface="汉仪太极体简" panose="02010600000101010101" charset="-122"/>
                </a:endParaRPr>
              </a:p>
            </p:txBody>
          </p:sp>
        </p:grpSp>
      </p:grpSp>
      <p:pic>
        <p:nvPicPr>
          <p:cNvPr id="15" name="图片 4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020" y="694484"/>
            <a:ext cx="48958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284278" y="1450817"/>
            <a:ext cx="2920643" cy="2966878"/>
          </a:xfrm>
          <a:prstGeom prst="rect">
            <a:avLst/>
          </a:prstGeom>
          <a:solidFill>
            <a:srgbClr val="358E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86415" y="1450817"/>
            <a:ext cx="3106057" cy="2966878"/>
          </a:xfrm>
          <a:prstGeom prst="rect">
            <a:avLst/>
          </a:prstGeom>
          <a:solidFill>
            <a:srgbClr val="F28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94868" y="1475977"/>
            <a:ext cx="3106057" cy="2941718"/>
          </a:xfrm>
          <a:prstGeom prst="rect">
            <a:avLst/>
          </a:prstGeom>
          <a:solidFill>
            <a:srgbClr val="32BB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921" y="1456194"/>
            <a:ext cx="3106057" cy="2961501"/>
          </a:xfrm>
          <a:prstGeom prst="rect">
            <a:avLst/>
          </a:prstGeom>
          <a:solidFill>
            <a:srgbClr val="DC342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5715" y="1465580"/>
            <a:ext cx="12180570" cy="2952115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423184" y="667484"/>
            <a:ext cx="66370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smtClean="0">
                <a:solidFill>
                  <a:srgbClr val="0070C0"/>
                </a:solidFill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TÌM KHỦNG LONG GIỮ TRỨNG</a:t>
            </a:r>
            <a:endParaRPr lang="zh-CN" altLang="en-US" sz="3600" dirty="0">
              <a:solidFill>
                <a:srgbClr val="0070C0"/>
              </a:solidFill>
              <a:latin typeface="UVN Bai Sau Nang" panose="04030905020802020C03" pitchFamily="8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761" y="25559"/>
            <a:ext cx="1174422" cy="7833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5926" y="528115"/>
            <a:ext cx="632651" cy="532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49" y="1306006"/>
            <a:ext cx="3245708" cy="3245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02" y="1536974"/>
            <a:ext cx="3174314" cy="3174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11" y="1263613"/>
            <a:ext cx="3482012" cy="3482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993" y="1450817"/>
            <a:ext cx="3151810" cy="315181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965468" y="4528189"/>
            <a:ext cx="1613558" cy="2197992"/>
            <a:chOff x="6965468" y="4528189"/>
            <a:chExt cx="1613558" cy="2197992"/>
          </a:xfrm>
        </p:grpSpPr>
        <p:sp>
          <p:nvSpPr>
            <p:cNvPr id="36" name="Oval 13"/>
            <p:cNvSpPr/>
            <p:nvPr/>
          </p:nvSpPr>
          <p:spPr>
            <a:xfrm flipV="1">
              <a:off x="6965468" y="4528189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F28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 flipH="1">
              <a:off x="7105174" y="4956750"/>
              <a:ext cx="1314593" cy="1687958"/>
              <a:chOff x="7105174" y="4956750"/>
              <a:chExt cx="1314593" cy="1687958"/>
            </a:xfrm>
          </p:grpSpPr>
          <p:sp>
            <p:nvSpPr>
              <p:cNvPr id="47" name="Oval 46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10057015" y="4505408"/>
            <a:ext cx="1707269" cy="2197992"/>
            <a:chOff x="10057015" y="4505408"/>
            <a:chExt cx="1707269" cy="21979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27878">
              <a:off x="11340960" y="6233992"/>
              <a:ext cx="423324" cy="365967"/>
            </a:xfrm>
            <a:prstGeom prst="rect">
              <a:avLst/>
            </a:prstGeom>
          </p:spPr>
        </p:pic>
        <p:sp>
          <p:nvSpPr>
            <p:cNvPr id="37" name="Oval 13"/>
            <p:cNvSpPr/>
            <p:nvPr/>
          </p:nvSpPr>
          <p:spPr>
            <a:xfrm flipV="1">
              <a:off x="10057015" y="4505408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0099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flipV="1">
              <a:off x="10241068" y="4778023"/>
              <a:ext cx="1314593" cy="1687958"/>
              <a:chOff x="10241068" y="4778023"/>
              <a:chExt cx="1314593" cy="1687958"/>
            </a:xfrm>
          </p:grpSpPr>
          <p:sp>
            <p:nvSpPr>
              <p:cNvPr id="52" name="Oval 51"/>
              <p:cNvSpPr/>
              <p:nvPr/>
            </p:nvSpPr>
            <p:spPr>
              <a:xfrm flipV="1">
                <a:off x="10480487" y="4778023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 flipV="1">
                <a:off x="11339464" y="5185481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 flipV="1">
                <a:off x="10241068" y="5345628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 flipV="1">
                <a:off x="10869276" y="5964507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 flipV="1">
                <a:off x="10801898" y="540566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749820" y="4542952"/>
            <a:ext cx="1613558" cy="2197992"/>
            <a:chOff x="3749820" y="4542952"/>
            <a:chExt cx="1613558" cy="2197992"/>
          </a:xfrm>
        </p:grpSpPr>
        <p:sp>
          <p:nvSpPr>
            <p:cNvPr id="35" name="Oval 13"/>
            <p:cNvSpPr/>
            <p:nvPr/>
          </p:nvSpPr>
          <p:spPr>
            <a:xfrm flipV="1">
              <a:off x="3749820" y="4542952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32B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 rot="19618524">
              <a:off x="3983621" y="4803331"/>
              <a:ext cx="1314593" cy="1687958"/>
              <a:chOff x="7105174" y="4956750"/>
              <a:chExt cx="1314593" cy="1687958"/>
            </a:xfrm>
          </p:grpSpPr>
          <p:sp>
            <p:nvSpPr>
              <p:cNvPr id="59" name="Oval 58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732702" y="4569460"/>
            <a:ext cx="1687958" cy="2197992"/>
            <a:chOff x="732702" y="4569460"/>
            <a:chExt cx="1687958" cy="2197992"/>
          </a:xfrm>
        </p:grpSpPr>
        <p:sp>
          <p:nvSpPr>
            <p:cNvPr id="14" name="Oval 13"/>
            <p:cNvSpPr/>
            <p:nvPr/>
          </p:nvSpPr>
          <p:spPr>
            <a:xfrm flipV="1">
              <a:off x="784824" y="4569460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DC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 rot="4544991" flipH="1">
              <a:off x="919384" y="4822335"/>
              <a:ext cx="1314593" cy="1687958"/>
              <a:chOff x="7105174" y="4956750"/>
              <a:chExt cx="1314593" cy="1687958"/>
            </a:xfrm>
          </p:grpSpPr>
          <p:sp>
            <p:nvSpPr>
              <p:cNvPr id="65" name="Oval 64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3" name="Oval 72">
            <a:hlinkClick r:id="rId13" action="ppaction://hlinksldjump"/>
          </p:cNvPr>
          <p:cNvSpPr/>
          <p:nvPr/>
        </p:nvSpPr>
        <p:spPr>
          <a:xfrm>
            <a:off x="195249" y="5442567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Oval 73">
            <a:hlinkClick r:id="rId14" action="ppaction://hlinksldjump"/>
          </p:cNvPr>
          <p:cNvSpPr/>
          <p:nvPr/>
        </p:nvSpPr>
        <p:spPr>
          <a:xfrm>
            <a:off x="3168873" y="5501798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Oval 74">
            <a:hlinkClick r:id="rId15" action="ppaction://hlinksldjump"/>
          </p:cNvPr>
          <p:cNvSpPr/>
          <p:nvPr/>
        </p:nvSpPr>
        <p:spPr>
          <a:xfrm>
            <a:off x="9557881" y="5469075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Oval 75">
            <a:hlinkClick r:id="rId16" action="ppaction://hlinksldjump"/>
          </p:cNvPr>
          <p:cNvSpPr/>
          <p:nvPr/>
        </p:nvSpPr>
        <p:spPr>
          <a:xfrm>
            <a:off x="6428079" y="5485952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Rectangle 76">
            <a:hlinkClick r:id="rId17" action="ppaction://hlinksldjump"/>
          </p:cNvPr>
          <p:cNvSpPr/>
          <p:nvPr/>
        </p:nvSpPr>
        <p:spPr>
          <a:xfrm>
            <a:off x="9823284" y="-84935"/>
            <a:ext cx="20810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4000" b="1" cap="none" spc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0740"/>
            <a:ext cx="12230100" cy="2952115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240" y="2843267"/>
            <a:ext cx="102194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+ 98 = 98 + 25 = 123</a:t>
            </a:r>
            <a:endParaRPr lang="en-US" sz="80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71071" y="302946"/>
            <a:ext cx="1687958" cy="2197992"/>
            <a:chOff x="732702" y="4569460"/>
            <a:chExt cx="1687958" cy="2197992"/>
          </a:xfrm>
        </p:grpSpPr>
        <p:sp>
          <p:nvSpPr>
            <p:cNvPr id="17" name="Oval 13"/>
            <p:cNvSpPr/>
            <p:nvPr/>
          </p:nvSpPr>
          <p:spPr>
            <a:xfrm flipV="1">
              <a:off x="784824" y="4569460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DC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4544991" flipH="1">
              <a:off x="919384" y="4822335"/>
              <a:ext cx="1314593" cy="1687958"/>
              <a:chOff x="7105174" y="4956750"/>
              <a:chExt cx="1314593" cy="1687958"/>
            </a:xfrm>
          </p:grpSpPr>
          <p:sp>
            <p:nvSpPr>
              <p:cNvPr id="19" name="Oval 18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5323193" y="3008548"/>
            <a:ext cx="1221524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26146" y="3029521"/>
            <a:ext cx="1613558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sp>
        <p:nvSpPr>
          <p:cNvPr id="27" name="文本框 7">
            <a:hlinkClick r:id="rId5" action="ppaction://hlinksldjump"/>
          </p:cNvPr>
          <p:cNvSpPr txBox="1"/>
          <p:nvPr/>
        </p:nvSpPr>
        <p:spPr>
          <a:xfrm>
            <a:off x="5194595" y="6035680"/>
            <a:ext cx="616161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 khủng long giữ trứng đỏ</a:t>
            </a:r>
            <a:endParaRPr lang="zh-CN" altLang="en-US" sz="3600" b="1" dirty="0">
              <a:solidFill>
                <a:srgbClr val="DC3424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0740"/>
            <a:ext cx="12230100" cy="2952115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79" y="2843267"/>
            <a:ext cx="112453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+ 27 = 27 + 100 = 127</a:t>
            </a:r>
            <a:endParaRPr lang="en-US" sz="80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20900" y="2993326"/>
            <a:ext cx="1608800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39108" y="3162716"/>
            <a:ext cx="1613558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23193" y="279012"/>
            <a:ext cx="1613558" cy="2197992"/>
            <a:chOff x="3749820" y="4542952"/>
            <a:chExt cx="1613558" cy="2197992"/>
          </a:xfrm>
        </p:grpSpPr>
        <p:sp>
          <p:nvSpPr>
            <p:cNvPr id="24" name="Oval 13"/>
            <p:cNvSpPr/>
            <p:nvPr/>
          </p:nvSpPr>
          <p:spPr>
            <a:xfrm flipV="1">
              <a:off x="3749820" y="4542952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32B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 rot="19618524">
              <a:off x="3983621" y="4803331"/>
              <a:ext cx="1314593" cy="1687958"/>
              <a:chOff x="7105174" y="4956750"/>
              <a:chExt cx="1314593" cy="1687958"/>
            </a:xfrm>
          </p:grpSpPr>
          <p:sp>
            <p:nvSpPr>
              <p:cNvPr id="28" name="Oval 27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文本框 7">
            <a:hlinkClick r:id="rId5" action="ppaction://hlinksldjump"/>
          </p:cNvPr>
          <p:cNvSpPr txBox="1"/>
          <p:nvPr/>
        </p:nvSpPr>
        <p:spPr>
          <a:xfrm>
            <a:off x="4908679" y="6035680"/>
            <a:ext cx="663324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 khủng long giữ trứng xanh</a:t>
            </a:r>
            <a:endParaRPr lang="zh-CN" altLang="en-US" sz="3600" b="1" dirty="0">
              <a:solidFill>
                <a:srgbClr val="32BBBC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057144"/>
            <a:ext cx="12230100" cy="2952115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7567" y="2823506"/>
            <a:ext cx="102194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980 + 0 = 0 + 980 = 980</a:t>
            </a:r>
            <a:endParaRPr lang="en-US" sz="80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32148" y="2973565"/>
            <a:ext cx="1064627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60518" y="279012"/>
            <a:ext cx="1613558" cy="2197992"/>
            <a:chOff x="6965468" y="4528189"/>
            <a:chExt cx="1613558" cy="2197992"/>
          </a:xfrm>
        </p:grpSpPr>
        <p:sp>
          <p:nvSpPr>
            <p:cNvPr id="24" name="Oval 13"/>
            <p:cNvSpPr/>
            <p:nvPr/>
          </p:nvSpPr>
          <p:spPr>
            <a:xfrm flipV="1">
              <a:off x="6965468" y="4528189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F28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 flipH="1">
              <a:off x="7105174" y="4956750"/>
              <a:ext cx="1314593" cy="1687958"/>
              <a:chOff x="7105174" y="4956750"/>
              <a:chExt cx="1314593" cy="1687958"/>
            </a:xfrm>
          </p:grpSpPr>
          <p:sp>
            <p:nvSpPr>
              <p:cNvPr id="28" name="Oval 27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1605622" y="2973564"/>
            <a:ext cx="1601217" cy="1336467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sp>
        <p:nvSpPr>
          <p:cNvPr id="34" name="文本框 7">
            <a:hlinkClick r:id="rId5" action="ppaction://hlinksldjump"/>
          </p:cNvPr>
          <p:cNvSpPr txBox="1"/>
          <p:nvPr/>
        </p:nvSpPr>
        <p:spPr>
          <a:xfrm>
            <a:off x="4644165" y="6035680"/>
            <a:ext cx="663324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 khủng long giữ trứng hồng</a:t>
            </a:r>
            <a:endParaRPr lang="zh-CN" altLang="en-US" sz="3600" b="1" dirty="0">
              <a:solidFill>
                <a:srgbClr val="F070BF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0740"/>
            <a:ext cx="12230100" cy="2952115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79" y="2843267"/>
            <a:ext cx="112453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160 + 38 = 38 + 160 = 198</a:t>
            </a:r>
            <a:endParaRPr lang="en-US" sz="80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7558" y="2940993"/>
            <a:ext cx="1788941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39108" y="2993326"/>
            <a:ext cx="1613558" cy="1173380"/>
          </a:xfrm>
          <a:prstGeom prst="rect">
            <a:avLst/>
          </a:prstGeom>
          <a:solidFill>
            <a:srgbClr val="D7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002060"/>
                </a:solidFill>
              </a:rPr>
              <a:t>…</a:t>
            </a:r>
            <a:endParaRPr lang="en-US" sz="8000">
              <a:solidFill>
                <a:srgbClr val="002060"/>
              </a:solidFill>
            </a:endParaRPr>
          </a:p>
        </p:txBody>
      </p:sp>
      <p:sp>
        <p:nvSpPr>
          <p:cNvPr id="34" name="文本框 7">
            <a:hlinkClick r:id="rId5" action="ppaction://hlinksldjump"/>
          </p:cNvPr>
          <p:cNvSpPr txBox="1"/>
          <p:nvPr/>
        </p:nvSpPr>
        <p:spPr>
          <a:xfrm>
            <a:off x="4919380" y="6093809"/>
            <a:ext cx="663324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 khủng long giữ trứng tím</a:t>
            </a:r>
            <a:endParaRPr lang="zh-CN" altLang="en-US" sz="3600" b="1" dirty="0">
              <a:solidFill>
                <a:srgbClr val="990099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618365" y="158863"/>
            <a:ext cx="1707269" cy="2197992"/>
            <a:chOff x="10057015" y="4505408"/>
            <a:chExt cx="1707269" cy="2197992"/>
          </a:xfrm>
        </p:grpSpPr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27878">
              <a:off x="11340960" y="6233992"/>
              <a:ext cx="423324" cy="365967"/>
            </a:xfrm>
            <a:prstGeom prst="rect">
              <a:avLst/>
            </a:prstGeom>
          </p:spPr>
        </p:pic>
        <p:sp>
          <p:nvSpPr>
            <p:cNvPr id="37" name="Oval 13"/>
            <p:cNvSpPr/>
            <p:nvPr/>
          </p:nvSpPr>
          <p:spPr>
            <a:xfrm flipV="1">
              <a:off x="10057015" y="4505408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0099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flipV="1">
              <a:off x="10241068" y="4778023"/>
              <a:ext cx="1314593" cy="1687958"/>
              <a:chOff x="10241068" y="4778023"/>
              <a:chExt cx="1314593" cy="1687958"/>
            </a:xfrm>
          </p:grpSpPr>
          <p:sp>
            <p:nvSpPr>
              <p:cNvPr id="39" name="Oval 38"/>
              <p:cNvSpPr/>
              <p:nvPr/>
            </p:nvSpPr>
            <p:spPr>
              <a:xfrm flipV="1">
                <a:off x="10480487" y="4778023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flipV="1">
                <a:off x="11339464" y="5185481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flipV="1">
                <a:off x="10241068" y="5345628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flipV="1">
                <a:off x="10869276" y="5964507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flipV="1">
                <a:off x="10801898" y="540566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58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40203" y="390485"/>
            <a:ext cx="3255010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5400" b="1" smtClean="0">
                <a:solidFill>
                  <a:srgbClr val="002060"/>
                </a:solidFill>
                <a:latin typeface="UTM Showcard" panose="020406030505060202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DẶN DÒ</a:t>
            </a:r>
            <a:endParaRPr lang="zh-CN" altLang="en-US" sz="5400" b="1" dirty="0">
              <a:solidFill>
                <a:srgbClr val="002060"/>
              </a:solidFill>
              <a:latin typeface="UTM Showcard" panose="020406030505060202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00250" y="1919605"/>
            <a:ext cx="9338310" cy="4133215"/>
          </a:xfrm>
          <a:prstGeom prst="rect">
            <a:avLst/>
          </a:prstGeom>
          <a:noFill/>
          <a:ln w="57150">
            <a:solidFill>
              <a:srgbClr val="B5D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74305" y="1947396"/>
            <a:ext cx="7503346" cy="41549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4400" b="1" smtClean="0">
                <a:solidFill>
                  <a:srgbClr val="FF006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ea"/>
              </a:rPr>
              <a:t>Xem lại bài;</a:t>
            </a: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4400" b="1" smtClean="0">
                <a:solidFill>
                  <a:srgbClr val="FF006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ea"/>
              </a:rPr>
              <a:t>Học thuộc Ghi nhớ;</a:t>
            </a:r>
          </a:p>
          <a:p>
            <a:pPr marL="742950" indent="-74295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4400" b="1" smtClean="0">
                <a:solidFill>
                  <a:srgbClr val="FF006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ea"/>
              </a:rPr>
              <a:t>Chuẩn bị bài </a:t>
            </a:r>
          </a:p>
          <a:p>
            <a:pPr algn="l">
              <a:lnSpc>
                <a:spcPct val="150000"/>
              </a:lnSpc>
            </a:pPr>
            <a:r>
              <a:rPr lang="en-US" altLang="zh-CN" sz="4400" b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ea"/>
              </a:rPr>
              <a:t>Biểu thức có chứa ba chữ.</a:t>
            </a:r>
            <a:endParaRPr lang="zh-CN" altLang="en-US" sz="4400" b="1" dirty="0" smtClean="0">
              <a:solidFill>
                <a:srgbClr val="990099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2" y="1835468"/>
            <a:ext cx="4886766" cy="4886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2440302" y="1214617"/>
            <a:ext cx="801433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0" u="none" strike="noStrike" kern="0" cap="none" spc="0" normalizeH="0" baseline="0" noProof="0" smtClean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Tạm biệt!</a:t>
            </a:r>
            <a:r>
              <a:rPr kumimoji="0" lang="en-US" altLang="zh-CN" sz="6000" i="0" u="none" strike="noStrike" kern="0" cap="none" spc="0" normalizeH="0" noProof="0" smtClean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0" u="none" strike="noStrike" kern="0" cap="none" spc="0" normalizeH="0" noProof="0" smtClean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6000" i="0" u="none" strike="noStrike" kern="0" cap="none" spc="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VN Bai Sau Nang" panose="04030905020802020C03" pitchFamily="8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36550" y="31686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8" name="图片 4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40" y="3568221"/>
            <a:ext cx="1667510" cy="1667510"/>
          </a:xfrm>
          <a:prstGeom prst="rect">
            <a:avLst/>
          </a:prstGeom>
        </p:spPr>
      </p:pic>
      <p:pic>
        <p:nvPicPr>
          <p:cNvPr id="9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539" y="3094278"/>
            <a:ext cx="2889250" cy="2889248"/>
          </a:xfrm>
          <a:prstGeom prst="rect">
            <a:avLst/>
          </a:prstGeom>
        </p:spPr>
      </p:pic>
      <p:pic>
        <p:nvPicPr>
          <p:cNvPr id="10" name="图片 1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851" y="2860675"/>
            <a:ext cx="3415786" cy="341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36550" y="31686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611217" y="2508447"/>
            <a:ext cx="4999201" cy="1074541"/>
            <a:chOff x="3414165" y="2697466"/>
            <a:chExt cx="4999201" cy="1074541"/>
          </a:xfrm>
        </p:grpSpPr>
        <p:grpSp>
          <p:nvGrpSpPr>
            <p:cNvPr id="5" name="组合 4"/>
            <p:cNvGrpSpPr/>
            <p:nvPr/>
          </p:nvGrpSpPr>
          <p:grpSpPr>
            <a:xfrm>
              <a:off x="3414165" y="2697466"/>
              <a:ext cx="1041698" cy="998234"/>
              <a:chOff x="2475875" y="2739703"/>
              <a:chExt cx="1659280" cy="159004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475875" y="3127635"/>
                <a:ext cx="1659280" cy="1202116"/>
                <a:chOff x="3819430" y="2245962"/>
                <a:chExt cx="1302213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菱形 10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 flipH="1">
                  <a:off x="4001954" y="2325743"/>
                  <a:ext cx="1119689" cy="7310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smtClean="0">
                      <a:latin typeface="汉仪太极体简" panose="02010600000101010101" charset="-122"/>
                      <a:ea typeface="汉仪太极体简" panose="02010600000101010101" charset="-122"/>
                    </a:rPr>
                    <a:t>1</a:t>
                  </a:r>
                  <a:endParaRPr lang="en-US" altLang="zh-CN" sz="3200" b="1" dirty="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3679264" y="2941010"/>
              <a:ext cx="4734102" cy="830997"/>
              <a:chOff x="3684920" y="3569141"/>
              <a:chExt cx="4734102" cy="83099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275142" y="3867496"/>
                <a:ext cx="3198114" cy="41402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latin typeface="汉仪太极体简" panose="02010600000101010101" charset="-122"/>
                    <a:ea typeface="汉仪太极体简" panose="02010600000101010101" charset="-122"/>
                  </a:rPr>
                  <a:t> 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684920" y="3569141"/>
                <a:ext cx="4734102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lvl="0" algn="ctr"/>
                <a:r>
                  <a:rPr lang="en-US" altLang="zh-CN" sz="4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 </a:t>
                </a:r>
                <a:r>
                  <a:rPr lang="en-US" altLang="zh-CN" sz="48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khởi động</a:t>
                </a:r>
                <a:endParaRPr lang="zh-CN" altLang="en-US" sz="4800" b="1" dirty="0">
                  <a:latin typeface="UTM Showcard" panose="02040603050506020204" pitchFamily="18" charset="0"/>
                  <a:ea typeface="汉仪太极体简" panose="02010600000101010101" charset="-122"/>
                </a:endParaRPr>
              </a:p>
            </p:txBody>
          </p:sp>
        </p:grpSp>
      </p:grpSp>
      <p:pic>
        <p:nvPicPr>
          <p:cNvPr id="2" name="图片 1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66824" y="1833060"/>
            <a:ext cx="3177325" cy="3177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71693" y="78749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1252" y="180796"/>
            <a:ext cx="1092106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Điền</a:t>
            </a:r>
            <a:r>
              <a:rPr lang="en-US" altLang="zh-CN" sz="3600" b="1" dirty="0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dirty="0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hợp</a:t>
            </a:r>
            <a:r>
              <a:rPr lang="en-US" altLang="zh-CN" sz="3600" b="1" dirty="0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vào</a:t>
            </a:r>
            <a:r>
              <a:rPr lang="en-US" altLang="zh-CN" sz="3600" b="1" dirty="0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ô </a:t>
            </a:r>
            <a:r>
              <a:rPr lang="en-US" altLang="zh-CN" sz="3600" b="1" dirty="0" err="1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trống</a:t>
            </a:r>
            <a:r>
              <a:rPr lang="en-US" altLang="zh-CN" sz="3600" b="1" dirty="0" smtClean="0">
                <a:solidFill>
                  <a:srgbClr val="405DAE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:</a:t>
            </a:r>
            <a:endParaRPr lang="zh-CN" altLang="en-US" sz="3600" b="1" dirty="0">
              <a:solidFill>
                <a:srgbClr val="405DAE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31" name="图片 3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007" y="1266199"/>
            <a:ext cx="4018280" cy="401828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525043"/>
              </p:ext>
            </p:extLst>
          </p:nvPr>
        </p:nvGraphicFramePr>
        <p:xfrm>
          <a:off x="3766671" y="1425939"/>
          <a:ext cx="801181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954">
                  <a:extLst>
                    <a:ext uri="{9D8B030D-6E8A-4147-A177-3AD203B41FA5}">
                      <a16:colId xmlns:a16="http://schemas.microsoft.com/office/drawing/2014/main" val="3416024900"/>
                    </a:ext>
                  </a:extLst>
                </a:gridCol>
                <a:gridCol w="2002954">
                  <a:extLst>
                    <a:ext uri="{9D8B030D-6E8A-4147-A177-3AD203B41FA5}">
                      <a16:colId xmlns:a16="http://schemas.microsoft.com/office/drawing/2014/main" val="2871870674"/>
                    </a:ext>
                  </a:extLst>
                </a:gridCol>
                <a:gridCol w="2002954">
                  <a:extLst>
                    <a:ext uri="{9D8B030D-6E8A-4147-A177-3AD203B41FA5}">
                      <a16:colId xmlns:a16="http://schemas.microsoft.com/office/drawing/2014/main" val="6956903"/>
                    </a:ext>
                  </a:extLst>
                </a:gridCol>
                <a:gridCol w="2002954">
                  <a:extLst>
                    <a:ext uri="{9D8B030D-6E8A-4147-A177-3AD203B41FA5}">
                      <a16:colId xmlns:a16="http://schemas.microsoft.com/office/drawing/2014/main" val="1524752063"/>
                    </a:ext>
                  </a:extLst>
                </a:gridCol>
              </a:tblGrid>
              <a:tr h="873073"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000791"/>
                  </a:ext>
                </a:extLst>
              </a:tr>
              <a:tr h="808538"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22558"/>
                  </a:ext>
                </a:extLst>
              </a:tr>
              <a:tr h="808538"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b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581834"/>
                  </a:ext>
                </a:extLst>
              </a:tr>
              <a:tr h="808538"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- b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638207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255131" y="3285219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5131" y="418751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1387" y="3285219"/>
            <a:ext cx="1223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36786" y="4214647"/>
            <a:ext cx="1223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92207" y="3285219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1800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65330" y="4187513"/>
            <a:ext cx="1223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51" y="5146793"/>
            <a:ext cx="1272428" cy="1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07" y="5201057"/>
            <a:ext cx="1272428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95" y="5201057"/>
            <a:ext cx="1202550" cy="1701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30" y="5089352"/>
            <a:ext cx="1272428" cy="18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71" y="5146793"/>
            <a:ext cx="1272428" cy="18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63" y="5201057"/>
            <a:ext cx="1272428" cy="18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36550" y="31686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611218" y="2508447"/>
            <a:ext cx="4955657" cy="1049463"/>
            <a:chOff x="3414166" y="2697466"/>
            <a:chExt cx="4955657" cy="1049463"/>
          </a:xfrm>
        </p:grpSpPr>
        <p:grpSp>
          <p:nvGrpSpPr>
            <p:cNvPr id="5" name="组合 4"/>
            <p:cNvGrpSpPr/>
            <p:nvPr/>
          </p:nvGrpSpPr>
          <p:grpSpPr>
            <a:xfrm>
              <a:off x="3414166" y="2697466"/>
              <a:ext cx="1083681" cy="998234"/>
              <a:chOff x="2475876" y="2739703"/>
              <a:chExt cx="1726153" cy="159004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475876" y="3127635"/>
                <a:ext cx="1726153" cy="1202116"/>
                <a:chOff x="3819430" y="2245962"/>
                <a:chExt cx="1354695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菱形 10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 flipH="1">
                  <a:off x="4054436" y="2320803"/>
                  <a:ext cx="1119689" cy="7310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smtClean="0">
                      <a:latin typeface="汉仪太极体简" panose="02010600000101010101" charset="-122"/>
                      <a:ea typeface="汉仪太极体简" panose="02010600000101010101" charset="-122"/>
                    </a:rPr>
                    <a:t>2</a:t>
                  </a:r>
                  <a:endParaRPr lang="en-US" altLang="zh-CN" sz="3200" b="1" dirty="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3635721" y="2915932"/>
              <a:ext cx="4734102" cy="830997"/>
              <a:chOff x="3641377" y="3544063"/>
              <a:chExt cx="4734102" cy="83099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275142" y="3867496"/>
                <a:ext cx="3198114" cy="41402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latin typeface="汉仪太极体简" panose="02010600000101010101" charset="-122"/>
                    <a:ea typeface="汉仪太极体简" panose="02010600000101010101" charset="-122"/>
                  </a:rPr>
                  <a:t> 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641377" y="3544063"/>
                <a:ext cx="4734102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lvl="0" algn="ctr"/>
                <a:r>
                  <a:rPr lang="en-US" altLang="zh-CN" sz="4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 </a:t>
                </a:r>
                <a:r>
                  <a:rPr lang="en-US" altLang="zh-CN" sz="48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khám phá</a:t>
                </a:r>
                <a:endParaRPr lang="zh-CN" altLang="en-US" sz="4800" b="1" dirty="0">
                  <a:latin typeface="UTM Showcard" panose="02040603050506020204" pitchFamily="18" charset="0"/>
                  <a:ea typeface="汉仪太极体简" panose="02010600000101010101" charset="-122"/>
                </a:endParaRPr>
              </a:p>
            </p:txBody>
          </p:sp>
        </p:grpSp>
      </p:grpSp>
      <p:pic>
        <p:nvPicPr>
          <p:cNvPr id="15" name="图片 1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864" y="912936"/>
            <a:ext cx="4688840" cy="46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-122597" y="0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294871" y="5761771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01920" y="209511"/>
            <a:ext cx="7455651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00206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Tính giá trị của a+ b và b + a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292459"/>
              </p:ext>
            </p:extLst>
          </p:nvPr>
        </p:nvGraphicFramePr>
        <p:xfrm>
          <a:off x="87084" y="1180152"/>
          <a:ext cx="12012560" cy="451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140">
                  <a:extLst>
                    <a:ext uri="{9D8B030D-6E8A-4147-A177-3AD203B41FA5}">
                      <a16:colId xmlns:a16="http://schemas.microsoft.com/office/drawing/2014/main" val="3416024900"/>
                    </a:ext>
                  </a:extLst>
                </a:gridCol>
                <a:gridCol w="2341921">
                  <a:extLst>
                    <a:ext uri="{9D8B030D-6E8A-4147-A177-3AD203B41FA5}">
                      <a16:colId xmlns:a16="http://schemas.microsoft.com/office/drawing/2014/main" val="2871870674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6956903"/>
                    </a:ext>
                  </a:extLst>
                </a:gridCol>
                <a:gridCol w="3676649">
                  <a:extLst>
                    <a:ext uri="{9D8B030D-6E8A-4147-A177-3AD203B41FA5}">
                      <a16:colId xmlns:a16="http://schemas.microsoft.com/office/drawing/2014/main" val="1524752063"/>
                    </a:ext>
                  </a:extLst>
                </a:gridCol>
              </a:tblGrid>
              <a:tr h="1125521"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1208</a:t>
                      </a:r>
                      <a:endParaRPr lang="en-US" sz="5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000791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2764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22558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b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9581834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+ a</a:t>
                      </a:r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6382079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204716" y="3683921"/>
            <a:ext cx="2294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+ 30 = 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2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04716" y="4768776"/>
            <a:ext cx="2294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+ 20 = 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2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98934" y="3706213"/>
            <a:ext cx="29097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+ 250 = 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endParaRPr lang="en-US" sz="32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98934" y="4766446"/>
            <a:ext cx="29097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+ 350 = 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endParaRPr lang="en-US" sz="32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91512" y="3706212"/>
            <a:ext cx="3525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1208 + 2764 = 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3972</a:t>
            </a:r>
            <a:endParaRPr lang="en-US" sz="32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72298" y="4764116"/>
            <a:ext cx="3525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2764 + 1208 = 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3972</a:t>
            </a:r>
            <a:endParaRPr lang="en-US" sz="32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7"/>
          <p:cNvSpPr txBox="1"/>
          <p:nvPr/>
        </p:nvSpPr>
        <p:spPr>
          <a:xfrm>
            <a:off x="1854970" y="160682"/>
            <a:ext cx="1033703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So sánh giá trị của hai biểu thức a + b và b + a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00691" y="3566733"/>
            <a:ext cx="684000" cy="684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15722" y="4670888"/>
            <a:ext cx="684000" cy="684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620197" y="3675432"/>
            <a:ext cx="756000" cy="756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635228" y="4779587"/>
            <a:ext cx="756000" cy="756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968832" y="3512382"/>
            <a:ext cx="972000" cy="9720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983863" y="4616537"/>
            <a:ext cx="972000" cy="9720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文本框 7"/>
          <p:cNvSpPr txBox="1"/>
          <p:nvPr/>
        </p:nvSpPr>
        <p:spPr>
          <a:xfrm>
            <a:off x="39977" y="5737112"/>
            <a:ext cx="1182880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thấy giá trị của a+ b và b + a luôn luôn bằng nhau, ta viết: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7"/>
          <p:cNvSpPr txBox="1"/>
          <p:nvPr/>
        </p:nvSpPr>
        <p:spPr>
          <a:xfrm>
            <a:off x="4675507" y="6232274"/>
            <a:ext cx="3046752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 + b = b + a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  <p:bldP spid="25" grpId="0"/>
      <p:bldP spid="26" grpId="0"/>
      <p:bldP spid="28" grpId="0"/>
      <p:bldP spid="29" grpId="0"/>
      <p:bldP spid="36" grpId="0"/>
      <p:bldP spid="37" grpId="0"/>
      <p:bldP spid="16" grpId="0" animBg="1"/>
      <p:bldP spid="38" grpId="0" animBg="1"/>
      <p:bldP spid="39" grpId="0" animBg="1"/>
      <p:bldP spid="42" grpId="0" animBg="1"/>
      <p:bldP spid="45" grpId="0" animBg="1"/>
      <p:bldP spid="46" grpId="0" animBg="1"/>
      <p:bldP spid="47" grpId="0"/>
      <p:bldP spid="48" grpId="0"/>
      <p:bldP spid="4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72745" y="307293"/>
            <a:ext cx="325501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b="1" smtClean="0">
                <a:solidFill>
                  <a:srgbClr val="0070C0"/>
                </a:solidFill>
                <a:latin typeface="UTM Showcard" panose="02040603050506020204" pitchFamily="18" charset="0"/>
                <a:ea typeface="汉仪太极体简" panose="02010600000101010101" charset="-122"/>
              </a:rPr>
              <a:t>GHI NHỚ</a:t>
            </a:r>
            <a:endParaRPr lang="zh-CN" altLang="en-US" sz="4800" b="1" dirty="0">
              <a:solidFill>
                <a:srgbClr val="0070C0"/>
              </a:solidFill>
              <a:latin typeface="UTM Showcard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953" y="4251820"/>
            <a:ext cx="5022783" cy="2261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397" y="677296"/>
            <a:ext cx="1417375" cy="9483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76" y="3860153"/>
            <a:ext cx="1174422" cy="7833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2226" y="3802618"/>
            <a:ext cx="534051" cy="4492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40230" y="2297980"/>
            <a:ext cx="11087608" cy="1505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smtClean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Khi đổi chỗ các số hạng trong một tổng </a:t>
            </a:r>
          </a:p>
          <a:p>
            <a:pPr algn="ctr">
              <a:lnSpc>
                <a:spcPct val="120000"/>
              </a:lnSpc>
            </a:pPr>
            <a:r>
              <a:rPr lang="en-US" altLang="zh-CN" sz="4000" b="1" smtClean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thì tổng không thay đổi. </a:t>
            </a:r>
            <a:endParaRPr lang="zh-CN" altLang="en-US" sz="4000" b="1" dirty="0">
              <a:solidFill>
                <a:srgbClr val="AF443F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718026" y="2012586"/>
            <a:ext cx="5068469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718026" y="4015557"/>
            <a:ext cx="5068469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0"/>
          <p:cNvSpPr/>
          <p:nvPr/>
        </p:nvSpPr>
        <p:spPr>
          <a:xfrm>
            <a:off x="6252260" y="4251819"/>
            <a:ext cx="5506912" cy="1584019"/>
          </a:xfrm>
          <a:prstGeom prst="wedgeEllipseCallout">
            <a:avLst>
              <a:gd name="adj1" fmla="val -52989"/>
              <a:gd name="adj2" fmla="val 1767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sx="102000" sy="102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mtClean="0">
                <a:solidFill>
                  <a:srgbClr val="002060"/>
                </a:solidFill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Tính chất giao hoán của phép cộng</a:t>
            </a:r>
            <a:endParaRPr lang="zh-CN" altLang="en-US" sz="2800" b="1" dirty="0">
              <a:solidFill>
                <a:srgbClr val="002060"/>
              </a:solidFill>
              <a:latin typeface="UVN Bai Sau Nang" panose="04030905020802020C03" pitchFamily="8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786" y="1658319"/>
            <a:ext cx="647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 1: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r>
              <a:rPr lang="en-US" dirty="0" smtClean="0"/>
              <a:t> </a:t>
            </a:r>
            <a:r>
              <a:rPr lang="en-US" dirty="0" err="1" smtClean="0"/>
              <a:t>tiện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4189" y="2492645"/>
            <a:ext cx="647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15   + 80 + 85 + 20 = (15 + 85) + ( 20+ 80)=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9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36550" y="31686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611217" y="2508447"/>
            <a:ext cx="4955658" cy="1049463"/>
            <a:chOff x="3414165" y="2697466"/>
            <a:chExt cx="4955658" cy="1049463"/>
          </a:xfrm>
        </p:grpSpPr>
        <p:grpSp>
          <p:nvGrpSpPr>
            <p:cNvPr id="5" name="组合 4"/>
            <p:cNvGrpSpPr/>
            <p:nvPr/>
          </p:nvGrpSpPr>
          <p:grpSpPr>
            <a:xfrm>
              <a:off x="3414165" y="2697466"/>
              <a:ext cx="1035449" cy="998234"/>
              <a:chOff x="2475875" y="2739703"/>
              <a:chExt cx="1649326" cy="159004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475875" y="3127635"/>
                <a:ext cx="1649326" cy="1202116"/>
                <a:chOff x="3819430" y="2245962"/>
                <a:chExt cx="1294401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菱形 10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 flipH="1">
                  <a:off x="3994142" y="2368511"/>
                  <a:ext cx="1119689" cy="7310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smtClean="0">
                      <a:latin typeface="汉仪太极体简" panose="02010600000101010101" charset="-122"/>
                      <a:ea typeface="汉仪太极体简" panose="02010600000101010101" charset="-122"/>
                    </a:rPr>
                    <a:t>3</a:t>
                  </a:r>
                  <a:endParaRPr lang="en-US" altLang="zh-CN" sz="3200" b="1" dirty="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3635721" y="2915932"/>
              <a:ext cx="4734102" cy="830997"/>
              <a:chOff x="3641377" y="3544063"/>
              <a:chExt cx="4734102" cy="83099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275142" y="3867496"/>
                <a:ext cx="3198114" cy="414020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latin typeface="汉仪太极体简" panose="02010600000101010101" charset="-122"/>
                    <a:ea typeface="汉仪太极体简" panose="02010600000101010101" charset="-122"/>
                  </a:rPr>
                  <a:t> 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641377" y="3544063"/>
                <a:ext cx="4734102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lvl="0" algn="ctr"/>
                <a:r>
                  <a:rPr lang="en-US" altLang="zh-CN" sz="4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 </a:t>
                </a:r>
                <a:r>
                  <a:rPr lang="en-US" altLang="zh-CN" sz="48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TM Showcard" panose="02040603050506020204" pitchFamily="18" charset="0"/>
                    <a:ea typeface="汉仪太极体简" panose="02010600000101010101" charset="-122"/>
                    <a:cs typeface="+mn-ea"/>
                    <a:sym typeface="+mn-lt"/>
                  </a:rPr>
                  <a:t>luyện tập</a:t>
                </a:r>
                <a:endParaRPr lang="zh-CN" altLang="en-US" sz="4800" b="1" dirty="0">
                  <a:latin typeface="UTM Showcard" panose="02040603050506020204" pitchFamily="18" charset="0"/>
                  <a:ea typeface="汉仪太极体简" panose="02010600000101010101" charset="-122"/>
                </a:endParaRPr>
              </a:p>
            </p:txBody>
          </p:sp>
        </p:grpSp>
      </p:grpSp>
      <p:pic>
        <p:nvPicPr>
          <p:cNvPr id="16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453" y="1319018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1"/>
      </p:transition>
    </mc:Choice>
    <mc:Fallback xmlns=""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38312" y="474219"/>
            <a:ext cx="618537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mtClean="0">
                <a:solidFill>
                  <a:srgbClr val="0070C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Bài 1. Nêu kết quả tính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TextBox 45"/>
          <p:cNvSpPr txBox="1"/>
          <p:nvPr/>
        </p:nvSpPr>
        <p:spPr>
          <a:xfrm>
            <a:off x="3409649" y="1571827"/>
            <a:ext cx="5193512" cy="1080728"/>
          </a:xfrm>
          <a:prstGeom prst="rect">
            <a:avLst/>
          </a:prstGeom>
        </p:spPr>
        <p:txBody>
          <a:bodyPr vert="horz" wrap="none" lIns="0" tIns="0" rIns="0" bIns="0" anchor="b" anchorCtr="1">
            <a:noAutofit/>
          </a:bodyPr>
          <a:lstStyle/>
          <a:p>
            <a:pPr algn="ctr"/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a) 468 + 379 = 847</a:t>
            </a:r>
          </a:p>
          <a:p>
            <a:pPr algn="ctr"/>
            <a:r>
              <a:rPr lang="en-US" altLang="zh-CN" sz="3600" b="1" kern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     379 + 468 = </a:t>
            </a:r>
            <a:r>
              <a:rPr lang="en-US" altLang="zh-CN" sz="3600" b="1" kern="90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847</a:t>
            </a:r>
            <a:endParaRPr lang="zh-CN" altLang="en-US" sz="3600" b="1" kern="900" dirty="0">
              <a:solidFill>
                <a:srgbClr val="FF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55" y="2112191"/>
            <a:ext cx="3494476" cy="3869488"/>
          </a:xfrm>
          <a:prstGeom prst="rect">
            <a:avLst/>
          </a:prstGeom>
        </p:spPr>
      </p:pic>
      <p:sp>
        <p:nvSpPr>
          <p:cNvPr id="20" name="TextBox 45"/>
          <p:cNvSpPr txBox="1"/>
          <p:nvPr/>
        </p:nvSpPr>
        <p:spPr>
          <a:xfrm>
            <a:off x="3730171" y="3130635"/>
            <a:ext cx="5193512" cy="1080728"/>
          </a:xfrm>
          <a:prstGeom prst="rect">
            <a:avLst/>
          </a:prstGeom>
        </p:spPr>
        <p:txBody>
          <a:bodyPr vert="horz" wrap="none" lIns="0" tIns="0" rIns="0" bIns="0" anchor="b" anchorCtr="1">
            <a:noAutofit/>
          </a:bodyPr>
          <a:lstStyle/>
          <a:p>
            <a:pPr algn="ctr"/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b)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6 509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2 876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=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9 385</a:t>
            </a:r>
            <a:endParaRPr lang="en-US" altLang="zh-CN" sz="3600" b="1" kern="9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2 876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6 509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= </a:t>
            </a:r>
            <a:r>
              <a:rPr lang="en-US" altLang="zh-CN" sz="3600" b="1" kern="9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9385</a:t>
            </a:r>
            <a:endParaRPr lang="zh-CN" altLang="en-US" sz="3600" b="1" kern="900" dirty="0">
              <a:solidFill>
                <a:srgbClr val="FF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TextBox 45"/>
          <p:cNvSpPr txBox="1"/>
          <p:nvPr/>
        </p:nvSpPr>
        <p:spPr>
          <a:xfrm>
            <a:off x="3463960" y="4690772"/>
            <a:ext cx="5193512" cy="1080728"/>
          </a:xfrm>
          <a:prstGeom prst="rect">
            <a:avLst/>
          </a:prstGeom>
        </p:spPr>
        <p:txBody>
          <a:bodyPr vert="horz" wrap="none" lIns="0" tIns="0" rIns="0" bIns="0" anchor="b" anchorCtr="1">
            <a:noAutofit/>
          </a:bodyPr>
          <a:lstStyle/>
          <a:p>
            <a:pPr algn="ctr"/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c)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4 268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+ 76 =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4 344</a:t>
            </a:r>
            <a:endParaRPr lang="en-US" altLang="zh-CN" sz="3600" b="1" kern="9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76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4 268 </a:t>
            </a:r>
            <a:r>
              <a:rPr lang="en-US" altLang="zh-CN" sz="3600" b="1" kern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= </a:t>
            </a:r>
            <a:r>
              <a:rPr lang="en-US" altLang="zh-CN" sz="36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4344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5414" y="2101937"/>
            <a:ext cx="856343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92242" y="3640522"/>
            <a:ext cx="1054019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06723" y="5263708"/>
            <a:ext cx="1054019" cy="540364"/>
          </a:xfrm>
          <a:prstGeom prst="rect">
            <a:avLst/>
          </a:prstGeom>
          <a:solidFill>
            <a:srgbClr val="F3F8FC"/>
          </a:solidFill>
          <a:ln>
            <a:solidFill>
              <a:srgbClr val="F3F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595959"/>
                </a:solidFill>
              </a:rPr>
              <a:t>…</a:t>
            </a:r>
            <a:endParaRPr lang="en-US" sz="3600">
              <a:solidFill>
                <a:srgbClr val="59595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52" y="4511500"/>
            <a:ext cx="2520000" cy="25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65" y="2576361"/>
            <a:ext cx="2520000" cy="25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0" y="474467"/>
            <a:ext cx="2520000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1"/>
      </p:transition>
    </mc:Choice>
    <mc:Fallback xmlns=""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  <p:bldP spid="21" grpId="0"/>
      <p:bldP spid="2" grpId="1" animBg="1"/>
      <p:bldP spid="27" grpId="1" animBg="1"/>
      <p:bldP spid="2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77907"/>
  <p:tag name="KSO_WM_UNIT_ID" val="custom20177907_24*i*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8"/>
  <p:tag name="KSO_WM_TEMPLATE_CATEGORY" val="custom"/>
  <p:tag name="KSO_WM_TEMPLATE_INDEX" val="20177907"/>
  <p:tag name="KSO_WM_UNIT_ID" val="custom20177907_24*i*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9"/>
  <p:tag name="KSO_WM_TEMPLATE_CATEGORY" val="custom"/>
  <p:tag name="KSO_WM_TEMPLATE_INDEX" val="20177907"/>
  <p:tag name="KSO_WM_UNIT_ID" val="custom20177907_24*i*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77907"/>
  <p:tag name="KSO_WM_UNIT_ID" val="custom20177907_24*i*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77907"/>
  <p:tag name="KSO_WM_UNIT_ID" val="custom20177907_24*i*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77907"/>
  <p:tag name="KSO_WM_UNIT_ID" val="custom20177907_24*i*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77907"/>
  <p:tag name="KSO_WM_UNIT_ID" val="custom20177907_24*i*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77907"/>
  <p:tag name="KSO_WM_UNIT_ID" val="custom20177907_24*i*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77907"/>
  <p:tag name="KSO_WM_UNIT_ID" val="custom20177907_24*i*5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548</Words>
  <Application>Microsoft Office PowerPoint</Application>
  <PresentationFormat>Widescreen</PresentationFormat>
  <Paragraphs>145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Times New Roman</vt:lpstr>
      <vt:lpstr>Arial</vt:lpstr>
      <vt:lpstr>宋体</vt:lpstr>
      <vt:lpstr>UVN Bai Sau Nang</vt:lpstr>
      <vt:lpstr>字魂36号-正文宋楷</vt:lpstr>
      <vt:lpstr>Calibri</vt:lpstr>
      <vt:lpstr>Wingdings</vt:lpstr>
      <vt:lpstr>微软雅黑</vt:lpstr>
      <vt:lpstr>UTM A&amp;S Graceland</vt:lpstr>
      <vt:lpstr>UTM Showcard</vt:lpstr>
      <vt:lpstr>汉仪太极体简</vt:lpstr>
      <vt:lpstr>等线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keywords>Thy Tho</cp:keywords>
  <cp:lastModifiedBy>duong hang</cp:lastModifiedBy>
  <cp:revision>159</cp:revision>
  <dcterms:created xsi:type="dcterms:W3CDTF">2017-08-03T09:01:00Z</dcterms:created>
  <dcterms:modified xsi:type="dcterms:W3CDTF">2021-10-20T01:26:58Z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