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301" r:id="rId2"/>
    <p:sldId id="258" r:id="rId3"/>
    <p:sldId id="305" r:id="rId4"/>
    <p:sldId id="303" r:id="rId5"/>
    <p:sldId id="304" r:id="rId6"/>
    <p:sldId id="308" r:id="rId7"/>
    <p:sldId id="306" r:id="rId8"/>
    <p:sldId id="310" r:id="rId9"/>
    <p:sldId id="307" r:id="rId10"/>
    <p:sldId id="309" r:id="rId11"/>
    <p:sldId id="315" r:id="rId12"/>
    <p:sldId id="312" r:id="rId13"/>
    <p:sldId id="311" r:id="rId14"/>
    <p:sldId id="313" r:id="rId15"/>
    <p:sldId id="314" r:id="rId16"/>
  </p:sldIdLst>
  <p:sldSz cx="12344400" cy="6858000"/>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FF00FF"/>
    <a:srgbClr val="FF0066"/>
    <a:srgbClr val="CC0000"/>
    <a:srgbClr val="000066"/>
    <a:srgbClr val="9966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8" autoAdjust="0"/>
    <p:restoredTop sz="94660"/>
  </p:normalViewPr>
  <p:slideViewPr>
    <p:cSldViewPr>
      <p:cViewPr varScale="1">
        <p:scale>
          <a:sx n="69" d="100"/>
          <a:sy n="69" d="100"/>
        </p:scale>
        <p:origin x="576" y="78"/>
      </p:cViewPr>
      <p:guideLst>
        <p:guide orient="horz" pos="2160"/>
        <p:guide pos="388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342900" y="685800"/>
            <a:ext cx="61722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7D5548-9D78-4E17-838A-16906BDBF5F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2</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12</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13</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14</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15</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3</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5</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6</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7</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8</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9</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10</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19773D-43E3-4050-9A2E-240B668503F8}" type="slidenum">
              <a:rPr lang="en-US" smtClean="0"/>
              <a:pPr/>
              <a:t>11</a:t>
            </a:fld>
            <a:endParaRPr lang="en-US"/>
          </a:p>
        </p:txBody>
      </p:sp>
      <p:sp>
        <p:nvSpPr>
          <p:cNvPr id="23555" name="Rectangle 2"/>
          <p:cNvSpPr>
            <a:spLocks noGrp="1" noRot="1" noChangeAspect="1" noChangeArrowheads="1" noTextEdit="1"/>
          </p:cNvSpPr>
          <p:nvPr>
            <p:ph type="sldImg"/>
          </p:nvPr>
        </p:nvSpPr>
        <p:spPr>
          <a:xfrm>
            <a:off x="342900" y="685800"/>
            <a:ext cx="6172200" cy="3429000"/>
          </a:xfrm>
          <a:ln/>
        </p:spPr>
      </p:sp>
      <p:sp>
        <p:nvSpPr>
          <p:cNvPr id="23556"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25830" y="2130426"/>
            <a:ext cx="1049274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851660" y="3886200"/>
            <a:ext cx="86410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E7D54BDA-31E8-4581-8D92-8F808F595C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B1A4047E-81F5-4265-9BBF-9CA8496AD5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949690" y="274639"/>
            <a:ext cx="277749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17220" y="274639"/>
            <a:ext cx="812673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009382DC-4365-446B-9897-34FD2BDCB4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DDCA31E7-800F-44C7-B674-D28539F685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75123" y="4406901"/>
            <a:ext cx="1049274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75123" y="2906713"/>
            <a:ext cx="104927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A0B01A77-8407-40D5-BD52-4D627742A8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D6938FD3-A271-4CCA-A10E-24DDA5E42A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3"/>
          <p:cNvSpPr>
            <a:spLocks noGrp="1"/>
          </p:cNvSpPr>
          <p:nvPr>
            <p:ph type="dt" sz="half" idx="10"/>
          </p:nvPr>
        </p:nvSpPr>
        <p:spPr/>
        <p:txBody>
          <a:bodyPr/>
          <a:lstStyle>
            <a:lvl1pPr>
              <a:defRPr/>
            </a:lvl1pPr>
          </a:lstStyle>
          <a:p>
            <a:pPr>
              <a:defRPr/>
            </a:pPr>
            <a:endParaRPr lang="en-US"/>
          </a:p>
        </p:txBody>
      </p:sp>
      <p:sp>
        <p:nvSpPr>
          <p:cNvPr id="8" name="Nơi giữ chỗ cho Chân trang 4"/>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p:cNvSpPr>
            <a:spLocks noGrp="1"/>
          </p:cNvSpPr>
          <p:nvPr>
            <p:ph type="sldNum" sz="quarter" idx="12"/>
          </p:nvPr>
        </p:nvSpPr>
        <p:spPr/>
        <p:txBody>
          <a:bodyPr/>
          <a:lstStyle>
            <a:lvl1pPr>
              <a:defRPr/>
            </a:lvl1pPr>
          </a:lstStyle>
          <a:p>
            <a:pPr>
              <a:defRPr/>
            </a:pPr>
            <a:fld id="{94EBA9BB-E752-4628-9BF2-E4C1E1A690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3"/>
          <p:cNvSpPr>
            <a:spLocks noGrp="1"/>
          </p:cNvSpPr>
          <p:nvPr>
            <p:ph type="dt" sz="half" idx="10"/>
          </p:nvPr>
        </p:nvSpPr>
        <p:spPr/>
        <p:txBody>
          <a:bodyPr/>
          <a:lstStyle>
            <a:lvl1pPr>
              <a:defRPr/>
            </a:lvl1pPr>
          </a:lstStyle>
          <a:p>
            <a:pPr>
              <a:defRPr/>
            </a:pPr>
            <a:endParaRPr lang="en-US"/>
          </a:p>
        </p:txBody>
      </p:sp>
      <p:sp>
        <p:nvSpPr>
          <p:cNvPr id="4" name="Nơi giữ chỗ cho Chân trang 4"/>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p:cNvSpPr>
            <a:spLocks noGrp="1"/>
          </p:cNvSpPr>
          <p:nvPr>
            <p:ph type="sldNum" sz="quarter" idx="12"/>
          </p:nvPr>
        </p:nvSpPr>
        <p:spPr/>
        <p:txBody>
          <a:bodyPr/>
          <a:lstStyle>
            <a:lvl1pPr>
              <a:defRPr/>
            </a:lvl1pPr>
          </a:lstStyle>
          <a:p>
            <a:pPr>
              <a:defRPr/>
            </a:pPr>
            <a:fld id="{8AF5BC6D-322D-4AE5-BFBD-1642899952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p:cNvSpPr>
            <a:spLocks noGrp="1"/>
          </p:cNvSpPr>
          <p:nvPr>
            <p:ph type="dt" sz="half" idx="10"/>
          </p:nvPr>
        </p:nvSpPr>
        <p:spPr/>
        <p:txBody>
          <a:bodyPr/>
          <a:lstStyle>
            <a:lvl1pPr>
              <a:defRPr/>
            </a:lvl1pPr>
          </a:lstStyle>
          <a:p>
            <a:pPr>
              <a:defRPr/>
            </a:pPr>
            <a:endParaRPr lang="en-US"/>
          </a:p>
        </p:txBody>
      </p:sp>
      <p:sp>
        <p:nvSpPr>
          <p:cNvPr id="3" name="Nơi giữ chỗ cho Chân trang 4"/>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p:cNvSpPr>
            <a:spLocks noGrp="1"/>
          </p:cNvSpPr>
          <p:nvPr>
            <p:ph type="sldNum" sz="quarter" idx="12"/>
          </p:nvPr>
        </p:nvSpPr>
        <p:spPr/>
        <p:txBody>
          <a:bodyPr/>
          <a:lstStyle>
            <a:lvl1pPr>
              <a:defRPr/>
            </a:lvl1pPr>
          </a:lstStyle>
          <a:p>
            <a:pPr>
              <a:defRPr/>
            </a:pPr>
            <a:fld id="{1AF64A00-1A2E-45FA-B4D5-5D0CEFE8FF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17220" y="273050"/>
            <a:ext cx="406122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B2BA8F15-CA2E-49D8-9DC4-1CB0EA23F4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419589" y="4800600"/>
            <a:ext cx="740664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419589" y="612775"/>
            <a:ext cx="740664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ADB5FDCD-6FC0-4AA4-A410-7C6D8C9DB0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Nơi giữ chỗ cho Tiêu đề 1"/>
          <p:cNvSpPr>
            <a:spLocks noGrp="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vi-VN"/>
              <a:t>Bấm &amp; sửa kiểu tiêu đề</a:t>
            </a:r>
            <a:endParaRPr lang="en-US"/>
          </a:p>
        </p:txBody>
      </p:sp>
      <p:sp>
        <p:nvSpPr>
          <p:cNvPr id="1027" name="Nơi giữ chỗ cho Văn bản 2"/>
          <p:cNvSpPr>
            <a:spLocks noGrp="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617220" y="6356351"/>
            <a:ext cx="28803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4217670" y="6356351"/>
            <a:ext cx="39090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8846820" y="6356351"/>
            <a:ext cx="28803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E35BB5B-902C-4266-9757-81E1FE8B40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Hộp_Văn_Bản 2"/>
          <p:cNvSpPr txBox="1">
            <a:spLocks noChangeArrowheads="1"/>
          </p:cNvSpPr>
          <p:nvPr/>
        </p:nvSpPr>
        <p:spPr bwMode="auto">
          <a:xfrm>
            <a:off x="221170" y="3796746"/>
            <a:ext cx="12344400" cy="584765"/>
          </a:xfrm>
          <a:prstGeom prst="rect">
            <a:avLst/>
          </a:prstGeom>
          <a:noFill/>
          <a:ln w="9525">
            <a:noFill/>
            <a:miter lim="800000"/>
            <a:headEnd/>
            <a:tailEnd/>
          </a:ln>
        </p:spPr>
        <p:txBody>
          <a:bodyPr lIns="91429" tIns="45715" rIns="91429" bIns="45715">
            <a:spAutoFit/>
          </a:bodyPr>
          <a:lstStyle/>
          <a:p>
            <a:pPr algn="ctr" fontAlgn="auto">
              <a:spcBef>
                <a:spcPts val="0"/>
              </a:spcBef>
              <a:spcAft>
                <a:spcPts val="0"/>
              </a:spcAft>
              <a:defRPr/>
            </a:pPr>
            <a:r>
              <a:rPr lang="en-US" sz="3200" b="1">
                <a:solidFill>
                  <a:srgbClr val="0000FF"/>
                </a:solidFill>
                <a:latin typeface="Arial" pitchFamily="34" charset="0"/>
                <a:cs typeface="Arial" pitchFamily="34" charset="0"/>
              </a:rPr>
              <a:t>TẬP LÀM VĂN- TUẦN 7 - TIẾT 2</a:t>
            </a:r>
          </a:p>
        </p:txBody>
      </p:sp>
      <p:pic>
        <p:nvPicPr>
          <p:cNvPr id="7" name="Picture 4" descr="Buombay"/>
          <p:cNvPicPr>
            <a:picLocks noChangeAspect="1" noChangeArrowheads="1" noCrop="1"/>
          </p:cNvPicPr>
          <p:nvPr/>
        </p:nvPicPr>
        <p:blipFill>
          <a:blip r:embed="rId2"/>
          <a:srcRect/>
          <a:stretch>
            <a:fillRect/>
          </a:stretch>
        </p:blipFill>
        <p:spPr bwMode="auto">
          <a:xfrm flipV="1">
            <a:off x="411480" y="0"/>
            <a:ext cx="123444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123444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20390" y="3120390"/>
            <a:ext cx="6858000" cy="61722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606791" y="3348990"/>
            <a:ext cx="6858000" cy="617220"/>
          </a:xfrm>
          <a:prstGeom prst="rect">
            <a:avLst/>
          </a:prstGeom>
          <a:noFill/>
          <a:ln w="9525">
            <a:noFill/>
            <a:miter lim="800000"/>
            <a:headEnd/>
            <a:tailEnd/>
          </a:ln>
        </p:spPr>
      </p:pic>
      <p:pic>
        <p:nvPicPr>
          <p:cNvPr id="37896" name="Picture 4" descr="XMASCA~1"/>
          <p:cNvPicPr>
            <a:picLocks noChangeAspect="1" noChangeArrowheads="1" noCrop="1"/>
          </p:cNvPicPr>
          <p:nvPr/>
        </p:nvPicPr>
        <p:blipFill>
          <a:blip r:embed="rId3"/>
          <a:srcRect/>
          <a:stretch>
            <a:fillRect/>
          </a:stretch>
        </p:blipFill>
        <p:spPr bwMode="auto">
          <a:xfrm>
            <a:off x="4950628" y="5867400"/>
            <a:ext cx="2661761" cy="1143000"/>
          </a:xfrm>
          <a:prstGeom prst="rect">
            <a:avLst/>
          </a:prstGeom>
          <a:noFill/>
          <a:ln w="9525">
            <a:noFill/>
            <a:miter lim="800000"/>
            <a:headEnd/>
            <a:tailEnd/>
          </a:ln>
        </p:spPr>
      </p:pic>
      <p:pic>
        <p:nvPicPr>
          <p:cNvPr id="37897" name="Picture 6" descr="F:\HINH ANH\HinhDong\Hoa\h14.gif"/>
          <p:cNvPicPr>
            <a:picLocks noChangeAspect="1" noChangeArrowheads="1" noCrop="1"/>
          </p:cNvPicPr>
          <p:nvPr/>
        </p:nvPicPr>
        <p:blipFill>
          <a:blip r:embed="rId4"/>
          <a:srcRect/>
          <a:stretch>
            <a:fillRect/>
          </a:stretch>
        </p:blipFill>
        <p:spPr bwMode="auto">
          <a:xfrm rot="-1069637">
            <a:off x="-165013" y="5661026"/>
            <a:ext cx="1532335" cy="1371600"/>
          </a:xfrm>
          <a:prstGeom prst="rect">
            <a:avLst/>
          </a:prstGeom>
          <a:noFill/>
          <a:ln w="9525">
            <a:noFill/>
            <a:miter lim="800000"/>
            <a:headEnd/>
            <a:tailEnd/>
          </a:ln>
        </p:spPr>
      </p:pic>
      <p:pic>
        <p:nvPicPr>
          <p:cNvPr id="37898" name="Picture 6" descr="F:\HINH ANH\HinhDong\Hoa\h14.gif"/>
          <p:cNvPicPr>
            <a:picLocks noChangeAspect="1" noChangeArrowheads="1" noCrop="1"/>
          </p:cNvPicPr>
          <p:nvPr/>
        </p:nvPicPr>
        <p:blipFill>
          <a:blip r:embed="rId4"/>
          <a:srcRect/>
          <a:stretch>
            <a:fillRect/>
          </a:stretch>
        </p:blipFill>
        <p:spPr bwMode="auto">
          <a:xfrm rot="10020752">
            <a:off x="10989952" y="20638"/>
            <a:ext cx="1532335" cy="1371600"/>
          </a:xfrm>
          <a:prstGeom prst="rect">
            <a:avLst/>
          </a:prstGeom>
          <a:noFill/>
          <a:ln w="9525">
            <a:noFill/>
            <a:miter lim="800000"/>
            <a:headEnd/>
            <a:tailEnd/>
          </a:ln>
        </p:spPr>
      </p:pic>
      <p:pic>
        <p:nvPicPr>
          <p:cNvPr id="37899" name="Picture 6" descr="F:\HINH ANH\HinhDong\Hoa\h14.gif"/>
          <p:cNvPicPr>
            <a:picLocks noChangeAspect="1" noChangeArrowheads="1" noCrop="1"/>
          </p:cNvPicPr>
          <p:nvPr/>
        </p:nvPicPr>
        <p:blipFill>
          <a:blip r:embed="rId4"/>
          <a:srcRect/>
          <a:stretch>
            <a:fillRect/>
          </a:stretch>
        </p:blipFill>
        <p:spPr bwMode="auto">
          <a:xfrm rot="-6619011">
            <a:off x="10931684" y="5452745"/>
            <a:ext cx="1136650" cy="1851660"/>
          </a:xfrm>
          <a:prstGeom prst="rect">
            <a:avLst/>
          </a:prstGeom>
          <a:noFill/>
          <a:ln w="9525">
            <a:noFill/>
            <a:miter lim="800000"/>
            <a:headEnd/>
            <a:tailEnd/>
          </a:ln>
        </p:spPr>
      </p:pic>
      <p:pic>
        <p:nvPicPr>
          <p:cNvPr id="37900" name="Picture 6" descr="F:\HINH ANH\HinhDong\Hoa\h14.gif"/>
          <p:cNvPicPr>
            <a:picLocks noChangeAspect="1" noChangeArrowheads="1" noCrop="1"/>
          </p:cNvPicPr>
          <p:nvPr/>
        </p:nvPicPr>
        <p:blipFill>
          <a:blip r:embed="rId4"/>
          <a:srcRect/>
          <a:stretch>
            <a:fillRect/>
          </a:stretch>
        </p:blipFill>
        <p:spPr bwMode="auto">
          <a:xfrm rot="5164617">
            <a:off x="317587" y="-266223"/>
            <a:ext cx="1135063" cy="1851661"/>
          </a:xfrm>
          <a:prstGeom prst="rect">
            <a:avLst/>
          </a:prstGeom>
          <a:noFill/>
          <a:ln w="9525">
            <a:noFill/>
            <a:miter lim="800000"/>
            <a:headEnd/>
            <a:tailEnd/>
          </a:ln>
        </p:spPr>
      </p:pic>
      <p:pic>
        <p:nvPicPr>
          <p:cNvPr id="15" name="Picture 21" descr="Firewrk8"/>
          <p:cNvPicPr>
            <a:picLocks noChangeAspect="1" noChangeArrowheads="1"/>
          </p:cNvPicPr>
          <p:nvPr/>
        </p:nvPicPr>
        <p:blipFill>
          <a:blip r:embed="rId5">
            <a:lum bright="6000" contrast="30000"/>
          </a:blip>
          <a:srcRect/>
          <a:stretch>
            <a:fillRect/>
          </a:stretch>
        </p:blipFill>
        <p:spPr bwMode="auto">
          <a:xfrm>
            <a:off x="1337310" y="2057403"/>
            <a:ext cx="3909060" cy="3008313"/>
          </a:xfrm>
          <a:prstGeom prst="rect">
            <a:avLst/>
          </a:prstGeom>
          <a:noFill/>
          <a:ln w="9525">
            <a:noFill/>
            <a:miter lim="800000"/>
            <a:headEnd/>
            <a:tailEnd/>
          </a:ln>
        </p:spPr>
      </p:pic>
      <p:pic>
        <p:nvPicPr>
          <p:cNvPr id="16" name="Picture 22" descr="Firewrk8"/>
          <p:cNvPicPr>
            <a:picLocks noChangeAspect="1" noChangeArrowheads="1"/>
          </p:cNvPicPr>
          <p:nvPr/>
        </p:nvPicPr>
        <p:blipFill>
          <a:blip r:embed="rId5">
            <a:lum bright="6000" contrast="30000"/>
          </a:blip>
          <a:srcRect/>
          <a:stretch>
            <a:fillRect/>
          </a:stretch>
        </p:blipFill>
        <p:spPr bwMode="auto">
          <a:xfrm>
            <a:off x="7509510" y="1752612"/>
            <a:ext cx="4217670" cy="3160713"/>
          </a:xfrm>
          <a:prstGeom prst="rect">
            <a:avLst/>
          </a:prstGeom>
          <a:noFill/>
          <a:ln w="9525">
            <a:noFill/>
            <a:miter lim="800000"/>
            <a:headEnd/>
            <a:tailEnd/>
          </a:ln>
        </p:spPr>
      </p:pic>
      <p:pic>
        <p:nvPicPr>
          <p:cNvPr id="18" name="Picture 22" descr="Firewrk8"/>
          <p:cNvPicPr>
            <a:picLocks noChangeAspect="1" noChangeArrowheads="1"/>
          </p:cNvPicPr>
          <p:nvPr/>
        </p:nvPicPr>
        <p:blipFill>
          <a:blip r:embed="rId5">
            <a:lum bright="6000" contrast="30000"/>
          </a:blip>
          <a:srcRect/>
          <a:stretch>
            <a:fillRect/>
          </a:stretch>
        </p:blipFill>
        <p:spPr bwMode="auto">
          <a:xfrm>
            <a:off x="4423410" y="13"/>
            <a:ext cx="4217670" cy="3160713"/>
          </a:xfrm>
          <a:prstGeom prst="rect">
            <a:avLst/>
          </a:prstGeom>
          <a:noFill/>
          <a:ln w="9525">
            <a:noFill/>
            <a:miter lim="800000"/>
            <a:headEnd/>
            <a:tailEnd/>
          </a:ln>
        </p:spPr>
      </p:pic>
      <p:pic>
        <p:nvPicPr>
          <p:cNvPr id="19" name="Picture 22" descr="Firewrk8"/>
          <p:cNvPicPr>
            <a:picLocks noChangeAspect="1" noChangeArrowheads="1"/>
          </p:cNvPicPr>
          <p:nvPr/>
        </p:nvPicPr>
        <p:blipFill>
          <a:blip r:embed="rId5">
            <a:lum bright="6000" contrast="30000"/>
          </a:blip>
          <a:srcRect/>
          <a:stretch>
            <a:fillRect/>
          </a:stretch>
        </p:blipFill>
        <p:spPr bwMode="auto">
          <a:xfrm>
            <a:off x="4320540" y="3810001"/>
            <a:ext cx="3909060" cy="2667000"/>
          </a:xfrm>
          <a:prstGeom prst="rect">
            <a:avLst/>
          </a:prstGeom>
          <a:noFill/>
          <a:ln w="9525">
            <a:noFill/>
            <a:miter lim="800000"/>
            <a:headEnd/>
            <a:tailEnd/>
          </a:ln>
        </p:spPr>
      </p:pic>
      <p:sp>
        <p:nvSpPr>
          <p:cNvPr id="37905" name="Hộp_Văn_Bản 2"/>
          <p:cNvSpPr txBox="1">
            <a:spLocks noChangeArrowheads="1"/>
          </p:cNvSpPr>
          <p:nvPr/>
        </p:nvSpPr>
        <p:spPr bwMode="auto">
          <a:xfrm>
            <a:off x="0" y="4495811"/>
            <a:ext cx="12344400" cy="1200318"/>
          </a:xfrm>
          <a:prstGeom prst="rect">
            <a:avLst/>
          </a:prstGeom>
          <a:noFill/>
          <a:ln w="9525">
            <a:noFill/>
            <a:miter lim="800000"/>
            <a:headEnd/>
            <a:tailEnd/>
          </a:ln>
        </p:spPr>
        <p:txBody>
          <a:bodyPr lIns="91429" tIns="45715" rIns="91429" bIns="45715">
            <a:spAutoFit/>
          </a:bodyPr>
          <a:lstStyle/>
          <a:p>
            <a:pPr algn="ctr"/>
            <a:r>
              <a:rPr lang="en-US" sz="3600" b="1">
                <a:solidFill>
                  <a:srgbClr val="FF0000"/>
                </a:solidFill>
                <a:latin typeface="Arial" pitchFamily="34" charset="0"/>
                <a:cs typeface="Arial" pitchFamily="34" charset="0"/>
              </a:rPr>
              <a:t>Luyện tập </a:t>
            </a:r>
          </a:p>
          <a:p>
            <a:pPr algn="ctr"/>
            <a:r>
              <a:rPr lang="en-US" sz="3600" b="1">
                <a:solidFill>
                  <a:srgbClr val="FF0000"/>
                </a:solidFill>
                <a:latin typeface="Arial" pitchFamily="34" charset="0"/>
                <a:cs typeface="Arial" pitchFamily="34" charset="0"/>
              </a:rPr>
              <a:t>phát triển câu  chuyện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31" presetClass="entr" presetSubtype="0" repeatCount="indefinite" fill="hold" nodeType="withEffect">
                                  <p:stCondLst>
                                    <p:cond delay="50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0" fill="hold"/>
                                        <p:tgtEl>
                                          <p:spTgt spid="15"/>
                                        </p:tgtEl>
                                        <p:attrNameLst>
                                          <p:attrName>ppt_w</p:attrName>
                                        </p:attrNameLst>
                                      </p:cBhvr>
                                      <p:tavLst>
                                        <p:tav tm="0">
                                          <p:val>
                                            <p:fltVal val="0"/>
                                          </p:val>
                                        </p:tav>
                                        <p:tav tm="100000">
                                          <p:val>
                                            <p:strVal val="#ppt_w"/>
                                          </p:val>
                                        </p:tav>
                                      </p:tavLst>
                                    </p:anim>
                                    <p:anim calcmode="lin" valueType="num">
                                      <p:cBhvr>
                                        <p:cTn id="20" dur="5000" fill="hold"/>
                                        <p:tgtEl>
                                          <p:spTgt spid="15"/>
                                        </p:tgtEl>
                                        <p:attrNameLst>
                                          <p:attrName>ppt_h</p:attrName>
                                        </p:attrNameLst>
                                      </p:cBhvr>
                                      <p:tavLst>
                                        <p:tav tm="0">
                                          <p:val>
                                            <p:fltVal val="0"/>
                                          </p:val>
                                        </p:tav>
                                        <p:tav tm="100000">
                                          <p:val>
                                            <p:strVal val="#ppt_h"/>
                                          </p:val>
                                        </p:tav>
                                      </p:tavLst>
                                    </p:anim>
                                    <p:anim calcmode="lin" valueType="num">
                                      <p:cBhvr>
                                        <p:cTn id="21" dur="5000" fill="hold"/>
                                        <p:tgtEl>
                                          <p:spTgt spid="15"/>
                                        </p:tgtEl>
                                        <p:attrNameLst>
                                          <p:attrName>style.rotation</p:attrName>
                                        </p:attrNameLst>
                                      </p:cBhvr>
                                      <p:tavLst>
                                        <p:tav tm="0">
                                          <p:val>
                                            <p:fltVal val="90"/>
                                          </p:val>
                                        </p:tav>
                                        <p:tav tm="100000">
                                          <p:val>
                                            <p:fltVal val="0"/>
                                          </p:val>
                                        </p:tav>
                                      </p:tavLst>
                                    </p:anim>
                                    <p:animEffect transition="in" filter="fade">
                                      <p:cBhvr>
                                        <p:cTn id="22" dur="5000"/>
                                        <p:tgtEl>
                                          <p:spTgt spid="15"/>
                                        </p:tgtEl>
                                      </p:cBhvr>
                                    </p:animEffect>
                                  </p:childTnLst>
                                </p:cTn>
                              </p:par>
                              <p:par>
                                <p:cTn id="23" presetID="31" presetClass="entr" presetSubtype="0" repeatCount="indefinite" fill="hold" nodeType="withEffect">
                                  <p:stCondLst>
                                    <p:cond delay="50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repeatCount="indefinite" fill="hold" nodeType="withEffect">
                                  <p:stCondLst>
                                    <p:cond delay="500"/>
                                  </p:stCondLst>
                                  <p:iterate type="lt">
                                    <p:tmPct val="5000"/>
                                  </p:iterate>
                                  <p:childTnLst>
                                    <p:set>
                                      <p:cBhvr>
                                        <p:cTn id="30" dur="1" fill="hold">
                                          <p:stCondLst>
                                            <p:cond delay="0"/>
                                          </p:stCondLst>
                                        </p:cTn>
                                        <p:tgtEl>
                                          <p:spTgt spid="18"/>
                                        </p:tgtEl>
                                        <p:attrNameLst>
                                          <p:attrName>style.visibility</p:attrName>
                                        </p:attrNameLst>
                                      </p:cBhvr>
                                      <p:to>
                                        <p:strVal val="visible"/>
                                      </p:to>
                                    </p:set>
                                    <p:anim calcmode="lin" valueType="num">
                                      <p:cBhvr>
                                        <p:cTn id="31" dur="5000" fill="hold"/>
                                        <p:tgtEl>
                                          <p:spTgt spid="18"/>
                                        </p:tgtEl>
                                        <p:attrNameLst>
                                          <p:attrName>ppt_w</p:attrName>
                                        </p:attrNameLst>
                                      </p:cBhvr>
                                      <p:tavLst>
                                        <p:tav tm="0">
                                          <p:val>
                                            <p:fltVal val="0"/>
                                          </p:val>
                                        </p:tav>
                                        <p:tav tm="100000">
                                          <p:val>
                                            <p:strVal val="#ppt_w"/>
                                          </p:val>
                                        </p:tav>
                                      </p:tavLst>
                                    </p:anim>
                                    <p:anim calcmode="lin" valueType="num">
                                      <p:cBhvr>
                                        <p:cTn id="32" dur="5000" fill="hold"/>
                                        <p:tgtEl>
                                          <p:spTgt spid="18"/>
                                        </p:tgtEl>
                                        <p:attrNameLst>
                                          <p:attrName>ppt_h</p:attrName>
                                        </p:attrNameLst>
                                      </p:cBhvr>
                                      <p:tavLst>
                                        <p:tav tm="0">
                                          <p:val>
                                            <p:fltVal val="0"/>
                                          </p:val>
                                        </p:tav>
                                        <p:tav tm="100000">
                                          <p:val>
                                            <p:strVal val="#ppt_h"/>
                                          </p:val>
                                        </p:tav>
                                      </p:tavLst>
                                    </p:anim>
                                    <p:anim calcmode="lin" valueType="num">
                                      <p:cBhvr>
                                        <p:cTn id="33" dur="5000" fill="hold"/>
                                        <p:tgtEl>
                                          <p:spTgt spid="18"/>
                                        </p:tgtEl>
                                        <p:attrNameLst>
                                          <p:attrName>style.rotation</p:attrName>
                                        </p:attrNameLst>
                                      </p:cBhvr>
                                      <p:tavLst>
                                        <p:tav tm="0">
                                          <p:val>
                                            <p:fltVal val="90"/>
                                          </p:val>
                                        </p:tav>
                                        <p:tav tm="100000">
                                          <p:val>
                                            <p:fltVal val="0"/>
                                          </p:val>
                                        </p:tav>
                                      </p:tavLst>
                                    </p:anim>
                                    <p:animEffect transition="in" filter="fade">
                                      <p:cBhvr>
                                        <p:cTn id="34" dur="5000"/>
                                        <p:tgtEl>
                                          <p:spTgt spid="18"/>
                                        </p:tgtEl>
                                      </p:cBhvr>
                                    </p:animEffect>
                                  </p:childTnLst>
                                </p:cTn>
                              </p:par>
                              <p:par>
                                <p:cTn id="35" presetID="31" presetClass="entr" presetSubtype="0" repeatCount="indefinite" fill="hold" nodeType="withEffect">
                                  <p:stCondLst>
                                    <p:cond delay="500"/>
                                  </p:stCondLst>
                                  <p:iterate type="lt">
                                    <p:tmPct val="5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0" fill="hold"/>
                                        <p:tgtEl>
                                          <p:spTgt spid="19"/>
                                        </p:tgtEl>
                                        <p:attrNameLst>
                                          <p:attrName>ppt_w</p:attrName>
                                        </p:attrNameLst>
                                      </p:cBhvr>
                                      <p:tavLst>
                                        <p:tav tm="0">
                                          <p:val>
                                            <p:fltVal val="0"/>
                                          </p:val>
                                        </p:tav>
                                        <p:tav tm="100000">
                                          <p:val>
                                            <p:strVal val="#ppt_w"/>
                                          </p:val>
                                        </p:tav>
                                      </p:tavLst>
                                    </p:anim>
                                    <p:anim calcmode="lin" valueType="num">
                                      <p:cBhvr>
                                        <p:cTn id="38" dur="5000" fill="hold"/>
                                        <p:tgtEl>
                                          <p:spTgt spid="19"/>
                                        </p:tgtEl>
                                        <p:attrNameLst>
                                          <p:attrName>ppt_h</p:attrName>
                                        </p:attrNameLst>
                                      </p:cBhvr>
                                      <p:tavLst>
                                        <p:tav tm="0">
                                          <p:val>
                                            <p:fltVal val="0"/>
                                          </p:val>
                                        </p:tav>
                                        <p:tav tm="100000">
                                          <p:val>
                                            <p:strVal val="#ppt_h"/>
                                          </p:val>
                                        </p:tav>
                                      </p:tavLst>
                                    </p:anim>
                                    <p:anim calcmode="lin" valueType="num">
                                      <p:cBhvr>
                                        <p:cTn id="39" dur="5000" fill="hold"/>
                                        <p:tgtEl>
                                          <p:spTgt spid="19"/>
                                        </p:tgtEl>
                                        <p:attrNameLst>
                                          <p:attrName>style.rotation</p:attrName>
                                        </p:attrNameLst>
                                      </p:cBhvr>
                                      <p:tavLst>
                                        <p:tav tm="0">
                                          <p:val>
                                            <p:fltVal val="90"/>
                                          </p:val>
                                        </p:tav>
                                        <p:tav tm="100000">
                                          <p:val>
                                            <p:fltVal val="0"/>
                                          </p:val>
                                        </p:tav>
                                      </p:tavLst>
                                    </p:anim>
                                    <p:animEffect transition="in" filter="fade">
                                      <p:cBhvr>
                                        <p:cTn id="40"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152400"/>
            <a:ext cx="11887200" cy="101566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a:t>
            </a:r>
            <a:r>
              <a:rPr lang="en-US" sz="5400" b="1">
                <a:solidFill>
                  <a:srgbClr val="FF0000"/>
                </a:solidFill>
                <a:latin typeface="Arial" pitchFamily="34" charset="0"/>
                <a:cs typeface="Arial" pitchFamily="34" charset="0"/>
              </a:rPr>
              <a:t>3. Em nghĩ gì khi thức giấc?</a:t>
            </a:r>
          </a:p>
        </p:txBody>
      </p:sp>
      <p:sp>
        <p:nvSpPr>
          <p:cNvPr id="3" name="Text Box 5"/>
          <p:cNvSpPr txBox="1">
            <a:spLocks noChangeArrowheads="1"/>
          </p:cNvSpPr>
          <p:nvPr/>
        </p:nvSpPr>
        <p:spPr bwMode="auto">
          <a:xfrm>
            <a:off x="0" y="1295400"/>
            <a:ext cx="11887200" cy="2677656"/>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 Khi thức giấc em cảm thấy vui và sẽ cố gắng h</a:t>
            </a:r>
            <a:r>
              <a:rPr lang="vi-VN" sz="5400" b="1">
                <a:latin typeface="Arial" pitchFamily="34" charset="0"/>
                <a:cs typeface="Arial" pitchFamily="34" charset="0"/>
              </a:rPr>
              <a:t>ơ</a:t>
            </a:r>
            <a:r>
              <a:rPr lang="en-US" sz="5400" b="1">
                <a:latin typeface="Arial" pitchFamily="34" charset="0"/>
                <a:cs typeface="Arial" pitchFamily="34" charset="0"/>
              </a:rPr>
              <a:t>n nữa </a:t>
            </a:r>
            <a:r>
              <a:rPr lang="vi-VN" sz="5400" b="1">
                <a:latin typeface="Arial" pitchFamily="34" charset="0"/>
                <a:cs typeface="Arial" pitchFamily="34" charset="0"/>
              </a:rPr>
              <a:t>để</a:t>
            </a:r>
            <a:r>
              <a:rPr lang="en-US" sz="5400" b="1">
                <a:latin typeface="Arial" pitchFamily="34" charset="0"/>
                <a:cs typeface="Arial" pitchFamily="34" charset="0"/>
              </a:rPr>
              <a:t> </a:t>
            </a:r>
            <a:r>
              <a:rPr lang="vi-VN" sz="5400" b="1">
                <a:latin typeface="Arial" pitchFamily="34" charset="0"/>
                <a:cs typeface="Arial" pitchFamily="34" charset="0"/>
              </a:rPr>
              <a:t>đ</a:t>
            </a:r>
            <a:r>
              <a:rPr lang="en-US" sz="5400" b="1">
                <a:latin typeface="Arial" pitchFamily="34" charset="0"/>
                <a:cs typeface="Arial" pitchFamily="34" charset="0"/>
              </a:rPr>
              <a:t>iều </a:t>
            </a:r>
            <a:r>
              <a:rPr lang="vi-VN" sz="5400" b="1">
                <a:latin typeface="Arial" pitchFamily="34" charset="0"/>
                <a:cs typeface="Arial" pitchFamily="34" charset="0"/>
              </a:rPr>
              <a:t>ước</a:t>
            </a:r>
            <a:r>
              <a:rPr lang="en-US" sz="5400" b="1">
                <a:latin typeface="Arial" pitchFamily="34" charset="0"/>
                <a:cs typeface="Arial" pitchFamily="34" charset="0"/>
              </a:rPr>
              <a:t> thành hiện thực.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152400"/>
            <a:ext cx="11887200" cy="101566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a:t>
            </a:r>
            <a:r>
              <a:rPr lang="en-US" sz="5400" b="1">
                <a:solidFill>
                  <a:srgbClr val="FF0000"/>
                </a:solidFill>
                <a:latin typeface="Arial" pitchFamily="34" charset="0"/>
                <a:cs typeface="Arial" pitchFamily="34" charset="0"/>
              </a:rPr>
              <a:t>Viết thành bài v</a:t>
            </a:r>
            <a:r>
              <a:rPr lang="vi-VN" sz="5400" b="1">
                <a:solidFill>
                  <a:srgbClr val="FF0000"/>
                </a:solidFill>
                <a:latin typeface="Arial" pitchFamily="34" charset="0"/>
                <a:cs typeface="Arial" pitchFamily="34" charset="0"/>
              </a:rPr>
              <a:t>ă</a:t>
            </a:r>
            <a:r>
              <a:rPr lang="en-US" sz="5400" b="1">
                <a:solidFill>
                  <a:srgbClr val="FF0000"/>
                </a:solidFill>
                <a:latin typeface="Arial" pitchFamily="34" charset="0"/>
                <a:cs typeface="Arial" pitchFamily="34" charset="0"/>
              </a:rPr>
              <a:t>n</a:t>
            </a:r>
          </a:p>
        </p:txBody>
      </p:sp>
      <p:sp>
        <p:nvSpPr>
          <p:cNvPr id="3" name="Text Box 5"/>
          <p:cNvSpPr txBox="1">
            <a:spLocks noChangeArrowheads="1"/>
          </p:cNvSpPr>
          <p:nvPr/>
        </p:nvSpPr>
        <p:spPr bwMode="auto">
          <a:xfrm>
            <a:off x="0" y="1295400"/>
            <a:ext cx="11887200" cy="101566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Cả lớp viết bài vào vở</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76200"/>
            <a:ext cx="11887200" cy="1015663"/>
          </a:xfrm>
          <a:prstGeom prst="rect">
            <a:avLst/>
          </a:prstGeom>
          <a:noFill/>
          <a:ln w="9525">
            <a:noFill/>
            <a:miter lim="800000"/>
            <a:headEnd/>
            <a:tailEnd/>
          </a:ln>
        </p:spPr>
        <p:txBody>
          <a:bodyPr wrap="square">
            <a:spAutoFit/>
          </a:bodyPr>
          <a:lstStyle/>
          <a:p>
            <a:pPr algn="ctr"/>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a:t>
            </a:r>
            <a:r>
              <a:rPr lang="en-US" sz="5400" b="1">
                <a:solidFill>
                  <a:srgbClr val="FF0000"/>
                </a:solidFill>
                <a:latin typeface="Arial" pitchFamily="34" charset="0"/>
                <a:cs typeface="Arial" pitchFamily="34" charset="0"/>
              </a:rPr>
              <a:t> Ba </a:t>
            </a:r>
            <a:r>
              <a:rPr lang="vi-VN" sz="5400" b="1">
                <a:solidFill>
                  <a:srgbClr val="FF0000"/>
                </a:solidFill>
                <a:latin typeface="Arial" pitchFamily="34" charset="0"/>
                <a:cs typeface="Arial" pitchFamily="34" charset="0"/>
              </a:rPr>
              <a:t>đ</a:t>
            </a:r>
            <a:r>
              <a:rPr lang="en-US" sz="5400" b="1">
                <a:solidFill>
                  <a:srgbClr val="FF0000"/>
                </a:solidFill>
                <a:latin typeface="Arial" pitchFamily="34" charset="0"/>
                <a:cs typeface="Arial" pitchFamily="34" charset="0"/>
              </a:rPr>
              <a:t>iều </a:t>
            </a:r>
            <a:r>
              <a:rPr lang="vi-VN" sz="5400" b="1">
                <a:solidFill>
                  <a:srgbClr val="FF0000"/>
                </a:solidFill>
                <a:latin typeface="Arial" pitchFamily="34" charset="0"/>
                <a:cs typeface="Arial" pitchFamily="34" charset="0"/>
              </a:rPr>
              <a:t>ước</a:t>
            </a:r>
            <a:endParaRPr lang="en-US" sz="5400" b="1">
              <a:solidFill>
                <a:srgbClr val="FF0000"/>
              </a:solidFill>
              <a:latin typeface="Arial" pitchFamily="34" charset="0"/>
              <a:cs typeface="Arial" pitchFamily="34" charset="0"/>
            </a:endParaRPr>
          </a:p>
        </p:txBody>
      </p:sp>
      <p:sp>
        <p:nvSpPr>
          <p:cNvPr id="3" name="Text Box 5"/>
          <p:cNvSpPr txBox="1">
            <a:spLocks noChangeArrowheads="1"/>
          </p:cNvSpPr>
          <p:nvPr/>
        </p:nvSpPr>
        <p:spPr bwMode="auto">
          <a:xfrm>
            <a:off x="0" y="838200"/>
            <a:ext cx="12344400" cy="600164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 </a:t>
            </a:r>
            <a:r>
              <a:rPr lang="en-US" sz="5400">
                <a:latin typeface="Arial" pitchFamily="34" charset="0"/>
                <a:cs typeface="Arial" pitchFamily="34" charset="0"/>
              </a:rPr>
              <a:t> </a:t>
            </a:r>
            <a:r>
              <a:rPr lang="en-US" sz="5400" b="1">
                <a:latin typeface="Arial" pitchFamily="34" charset="0"/>
                <a:cs typeface="Arial" pitchFamily="34" charset="0"/>
              </a:rPr>
              <a:t>Tuần vừa rồi, em được rất nhiều cờ </a:t>
            </a:r>
            <a:r>
              <a:rPr lang="vi-VN" sz="5400" b="1">
                <a:latin typeface="Arial" pitchFamily="34" charset="0"/>
                <a:cs typeface="Arial" pitchFamily="34" charset="0"/>
              </a:rPr>
              <a:t>đỏ</a:t>
            </a:r>
            <a:r>
              <a:rPr lang="en-US" sz="5400" b="1">
                <a:latin typeface="Arial" pitchFamily="34" charset="0"/>
                <a:cs typeface="Arial" pitchFamily="34" charset="0"/>
              </a:rPr>
              <a:t>. Vì vậy, trong ngày hôm qua em được bố mẹ cho đi chơi công viên. Buổi đi chơi đó rất vui nên em luôn nhớ. Đến tối, sau khi học xong bai em bắt đầu đi ngủ. Khi ngủ em có được một giấc mơ rất đẹp.</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76200" y="0"/>
            <a:ext cx="12161520" cy="7663636"/>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b="1">
                <a:latin typeface="Arial" pitchFamily="34" charset="0"/>
                <a:cs typeface="Arial" pitchFamily="34" charset="0"/>
              </a:rPr>
              <a:t>Trong giấc mơ, em thấy có một bà tiên hiện lên. Bà có mái tóc như cước, bà nở nụ cười đôn hậu với em và nói:</a:t>
            </a:r>
          </a:p>
          <a:p>
            <a:r>
              <a:rPr lang="en-US" sz="5400" b="1">
                <a:latin typeface="Arial" pitchFamily="34" charset="0"/>
                <a:cs typeface="Arial" pitchFamily="34" charset="0"/>
              </a:rPr>
              <a:t>   - Cháu là một cô bé ngoan. Bà sẽ tặng cho cháu ba điều ước, cháu hãy ước đi.</a:t>
            </a:r>
          </a:p>
          <a:p>
            <a:r>
              <a:rPr lang="en-US" sz="5400" b="1">
                <a:latin typeface="Arial" pitchFamily="34" charset="0"/>
                <a:cs typeface="Arial" pitchFamily="34" charset="0"/>
              </a:rPr>
              <a:t>   Em mừng quá, em cảm ơn bà:</a:t>
            </a:r>
          </a:p>
          <a:p>
            <a:r>
              <a:rPr lang="en-US" sz="5400">
                <a:latin typeface="Arial" pitchFamily="34" charset="0"/>
                <a:cs typeface="Arial" pitchFamily="34" charset="0"/>
              </a:rPr>
              <a:t>   </a:t>
            </a:r>
            <a:endParaRPr lang="en-US" sz="5400" b="1">
              <a:latin typeface="Arial" pitchFamily="34" charset="0"/>
              <a:cs typeface="Arial" pitchFamily="34"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28600" y="76200"/>
            <a:ext cx="11887200" cy="600164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t> </a:t>
            </a:r>
            <a:r>
              <a:rPr lang="en-US" sz="5400" b="1">
                <a:latin typeface="Arial" pitchFamily="34" charset="0"/>
                <a:cs typeface="Arial" pitchFamily="34" charset="0"/>
              </a:rPr>
              <a:t>- Thưa bà, điều ước thứ nhất cháu xin ước hai chị em cháu học thật giỏi. Điều ước thứ hai: cháu xin ước lớn lên cháu sẽ trở thành một bác sĩ giỏi. Điều thứ ba: cháu xin ước trên thế giới con người sẽ không có bệnh tật.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28600" y="76200"/>
            <a:ext cx="11887200" cy="6740307"/>
          </a:xfrm>
          <a:prstGeom prst="rect">
            <a:avLst/>
          </a:prstGeom>
          <a:noFill/>
          <a:ln w="9525">
            <a:noFill/>
            <a:miter lim="800000"/>
            <a:headEnd/>
            <a:tailEnd/>
          </a:ln>
        </p:spPr>
        <p:txBody>
          <a:bodyPr wrap="square">
            <a:spAutoFit/>
          </a:bodyPr>
          <a:lstStyle/>
          <a:p>
            <a:r>
              <a:rPr lang="en-US" sz="5400" b="1">
                <a:latin typeface="Arial" pitchFamily="34" charset="0"/>
                <a:cs typeface="Arial" pitchFamily="34" charset="0"/>
              </a:rPr>
              <a:t>Rồi em nghe có tiếng nói:"Phương Anh ơi". Đó là tiếng bố em gọi em dậy đi học.</a:t>
            </a:r>
          </a:p>
          <a:p>
            <a:r>
              <a:rPr lang="en-US" sz="5400" b="1">
                <a:latin typeface="Arial" pitchFamily="34" charset="0"/>
                <a:cs typeface="Arial" pitchFamily="34" charset="0"/>
              </a:rPr>
              <a:t>     Em rất vui vì có được một giấc mơ đẹp. Em sẽ cố gắng </a:t>
            </a:r>
            <a:r>
              <a:rPr lang="vi-VN" sz="5400" b="1">
                <a:latin typeface="Arial" pitchFamily="34" charset="0"/>
                <a:cs typeface="Arial" pitchFamily="34" charset="0"/>
              </a:rPr>
              <a:t>để</a:t>
            </a:r>
            <a:r>
              <a:rPr lang="en-US" sz="5400" b="1">
                <a:latin typeface="Arial" pitchFamily="34" charset="0"/>
                <a:cs typeface="Arial" pitchFamily="34" charset="0"/>
              </a:rPr>
              <a:t> những điều ước đó sẽ thành hiện thực trong tương lai.</a:t>
            </a:r>
          </a:p>
          <a:p>
            <a:endParaRPr lang="en-US" sz="5400" b="1">
              <a:latin typeface="Arial" pitchFamily="34" charset="0"/>
              <a:cs typeface="Arial" pitchFamily="34"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381000" y="1371600"/>
            <a:ext cx="11582400" cy="1754326"/>
          </a:xfrm>
          <a:prstGeom prst="rect">
            <a:avLst/>
          </a:prstGeom>
          <a:noFill/>
          <a:ln w="9525">
            <a:noFill/>
            <a:miter lim="800000"/>
            <a:headEnd/>
            <a:tailEnd/>
          </a:ln>
        </p:spPr>
        <p:txBody>
          <a:bodyPr wrap="square">
            <a:spAutoFit/>
          </a:bodyPr>
          <a:lstStyle/>
          <a:p>
            <a:r>
              <a:rPr lang="en-US" sz="5400">
                <a:latin typeface="Arial" pitchFamily="34" charset="0"/>
                <a:cs typeface="Arial" pitchFamily="34" charset="0"/>
              </a:rPr>
              <a:t> </a:t>
            </a:r>
            <a:r>
              <a:rPr lang="en-US" sz="5400" b="1">
                <a:solidFill>
                  <a:srgbClr val="FF0000"/>
                </a:solidFill>
                <a:latin typeface="Arial" pitchFamily="34" charset="0"/>
                <a:cs typeface="Arial" pitchFamily="34" charset="0"/>
              </a:rPr>
              <a:t>Khi viết </a:t>
            </a:r>
            <a:r>
              <a:rPr lang="vi-VN" sz="5400" b="1">
                <a:solidFill>
                  <a:srgbClr val="FF0000"/>
                </a:solidFill>
                <a:latin typeface="Arial" pitchFamily="34" charset="0"/>
                <a:cs typeface="Arial" pitchFamily="34" charset="0"/>
              </a:rPr>
              <a:t>đ</a:t>
            </a:r>
            <a:r>
              <a:rPr lang="en-US" sz="5400" b="1">
                <a:solidFill>
                  <a:srgbClr val="FF0000"/>
                </a:solidFill>
                <a:latin typeface="Arial" pitchFamily="34" charset="0"/>
                <a:cs typeface="Arial" pitchFamily="34" charset="0"/>
              </a:rPr>
              <a:t>oạn v</a:t>
            </a:r>
            <a:r>
              <a:rPr lang="vi-VN" sz="5400" b="1">
                <a:solidFill>
                  <a:srgbClr val="FF0000"/>
                </a:solidFill>
                <a:latin typeface="Arial" pitchFamily="34" charset="0"/>
                <a:cs typeface="Arial" pitchFamily="34" charset="0"/>
              </a:rPr>
              <a:t>ă</a:t>
            </a:r>
            <a:r>
              <a:rPr lang="en-US" sz="5400" b="1">
                <a:solidFill>
                  <a:srgbClr val="FF0000"/>
                </a:solidFill>
                <a:latin typeface="Arial" pitchFamily="34" charset="0"/>
                <a:cs typeface="Arial" pitchFamily="34" charset="0"/>
              </a:rPr>
              <a:t>n chúng ta cần viết thế nào? </a:t>
            </a:r>
          </a:p>
        </p:txBody>
      </p:sp>
      <p:sp>
        <p:nvSpPr>
          <p:cNvPr id="7" name="Hình Chữ nhật 6"/>
          <p:cNvSpPr/>
          <p:nvPr/>
        </p:nvSpPr>
        <p:spPr>
          <a:xfrm>
            <a:off x="4124301" y="381000"/>
            <a:ext cx="2685351" cy="923330"/>
          </a:xfrm>
          <a:prstGeom prst="rect">
            <a:avLst/>
          </a:prstGeom>
        </p:spPr>
        <p:txBody>
          <a:bodyPr wrap="none">
            <a:spAutoFit/>
          </a:bodyPr>
          <a:lstStyle/>
          <a:p>
            <a:pPr algn="ctr"/>
            <a:r>
              <a:rPr lang="en-US" sz="5400">
                <a:solidFill>
                  <a:srgbClr val="FF0000"/>
                </a:solidFill>
                <a:latin typeface="Arial" pitchFamily="34" charset="0"/>
                <a:cs typeface="Arial" pitchFamily="34" charset="0"/>
              </a:rPr>
              <a:t> BÀI CŨ</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457200" y="1225689"/>
            <a:ext cx="11292840" cy="5632311"/>
          </a:xfrm>
          <a:prstGeom prst="rect">
            <a:avLst/>
          </a:prstGeom>
          <a:noFill/>
          <a:ln w="9525">
            <a:noFill/>
            <a:miter lim="800000"/>
            <a:headEnd/>
            <a:tailEnd/>
          </a:ln>
        </p:spPr>
        <p:txBody>
          <a:bodyPr>
            <a:spAutoFit/>
          </a:bodyPr>
          <a:lstStyle/>
          <a:p>
            <a:r>
              <a:rPr lang="en-US" sz="6000" b="1">
                <a:solidFill>
                  <a:srgbClr val="0000CC"/>
                </a:solidFill>
              </a:rPr>
              <a:t>Khi viết </a:t>
            </a:r>
            <a:r>
              <a:rPr lang="vi-VN" sz="6000" b="1">
                <a:solidFill>
                  <a:srgbClr val="0000CC"/>
                </a:solidFill>
              </a:rPr>
              <a:t>đ</a:t>
            </a:r>
            <a:r>
              <a:rPr lang="en-US" sz="6000" b="1">
                <a:solidFill>
                  <a:srgbClr val="0000CC"/>
                </a:solidFill>
              </a:rPr>
              <a:t>oạn v</a:t>
            </a:r>
            <a:r>
              <a:rPr lang="vi-VN" sz="6000" b="1">
                <a:solidFill>
                  <a:srgbClr val="0000CC"/>
                </a:solidFill>
              </a:rPr>
              <a:t>ă</a:t>
            </a:r>
            <a:r>
              <a:rPr lang="en-US" sz="6000" b="1">
                <a:solidFill>
                  <a:srgbClr val="0000CC"/>
                </a:solidFill>
              </a:rPr>
              <a:t>n cần viết có các câu, </a:t>
            </a:r>
            <a:r>
              <a:rPr lang="vi-VN" sz="6000" b="1">
                <a:solidFill>
                  <a:srgbClr val="0000CC"/>
                </a:solidFill>
              </a:rPr>
              <a:t>đó</a:t>
            </a:r>
            <a:r>
              <a:rPr lang="en-US" sz="6000" b="1">
                <a:solidFill>
                  <a:srgbClr val="0000CC"/>
                </a:solidFill>
              </a:rPr>
              <a:t> là: </a:t>
            </a:r>
            <a:r>
              <a:rPr lang="vi-VN" sz="6000" b="1"/>
              <a:t/>
            </a:r>
            <a:br>
              <a:rPr lang="vi-VN" sz="6000" b="1"/>
            </a:br>
            <a:r>
              <a:rPr lang="vi-VN" sz="6000" b="1"/>
              <a:t>- </a:t>
            </a:r>
            <a:r>
              <a:rPr lang="en-US" sz="6000" b="1"/>
              <a:t>Các câu m</a:t>
            </a:r>
            <a:r>
              <a:rPr lang="vi-VN" sz="6000" b="1"/>
              <a:t>ở đầu...</a:t>
            </a:r>
            <a:br>
              <a:rPr lang="vi-VN" sz="6000" b="1"/>
            </a:br>
            <a:r>
              <a:rPr lang="vi-VN" sz="6000" b="1"/>
              <a:t>- </a:t>
            </a:r>
            <a:r>
              <a:rPr lang="en-US" sz="6000" b="1"/>
              <a:t>Các câu d</a:t>
            </a:r>
            <a:r>
              <a:rPr lang="vi-VN" sz="6000" b="1"/>
              <a:t>iễn biến ....</a:t>
            </a:r>
            <a:endParaRPr lang="en-US" sz="6000" b="1"/>
          </a:p>
          <a:p>
            <a:r>
              <a:rPr lang="en-US" sz="6000" b="1"/>
              <a:t>- Các câu kết thúc.</a:t>
            </a:r>
            <a:r>
              <a:rPr lang="vi-VN" sz="6000" b="1"/>
              <a:t/>
            </a:r>
            <a:br>
              <a:rPr lang="vi-VN" sz="6000" b="1"/>
            </a:br>
            <a:endParaRPr lang="en-US" sz="6000" b="1"/>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txBox="1">
            <a:spLocks noChangeArrowheads="1"/>
          </p:cNvSpPr>
          <p:nvPr/>
        </p:nvSpPr>
        <p:spPr bwMode="auto">
          <a:xfrm>
            <a:off x="533400" y="2667000"/>
            <a:ext cx="11521440" cy="2514600"/>
          </a:xfrm>
          <a:prstGeom prst="rect">
            <a:avLst/>
          </a:prstGeom>
          <a:noFill/>
          <a:ln w="9525">
            <a:noFill/>
            <a:miter lim="800000"/>
            <a:headEnd/>
            <a:tailEnd/>
          </a:ln>
        </p:spPr>
        <p:txBody>
          <a:bodyPr/>
          <a:lstStyle/>
          <a:p>
            <a:pPr algn="ctr"/>
            <a:r>
              <a:rPr lang="en-US" sz="7200" b="1">
                <a:solidFill>
                  <a:srgbClr val="FF0000"/>
                </a:solidFill>
                <a:latin typeface="Arial" pitchFamily="34" charset="0"/>
                <a:cs typeface="Arial" pitchFamily="34" charset="0"/>
              </a:rPr>
              <a:t>Luyện tập </a:t>
            </a:r>
          </a:p>
          <a:p>
            <a:pPr algn="ctr"/>
            <a:r>
              <a:rPr lang="en-US" sz="7200" b="1">
                <a:solidFill>
                  <a:srgbClr val="FF0000"/>
                </a:solidFill>
                <a:latin typeface="Arial" pitchFamily="34" charset="0"/>
                <a:cs typeface="Arial" pitchFamily="34" charset="0"/>
              </a:rPr>
              <a:t>phát triển câu chuyện</a:t>
            </a:r>
            <a:endParaRPr lang="vi-VN" sz="7200" b="1">
              <a:solidFill>
                <a:srgbClr val="FF0000"/>
              </a:solidFill>
              <a:latin typeface="Arial" pitchFamily="34" charset="0"/>
              <a:cs typeface="Arial" pitchFamily="34" charset="0"/>
            </a:endParaRPr>
          </a:p>
        </p:txBody>
      </p:sp>
      <p:sp>
        <p:nvSpPr>
          <p:cNvPr id="5" name="Content Placeholder 4">
            <a:extLst>
              <a:ext uri="{FF2B5EF4-FFF2-40B4-BE49-F238E27FC236}">
                <a16:creationId xmlns:a16="http://schemas.microsoft.com/office/drawing/2014/main" id="{257C5E49-1377-49AE-9436-9AA8517A51AC}"/>
              </a:ext>
            </a:extLst>
          </p:cNvPr>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609600"/>
            <a:ext cx="11887200" cy="5632311"/>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6000" b="1" u="sng">
                <a:solidFill>
                  <a:srgbClr val="FF0000"/>
                </a:solidFill>
                <a:latin typeface="Arial" pitchFamily="34" charset="0"/>
                <a:cs typeface="Arial" pitchFamily="34" charset="0"/>
              </a:rPr>
              <a:t>Đề bài:</a:t>
            </a:r>
          </a:p>
          <a:p>
            <a:r>
              <a:rPr lang="en-US" sz="6000" b="1">
                <a:solidFill>
                  <a:srgbClr val="FF0000"/>
                </a:solidFill>
                <a:latin typeface="Arial" pitchFamily="34" charset="0"/>
                <a:cs typeface="Arial" pitchFamily="34" charset="0"/>
              </a:rPr>
              <a:t>    Trong giấc mơ, em được một bà tiên cho ba điều ước và em </a:t>
            </a:r>
            <a:r>
              <a:rPr lang="vi-VN" sz="6000" b="1">
                <a:solidFill>
                  <a:srgbClr val="FF0000"/>
                </a:solidFill>
                <a:latin typeface="Arial" pitchFamily="34" charset="0"/>
                <a:cs typeface="Arial" pitchFamily="34" charset="0"/>
              </a:rPr>
              <a:t>đã</a:t>
            </a:r>
            <a:r>
              <a:rPr lang="en-US" sz="6000" b="1">
                <a:solidFill>
                  <a:srgbClr val="FF0000"/>
                </a:solidFill>
                <a:latin typeface="Arial" pitchFamily="34" charset="0"/>
                <a:cs typeface="Arial" pitchFamily="34" charset="0"/>
              </a:rPr>
              <a:t> thực hiện cả ba </a:t>
            </a:r>
            <a:r>
              <a:rPr lang="vi-VN" sz="6000" b="1">
                <a:solidFill>
                  <a:srgbClr val="FF0000"/>
                </a:solidFill>
                <a:latin typeface="Arial" pitchFamily="34" charset="0"/>
                <a:cs typeface="Arial" pitchFamily="34" charset="0"/>
              </a:rPr>
              <a:t>đ</a:t>
            </a:r>
            <a:r>
              <a:rPr lang="en-US" sz="6000" b="1">
                <a:solidFill>
                  <a:srgbClr val="FF0000"/>
                </a:solidFill>
                <a:latin typeface="Arial" pitchFamily="34" charset="0"/>
                <a:cs typeface="Arial" pitchFamily="34" charset="0"/>
              </a:rPr>
              <a:t>iều </a:t>
            </a:r>
            <a:r>
              <a:rPr lang="vi-VN" sz="6000" b="1">
                <a:solidFill>
                  <a:srgbClr val="FF0000"/>
                </a:solidFill>
                <a:latin typeface="Arial" pitchFamily="34" charset="0"/>
                <a:cs typeface="Arial" pitchFamily="34" charset="0"/>
              </a:rPr>
              <a:t>ước</a:t>
            </a:r>
            <a:r>
              <a:rPr lang="en-US" sz="6000" b="1">
                <a:solidFill>
                  <a:srgbClr val="FF0000"/>
                </a:solidFill>
                <a:latin typeface="Arial" pitchFamily="34" charset="0"/>
                <a:cs typeface="Arial" pitchFamily="34" charset="0"/>
              </a:rPr>
              <a:t> </a:t>
            </a:r>
            <a:r>
              <a:rPr lang="vi-VN" sz="6000" b="1">
                <a:solidFill>
                  <a:srgbClr val="FF0000"/>
                </a:solidFill>
                <a:latin typeface="Arial" pitchFamily="34" charset="0"/>
                <a:cs typeface="Arial" pitchFamily="34" charset="0"/>
              </a:rPr>
              <a:t>đó</a:t>
            </a:r>
            <a:r>
              <a:rPr lang="en-US" sz="6000" b="1">
                <a:solidFill>
                  <a:srgbClr val="FF0000"/>
                </a:solidFill>
                <a:latin typeface="Arial" pitchFamily="34" charset="0"/>
                <a:cs typeface="Arial" pitchFamily="34" charset="0"/>
              </a:rPr>
              <a:t>.</a:t>
            </a:r>
          </a:p>
          <a:p>
            <a:r>
              <a:rPr lang="en-US" sz="6000" b="1">
                <a:solidFill>
                  <a:srgbClr val="FF0000"/>
                </a:solidFill>
                <a:latin typeface="Arial" pitchFamily="34" charset="0"/>
                <a:cs typeface="Arial" pitchFamily="34" charset="0"/>
              </a:rPr>
              <a:t>Hãy kể lại câu chuyện ấy theo trình tự thời gian.</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 calcmode="lin" valueType="num">
                                      <p:cBhvr>
                                        <p:cTn id="14" dur="5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0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10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 calcmode="lin" valueType="num">
                                      <p:cBhvr>
                                        <p:cTn id="21" dur="500" fill="hold"/>
                                        <p:tgtEl>
                                          <p:spTgt spid="410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0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152400"/>
            <a:ext cx="11887200" cy="600164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u="sng">
                <a:latin typeface="Arial" pitchFamily="34" charset="0"/>
                <a:cs typeface="Arial" pitchFamily="34" charset="0"/>
              </a:rPr>
              <a:t>Gợi ý:</a:t>
            </a:r>
          </a:p>
          <a:p>
            <a:r>
              <a:rPr lang="en-US" sz="5400" b="1">
                <a:latin typeface="Arial" pitchFamily="34" charset="0"/>
                <a:cs typeface="Arial" pitchFamily="34" charset="0"/>
              </a:rPr>
              <a:t>    1. Em m</a:t>
            </a:r>
            <a:r>
              <a:rPr lang="vi-VN" sz="5400" b="1">
                <a:latin typeface="Arial" pitchFamily="34" charset="0"/>
                <a:cs typeface="Arial" pitchFamily="34" charset="0"/>
              </a:rPr>
              <a:t>ơ</a:t>
            </a:r>
            <a:r>
              <a:rPr lang="en-US" sz="5400" b="1">
                <a:latin typeface="Arial" pitchFamily="34" charset="0"/>
                <a:cs typeface="Arial" pitchFamily="34" charset="0"/>
              </a:rPr>
              <a:t> thấy mình gặp bà tiên trong hoàn cảnh nào? Vì sao bà tiên lại cho em ba </a:t>
            </a:r>
            <a:r>
              <a:rPr lang="vi-VN" sz="5400" b="1">
                <a:latin typeface="Arial" pitchFamily="34" charset="0"/>
                <a:cs typeface="Arial" pitchFamily="34" charset="0"/>
              </a:rPr>
              <a:t>đ</a:t>
            </a:r>
            <a:r>
              <a:rPr lang="en-US" sz="5400" b="1">
                <a:latin typeface="Arial" pitchFamily="34" charset="0"/>
                <a:cs typeface="Arial" pitchFamily="34" charset="0"/>
              </a:rPr>
              <a:t>iều </a:t>
            </a:r>
            <a:r>
              <a:rPr lang="vi-VN" sz="5400" b="1">
                <a:latin typeface="Arial" pitchFamily="34" charset="0"/>
                <a:cs typeface="Arial" pitchFamily="34" charset="0"/>
              </a:rPr>
              <a:t>ước</a:t>
            </a:r>
            <a:r>
              <a:rPr lang="en-US" sz="5400" b="1">
                <a:latin typeface="Arial" pitchFamily="34" charset="0"/>
                <a:cs typeface="Arial" pitchFamily="34" charset="0"/>
              </a:rPr>
              <a:t>?</a:t>
            </a:r>
          </a:p>
          <a:p>
            <a:r>
              <a:rPr lang="en-US" sz="5400" b="1">
                <a:latin typeface="Arial" pitchFamily="34" charset="0"/>
                <a:cs typeface="Arial" pitchFamily="34" charset="0"/>
              </a:rPr>
              <a:t>    2. Em thực hiện từng </a:t>
            </a:r>
            <a:r>
              <a:rPr lang="vi-VN" sz="5400" b="1">
                <a:latin typeface="Arial" pitchFamily="34" charset="0"/>
                <a:cs typeface="Arial" pitchFamily="34" charset="0"/>
              </a:rPr>
              <a:t>đ</a:t>
            </a:r>
            <a:r>
              <a:rPr lang="en-US" sz="5400" b="1">
                <a:latin typeface="Arial" pitchFamily="34" charset="0"/>
                <a:cs typeface="Arial" pitchFamily="34" charset="0"/>
              </a:rPr>
              <a:t>iều </a:t>
            </a:r>
            <a:r>
              <a:rPr lang="vi-VN" sz="5400" b="1">
                <a:latin typeface="Arial" pitchFamily="34" charset="0"/>
                <a:cs typeface="Arial" pitchFamily="34" charset="0"/>
              </a:rPr>
              <a:t>ước</a:t>
            </a:r>
            <a:r>
              <a:rPr lang="en-US" sz="5400" b="1">
                <a:latin typeface="Arial" pitchFamily="34" charset="0"/>
                <a:cs typeface="Arial" pitchFamily="34" charset="0"/>
              </a:rPr>
              <a:t> nh</a:t>
            </a:r>
            <a:r>
              <a:rPr lang="vi-VN" sz="5400" b="1">
                <a:latin typeface="Arial" pitchFamily="34" charset="0"/>
                <a:cs typeface="Arial" pitchFamily="34" charset="0"/>
              </a:rPr>
              <a:t>ư</a:t>
            </a:r>
            <a:r>
              <a:rPr lang="en-US" sz="5400" b="1">
                <a:latin typeface="Arial" pitchFamily="34" charset="0"/>
                <a:cs typeface="Arial" pitchFamily="34" charset="0"/>
              </a:rPr>
              <a:t> thế nào?</a:t>
            </a:r>
          </a:p>
          <a:p>
            <a:r>
              <a:rPr lang="en-US" sz="5400" b="1">
                <a:latin typeface="Arial" pitchFamily="34" charset="0"/>
                <a:cs typeface="Arial" pitchFamily="34" charset="0"/>
              </a:rPr>
              <a:t>    3. Em nghĩ gì khi thức giấc?</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 calcmode="lin" valueType="num">
                                      <p:cBhvr>
                                        <p:cTn id="14" dur="5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0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10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 calcmode="lin" valueType="num">
                                      <p:cBhvr>
                                        <p:cTn id="21" dur="500" fill="hold"/>
                                        <p:tgtEl>
                                          <p:spTgt spid="410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0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10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101">
                                            <p:txEl>
                                              <p:pRg st="3" end="3"/>
                                            </p:txEl>
                                          </p:spTgt>
                                        </p:tgtEl>
                                        <p:attrNameLst>
                                          <p:attrName>style.visibility</p:attrName>
                                        </p:attrNameLst>
                                      </p:cBhvr>
                                      <p:to>
                                        <p:strVal val="visible"/>
                                      </p:to>
                                    </p:set>
                                    <p:anim calcmode="lin" valueType="num">
                                      <p:cBhvr>
                                        <p:cTn id="28" dur="500" fill="hold"/>
                                        <p:tgtEl>
                                          <p:spTgt spid="410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10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0"/>
            <a:ext cx="11887200" cy="350865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solidFill>
                  <a:srgbClr val="FF0000"/>
                </a:solidFill>
                <a:latin typeface="Arial" pitchFamily="34" charset="0"/>
                <a:cs typeface="Arial" pitchFamily="34" charset="0"/>
              </a:rPr>
              <a:t>1. Em m</a:t>
            </a:r>
            <a:r>
              <a:rPr lang="vi-VN" sz="5400" b="1">
                <a:solidFill>
                  <a:srgbClr val="FF0000"/>
                </a:solidFill>
                <a:latin typeface="Arial" pitchFamily="34" charset="0"/>
                <a:cs typeface="Arial" pitchFamily="34" charset="0"/>
              </a:rPr>
              <a:t>ơ</a:t>
            </a:r>
            <a:r>
              <a:rPr lang="en-US" sz="5400" b="1">
                <a:solidFill>
                  <a:srgbClr val="FF0000"/>
                </a:solidFill>
                <a:latin typeface="Arial" pitchFamily="34" charset="0"/>
                <a:cs typeface="Arial" pitchFamily="34" charset="0"/>
              </a:rPr>
              <a:t> thấy mình gặp bà tiên trong hoàn cảnh nào? Vì sao bà tiên lại cho em ba </a:t>
            </a:r>
            <a:r>
              <a:rPr lang="vi-VN" sz="5400" b="1">
                <a:solidFill>
                  <a:srgbClr val="FF0000"/>
                </a:solidFill>
                <a:latin typeface="Arial" pitchFamily="34" charset="0"/>
                <a:cs typeface="Arial" pitchFamily="34" charset="0"/>
              </a:rPr>
              <a:t>đ</a:t>
            </a:r>
            <a:r>
              <a:rPr lang="en-US" sz="5400" b="1">
                <a:solidFill>
                  <a:srgbClr val="FF0000"/>
                </a:solidFill>
                <a:latin typeface="Arial" pitchFamily="34" charset="0"/>
                <a:cs typeface="Arial" pitchFamily="34" charset="0"/>
              </a:rPr>
              <a:t>iều </a:t>
            </a:r>
            <a:r>
              <a:rPr lang="vi-VN" sz="5400" b="1">
                <a:solidFill>
                  <a:srgbClr val="FF0000"/>
                </a:solidFill>
                <a:latin typeface="Arial" pitchFamily="34" charset="0"/>
                <a:cs typeface="Arial" pitchFamily="34" charset="0"/>
              </a:rPr>
              <a:t>ước</a:t>
            </a:r>
            <a:r>
              <a:rPr lang="en-US" sz="5400" b="1">
                <a:solidFill>
                  <a:srgbClr val="FF0000"/>
                </a:solidFill>
                <a:latin typeface="Arial" pitchFamily="34" charset="0"/>
                <a:cs typeface="Arial" pitchFamily="34" charset="0"/>
              </a:rPr>
              <a:t>?</a:t>
            </a:r>
          </a:p>
          <a:p>
            <a:r>
              <a:rPr lang="en-US" sz="5400" b="1">
                <a:latin typeface="Arial" pitchFamily="34" charset="0"/>
                <a:cs typeface="Arial" pitchFamily="34" charset="0"/>
              </a:rPr>
              <a:t>    </a:t>
            </a:r>
          </a:p>
        </p:txBody>
      </p:sp>
      <p:sp>
        <p:nvSpPr>
          <p:cNvPr id="3" name="Text Box 5"/>
          <p:cNvSpPr txBox="1">
            <a:spLocks noChangeArrowheads="1"/>
          </p:cNvSpPr>
          <p:nvPr/>
        </p:nvSpPr>
        <p:spPr bwMode="auto">
          <a:xfrm>
            <a:off x="304800" y="2514600"/>
            <a:ext cx="11887200" cy="4339650"/>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latin typeface="Arial" pitchFamily="34" charset="0"/>
                <a:cs typeface="Arial" pitchFamily="34" charset="0"/>
              </a:rPr>
              <a:t>Em m</a:t>
            </a:r>
            <a:r>
              <a:rPr lang="vi-VN" sz="5400" b="1">
                <a:latin typeface="Arial" pitchFamily="34" charset="0"/>
                <a:cs typeface="Arial" pitchFamily="34" charset="0"/>
              </a:rPr>
              <a:t>ơ</a:t>
            </a:r>
            <a:r>
              <a:rPr lang="en-US" sz="5400" b="1">
                <a:latin typeface="Arial" pitchFamily="34" charset="0"/>
                <a:cs typeface="Arial" pitchFamily="34" charset="0"/>
              </a:rPr>
              <a:t> thấy mình gặp bà tiên trong một buổi tối,... Vì trong tuần  </a:t>
            </a:r>
            <a:r>
              <a:rPr lang="vi-VN" sz="5400" b="1">
                <a:latin typeface="Arial" pitchFamily="34" charset="0"/>
                <a:cs typeface="Arial" pitchFamily="34" charset="0"/>
              </a:rPr>
              <a:t>được</a:t>
            </a:r>
            <a:r>
              <a:rPr lang="en-US" sz="5400" b="1">
                <a:latin typeface="Arial" pitchFamily="34" charset="0"/>
                <a:cs typeface="Arial" pitchFamily="34" charset="0"/>
              </a:rPr>
              <a:t>  em được rất nhiều cờ </a:t>
            </a:r>
            <a:r>
              <a:rPr lang="vi-VN" sz="5400" b="1">
                <a:latin typeface="Arial" pitchFamily="34" charset="0"/>
                <a:cs typeface="Arial" pitchFamily="34" charset="0"/>
              </a:rPr>
              <a:t>đỏ</a:t>
            </a:r>
            <a:r>
              <a:rPr lang="en-US" sz="5400" b="1">
                <a:latin typeface="Arial" pitchFamily="34" charset="0"/>
                <a:cs typeface="Arial" pitchFamily="34" charset="0"/>
              </a:rPr>
              <a:t>, </a:t>
            </a:r>
            <a:r>
              <a:rPr lang="vi-VN" sz="5400" b="1">
                <a:latin typeface="Arial" pitchFamily="34" charset="0"/>
                <a:cs typeface="Arial" pitchFamily="34" charset="0"/>
              </a:rPr>
              <a:t>được</a:t>
            </a:r>
            <a:r>
              <a:rPr lang="en-US" sz="5400" b="1">
                <a:latin typeface="Arial" pitchFamily="34" charset="0"/>
                <a:cs typeface="Arial" pitchFamily="34" charset="0"/>
              </a:rPr>
              <a:t> thầy cố khen nên bà tiên </a:t>
            </a:r>
            <a:r>
              <a:rPr lang="vi-VN" sz="5400" b="1">
                <a:latin typeface="Arial" pitchFamily="34" charset="0"/>
                <a:cs typeface="Arial" pitchFamily="34" charset="0"/>
              </a:rPr>
              <a:t>đã</a:t>
            </a:r>
            <a:r>
              <a:rPr lang="en-US" sz="5400" b="1">
                <a:latin typeface="Arial" pitchFamily="34" charset="0"/>
                <a:cs typeface="Arial" pitchFamily="34" charset="0"/>
              </a:rPr>
              <a:t> cho em ba </a:t>
            </a:r>
            <a:r>
              <a:rPr lang="vi-VN" sz="5400" b="1">
                <a:latin typeface="Arial" pitchFamily="34" charset="0"/>
                <a:cs typeface="Arial" pitchFamily="34" charset="0"/>
              </a:rPr>
              <a:t>đ</a:t>
            </a:r>
            <a:r>
              <a:rPr lang="en-US" sz="5400" b="1">
                <a:latin typeface="Arial" pitchFamily="34" charset="0"/>
                <a:cs typeface="Arial" pitchFamily="34" charset="0"/>
              </a:rPr>
              <a:t>iều </a:t>
            </a:r>
            <a:r>
              <a:rPr lang="vi-VN" sz="5400" b="1">
                <a:latin typeface="Arial" pitchFamily="34" charset="0"/>
                <a:cs typeface="Arial" pitchFamily="34" charset="0"/>
              </a:rPr>
              <a:t>ước</a:t>
            </a:r>
            <a:r>
              <a:rPr lang="en-US" sz="5400" b="1">
                <a:latin typeface="Arial" pitchFamily="34" charset="0"/>
                <a:cs typeface="Arial" pitchFamily="34" charset="0"/>
              </a:rPr>
              <a: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 calcmode="lin" valueType="num">
                                      <p:cBhvr>
                                        <p:cTn id="14" dur="5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0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10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0"/>
            <a:ext cx="11887200" cy="1846659"/>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solidFill>
                  <a:srgbClr val="FF0000"/>
                </a:solidFill>
                <a:latin typeface="Arial" pitchFamily="34" charset="0"/>
                <a:cs typeface="Arial" pitchFamily="34" charset="0"/>
              </a:rPr>
              <a:t>Ba </a:t>
            </a:r>
            <a:r>
              <a:rPr lang="vi-VN" sz="5400" b="1">
                <a:solidFill>
                  <a:srgbClr val="FF0000"/>
                </a:solidFill>
                <a:latin typeface="Arial" pitchFamily="34" charset="0"/>
                <a:cs typeface="Arial" pitchFamily="34" charset="0"/>
              </a:rPr>
              <a:t>đ</a:t>
            </a:r>
            <a:r>
              <a:rPr lang="en-US" sz="5400" b="1">
                <a:solidFill>
                  <a:srgbClr val="FF0000"/>
                </a:solidFill>
                <a:latin typeface="Arial" pitchFamily="34" charset="0"/>
                <a:cs typeface="Arial" pitchFamily="34" charset="0"/>
              </a:rPr>
              <a:t>iều </a:t>
            </a:r>
            <a:r>
              <a:rPr lang="vi-VN" sz="5400" b="1">
                <a:solidFill>
                  <a:srgbClr val="FF0000"/>
                </a:solidFill>
                <a:latin typeface="Arial" pitchFamily="34" charset="0"/>
                <a:cs typeface="Arial" pitchFamily="34" charset="0"/>
              </a:rPr>
              <a:t>ước</a:t>
            </a:r>
            <a:r>
              <a:rPr lang="en-US" sz="5400" b="1">
                <a:solidFill>
                  <a:srgbClr val="FF0000"/>
                </a:solidFill>
                <a:latin typeface="Arial" pitchFamily="34" charset="0"/>
                <a:cs typeface="Arial" pitchFamily="34" charset="0"/>
              </a:rPr>
              <a:t> </a:t>
            </a:r>
            <a:r>
              <a:rPr lang="vi-VN" sz="5400" b="1">
                <a:solidFill>
                  <a:srgbClr val="FF0000"/>
                </a:solidFill>
                <a:latin typeface="Arial" pitchFamily="34" charset="0"/>
                <a:cs typeface="Arial" pitchFamily="34" charset="0"/>
              </a:rPr>
              <a:t>đó</a:t>
            </a:r>
            <a:r>
              <a:rPr lang="en-US" sz="5400" b="1">
                <a:solidFill>
                  <a:srgbClr val="FF0000"/>
                </a:solidFill>
                <a:latin typeface="Arial" pitchFamily="34" charset="0"/>
                <a:cs typeface="Arial" pitchFamily="34" charset="0"/>
              </a:rPr>
              <a:t> là những gì?</a:t>
            </a:r>
          </a:p>
          <a:p>
            <a:r>
              <a:rPr lang="en-US" sz="5400" b="1">
                <a:latin typeface="Arial" pitchFamily="34" charset="0"/>
                <a:cs typeface="Arial" pitchFamily="34" charset="0"/>
              </a:rPr>
              <a:t>    </a:t>
            </a:r>
          </a:p>
        </p:txBody>
      </p:sp>
      <p:sp>
        <p:nvSpPr>
          <p:cNvPr id="3" name="Text Box 5"/>
          <p:cNvSpPr txBox="1">
            <a:spLocks noChangeArrowheads="1"/>
          </p:cNvSpPr>
          <p:nvPr/>
        </p:nvSpPr>
        <p:spPr bwMode="auto">
          <a:xfrm>
            <a:off x="457200" y="1143000"/>
            <a:ext cx="11887200" cy="101566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latin typeface="Arial" pitchFamily="34" charset="0"/>
                <a:cs typeface="Arial" pitchFamily="34" charset="0"/>
              </a:rPr>
              <a:t>1. </a:t>
            </a:r>
            <a:r>
              <a:rPr lang="vi-VN" sz="5400" b="1">
                <a:latin typeface="Arial" pitchFamily="34" charset="0"/>
                <a:cs typeface="Arial" pitchFamily="34" charset="0"/>
              </a:rPr>
              <a:t>Ước</a:t>
            </a:r>
            <a:r>
              <a:rPr lang="en-US" sz="5400" b="1">
                <a:latin typeface="Arial" pitchFamily="34" charset="0"/>
                <a:cs typeface="Arial" pitchFamily="34" charset="0"/>
              </a:rPr>
              <a:t> hai chị em học thật giỏi</a:t>
            </a:r>
          </a:p>
        </p:txBody>
      </p:sp>
      <p:sp>
        <p:nvSpPr>
          <p:cNvPr id="4" name="Text Box 5"/>
          <p:cNvSpPr txBox="1">
            <a:spLocks noChangeArrowheads="1"/>
          </p:cNvSpPr>
          <p:nvPr/>
        </p:nvSpPr>
        <p:spPr bwMode="auto">
          <a:xfrm>
            <a:off x="457200" y="2438400"/>
            <a:ext cx="11887200" cy="1015663"/>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latin typeface="Arial" pitchFamily="34" charset="0"/>
                <a:cs typeface="Arial" pitchFamily="34" charset="0"/>
              </a:rPr>
              <a:t>2. Lớn lên em sẽ làm bác sĩ.</a:t>
            </a:r>
          </a:p>
        </p:txBody>
      </p:sp>
      <p:sp>
        <p:nvSpPr>
          <p:cNvPr id="5" name="Text Box 5"/>
          <p:cNvSpPr txBox="1">
            <a:spLocks noChangeArrowheads="1"/>
          </p:cNvSpPr>
          <p:nvPr/>
        </p:nvSpPr>
        <p:spPr bwMode="auto">
          <a:xfrm>
            <a:off x="457200" y="3733800"/>
            <a:ext cx="11887200" cy="1846659"/>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latin typeface="Arial" pitchFamily="34" charset="0"/>
                <a:cs typeface="Arial" pitchFamily="34" charset="0"/>
              </a:rPr>
              <a:t>3. Trên trái </a:t>
            </a:r>
            <a:r>
              <a:rPr lang="vi-VN" sz="5400" b="1">
                <a:latin typeface="Arial" pitchFamily="34" charset="0"/>
                <a:cs typeface="Arial" pitchFamily="34" charset="0"/>
              </a:rPr>
              <a:t>đất</a:t>
            </a:r>
            <a:r>
              <a:rPr lang="en-US" sz="5400" b="1">
                <a:latin typeface="Arial" pitchFamily="34" charset="0"/>
                <a:cs typeface="Arial" pitchFamily="34" charset="0"/>
              </a:rPr>
              <a:t> con ng</a:t>
            </a:r>
            <a:r>
              <a:rPr lang="vi-VN" sz="5400" b="1">
                <a:latin typeface="Arial" pitchFamily="34" charset="0"/>
                <a:cs typeface="Arial" pitchFamily="34" charset="0"/>
              </a:rPr>
              <a:t>ười</a:t>
            </a:r>
            <a:r>
              <a:rPr lang="en-US" sz="5400" b="1">
                <a:latin typeface="Arial" pitchFamily="34" charset="0"/>
                <a:cs typeface="Arial" pitchFamily="34" charset="0"/>
              </a:rPr>
              <a:t> sẽ không có bệnh tật.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 calcmode="lin" valueType="num">
                                      <p:cBhvr>
                                        <p:cTn id="14" dur="5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0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10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p:cTn id="2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p:cTn id="3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28600" y="228600"/>
            <a:ext cx="11887200" cy="1846659"/>
          </a:xfrm>
          <a:prstGeom prst="rect">
            <a:avLst/>
          </a:prstGeom>
          <a:noFill/>
          <a:ln w="9525">
            <a:noFill/>
            <a:miter lim="800000"/>
            <a:headEnd/>
            <a:tailEnd/>
          </a:ln>
        </p:spPr>
        <p:txBody>
          <a:bodyPr wrap="square">
            <a:spAutoFit/>
          </a:bodyPr>
          <a:lstStyle/>
          <a:p>
            <a:r>
              <a:rPr lang="en-US" sz="6000">
                <a:solidFill>
                  <a:srgbClr val="FF0000"/>
                </a:solidFill>
                <a:latin typeface="Arial" pitchFamily="34" charset="0"/>
                <a:cs typeface="Arial" pitchFamily="34" charset="0"/>
              </a:rPr>
              <a:t>   </a:t>
            </a:r>
            <a:r>
              <a:rPr lang="en-US" sz="5400">
                <a:solidFill>
                  <a:srgbClr val="FF0000"/>
                </a:solidFill>
                <a:latin typeface="Arial" pitchFamily="34" charset="0"/>
                <a:cs typeface="Arial" pitchFamily="34" charset="0"/>
              </a:rPr>
              <a:t> </a:t>
            </a:r>
            <a:r>
              <a:rPr lang="en-US" sz="5400" b="1">
                <a:solidFill>
                  <a:srgbClr val="FF0000"/>
                </a:solidFill>
                <a:latin typeface="Arial" pitchFamily="34" charset="0"/>
                <a:cs typeface="Arial" pitchFamily="34" charset="0"/>
              </a:rPr>
              <a:t>2. Em thực hiện từng </a:t>
            </a:r>
            <a:r>
              <a:rPr lang="vi-VN" sz="5400" b="1">
                <a:solidFill>
                  <a:srgbClr val="FF0000"/>
                </a:solidFill>
                <a:latin typeface="Arial" pitchFamily="34" charset="0"/>
                <a:cs typeface="Arial" pitchFamily="34" charset="0"/>
              </a:rPr>
              <a:t>đ</a:t>
            </a:r>
            <a:r>
              <a:rPr lang="en-US" sz="5400" b="1">
                <a:solidFill>
                  <a:srgbClr val="FF0000"/>
                </a:solidFill>
                <a:latin typeface="Arial" pitchFamily="34" charset="0"/>
                <a:cs typeface="Arial" pitchFamily="34" charset="0"/>
              </a:rPr>
              <a:t>iều </a:t>
            </a:r>
            <a:r>
              <a:rPr lang="vi-VN" sz="5400" b="1">
                <a:solidFill>
                  <a:srgbClr val="FF0000"/>
                </a:solidFill>
                <a:latin typeface="Arial" pitchFamily="34" charset="0"/>
                <a:cs typeface="Arial" pitchFamily="34" charset="0"/>
              </a:rPr>
              <a:t>ước</a:t>
            </a:r>
            <a:r>
              <a:rPr lang="en-US" sz="5400" b="1">
                <a:solidFill>
                  <a:srgbClr val="FF0000"/>
                </a:solidFill>
                <a:latin typeface="Arial" pitchFamily="34" charset="0"/>
                <a:cs typeface="Arial" pitchFamily="34" charset="0"/>
              </a:rPr>
              <a:t> nh</a:t>
            </a:r>
            <a:r>
              <a:rPr lang="vi-VN" sz="5400" b="1">
                <a:solidFill>
                  <a:srgbClr val="FF0000"/>
                </a:solidFill>
                <a:latin typeface="Arial" pitchFamily="34" charset="0"/>
                <a:cs typeface="Arial" pitchFamily="34" charset="0"/>
              </a:rPr>
              <a:t>ư</a:t>
            </a:r>
            <a:r>
              <a:rPr lang="en-US" sz="5400" b="1">
                <a:solidFill>
                  <a:srgbClr val="FF0000"/>
                </a:solidFill>
                <a:latin typeface="Arial" pitchFamily="34" charset="0"/>
                <a:cs typeface="Arial" pitchFamily="34" charset="0"/>
              </a:rPr>
              <a:t> thế nào?</a:t>
            </a:r>
          </a:p>
        </p:txBody>
      </p:sp>
      <p:sp>
        <p:nvSpPr>
          <p:cNvPr id="3" name="Hình Chữ nhật 2"/>
          <p:cNvSpPr/>
          <p:nvPr/>
        </p:nvSpPr>
        <p:spPr>
          <a:xfrm>
            <a:off x="381000" y="2277070"/>
            <a:ext cx="11734800" cy="923330"/>
          </a:xfrm>
          <a:prstGeom prst="rect">
            <a:avLst/>
          </a:prstGeom>
        </p:spPr>
        <p:txBody>
          <a:bodyPr wrap="square">
            <a:spAutoFit/>
          </a:bodyPr>
          <a:lstStyle/>
          <a:p>
            <a:pPr lvl="0"/>
            <a:r>
              <a:rPr lang="en-US" sz="5400" b="1">
                <a:solidFill>
                  <a:prstClr val="black"/>
                </a:solidFill>
                <a:latin typeface="Arial" pitchFamily="34" charset="0"/>
                <a:cs typeface="Arial" pitchFamily="34" charset="0"/>
              </a:rPr>
              <a:t> - Điều </a:t>
            </a:r>
            <a:r>
              <a:rPr lang="vi-VN" sz="5400" b="1">
                <a:solidFill>
                  <a:prstClr val="black"/>
                </a:solidFill>
                <a:latin typeface="Arial" pitchFamily="34" charset="0"/>
                <a:cs typeface="Arial" pitchFamily="34" charset="0"/>
              </a:rPr>
              <a:t>ước</a:t>
            </a:r>
            <a:r>
              <a:rPr lang="en-US" sz="5400" b="1">
                <a:solidFill>
                  <a:prstClr val="black"/>
                </a:solidFill>
                <a:latin typeface="Arial" pitchFamily="34" charset="0"/>
                <a:cs typeface="Arial" pitchFamily="34" charset="0"/>
              </a:rPr>
              <a:t> thứ nhất, </a:t>
            </a:r>
          </a:p>
        </p:txBody>
      </p:sp>
      <p:sp>
        <p:nvSpPr>
          <p:cNvPr id="4" name="Hình Chữ nhật 3"/>
          <p:cNvSpPr/>
          <p:nvPr/>
        </p:nvSpPr>
        <p:spPr>
          <a:xfrm>
            <a:off x="457200" y="4114800"/>
            <a:ext cx="11734800" cy="923330"/>
          </a:xfrm>
          <a:prstGeom prst="rect">
            <a:avLst/>
          </a:prstGeom>
        </p:spPr>
        <p:txBody>
          <a:bodyPr wrap="square">
            <a:spAutoFit/>
          </a:bodyPr>
          <a:lstStyle/>
          <a:p>
            <a:pPr lvl="0"/>
            <a:r>
              <a:rPr lang="en-US" sz="5400" b="1">
                <a:solidFill>
                  <a:prstClr val="black"/>
                </a:solidFill>
                <a:latin typeface="Arial" pitchFamily="34" charset="0"/>
                <a:cs typeface="Arial" pitchFamily="34" charset="0"/>
              </a:rPr>
              <a:t> - Điều </a:t>
            </a:r>
            <a:r>
              <a:rPr lang="vi-VN" sz="5400" b="1">
                <a:solidFill>
                  <a:prstClr val="black"/>
                </a:solidFill>
                <a:latin typeface="Arial" pitchFamily="34" charset="0"/>
                <a:cs typeface="Arial" pitchFamily="34" charset="0"/>
              </a:rPr>
              <a:t>ước</a:t>
            </a:r>
            <a:r>
              <a:rPr lang="en-US" sz="5400" b="1">
                <a:solidFill>
                  <a:prstClr val="black"/>
                </a:solidFill>
                <a:latin typeface="Arial" pitchFamily="34" charset="0"/>
                <a:cs typeface="Arial" pitchFamily="34" charset="0"/>
              </a:rPr>
              <a:t> thứ ba, </a:t>
            </a:r>
          </a:p>
        </p:txBody>
      </p:sp>
      <p:sp>
        <p:nvSpPr>
          <p:cNvPr id="5" name="Hình Chữ nhật 4"/>
          <p:cNvSpPr/>
          <p:nvPr/>
        </p:nvSpPr>
        <p:spPr>
          <a:xfrm>
            <a:off x="457200" y="3200400"/>
            <a:ext cx="11734800" cy="923330"/>
          </a:xfrm>
          <a:prstGeom prst="rect">
            <a:avLst/>
          </a:prstGeom>
        </p:spPr>
        <p:txBody>
          <a:bodyPr wrap="square">
            <a:spAutoFit/>
          </a:bodyPr>
          <a:lstStyle/>
          <a:p>
            <a:pPr lvl="0"/>
            <a:r>
              <a:rPr lang="en-US" sz="5400" b="1">
                <a:solidFill>
                  <a:prstClr val="black"/>
                </a:solidFill>
                <a:latin typeface="Arial" pitchFamily="34" charset="0"/>
                <a:cs typeface="Arial" pitchFamily="34" charset="0"/>
              </a:rPr>
              <a:t> - Điều </a:t>
            </a:r>
            <a:r>
              <a:rPr lang="vi-VN" sz="5400" b="1">
                <a:solidFill>
                  <a:prstClr val="black"/>
                </a:solidFill>
                <a:latin typeface="Arial" pitchFamily="34" charset="0"/>
                <a:cs typeface="Arial" pitchFamily="34" charset="0"/>
              </a:rPr>
              <a:t>ước</a:t>
            </a:r>
            <a:r>
              <a:rPr lang="en-US" sz="5400" b="1">
                <a:solidFill>
                  <a:prstClr val="black"/>
                </a:solidFill>
                <a:latin typeface="Arial" pitchFamily="34" charset="0"/>
                <a:cs typeface="Arial" pitchFamily="34" charset="0"/>
              </a:rPr>
              <a:t> thứ hai,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TotalTime>
  <Words>611</Words>
  <Application>Microsoft Office PowerPoint</Application>
  <PresentationFormat>Custom</PresentationFormat>
  <Paragraphs>54</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duong hang</cp:lastModifiedBy>
  <cp:revision>65</cp:revision>
  <dcterms:created xsi:type="dcterms:W3CDTF">2006-10-22T01:31:30Z</dcterms:created>
  <dcterms:modified xsi:type="dcterms:W3CDTF">2022-02-22T09:25:58Z</dcterms:modified>
</cp:coreProperties>
</file>