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19"/>
  </p:notesMasterIdLst>
  <p:sldIdLst>
    <p:sldId id="257" r:id="rId3"/>
    <p:sldId id="269" r:id="rId4"/>
    <p:sldId id="258" r:id="rId5"/>
    <p:sldId id="259" r:id="rId6"/>
    <p:sldId id="264" r:id="rId7"/>
    <p:sldId id="260" r:id="rId8"/>
    <p:sldId id="261" r:id="rId9"/>
    <p:sldId id="270" r:id="rId10"/>
    <p:sldId id="271" r:id="rId11"/>
    <p:sldId id="272" r:id="rId12"/>
    <p:sldId id="262" r:id="rId13"/>
    <p:sldId id="274" r:id="rId14"/>
    <p:sldId id="265" r:id="rId15"/>
    <p:sldId id="273" r:id="rId16"/>
    <p:sldId id="275" r:id="rId17"/>
    <p:sldId id="276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楷体" panose="02010609060101010101" pitchFamily="49" charset="-122"/>
      <p:regular r:id="rId21"/>
    </p:embeddedFont>
    <p:embeddedFont>
      <p:font typeface="#9Slide03 AmpleSoft" panose="02000000000000000000" pitchFamily="2" charset="0"/>
      <p:regular r:id="rId22"/>
    </p:embeddedFont>
    <p:embeddedFont>
      <p:font typeface="#9Slide03 AmpleSoft Bold" panose="02000000000000000000" pitchFamily="2" charset="0"/>
      <p:regular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Newton" panose="02040603050506020204" pitchFamily="18" charset="0"/>
      <p:regular r:id="rId32"/>
    </p:embeddedFont>
    <p:embeddedFont>
      <p:font typeface="UTM Amerika Sans" panose="02040603050506020204" pitchFamily="18" charset="0"/>
      <p:regular r:id="rId33"/>
    </p:embeddedFont>
    <p:embeddedFont>
      <p:font typeface="UTM Colossalis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C6A-0EB2-4992-B9B3-4DEF0563242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5859B-F82C-4E46-A4F1-F6277AF0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E003B-3C17-45D3-AA1E-F9468B2F1D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3435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7312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9F500-D326-4DB6-AB08-5EED8A95517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5170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9F500-D326-4DB6-AB08-5EED8A95517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3162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BA4E7-36F5-483A-A8C0-03B67A4B3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5433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BA4E7-36F5-483A-A8C0-03B67A4B3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30065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E003B-3C17-45D3-AA1E-F9468B2F1D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3389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0453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98E36-0DD9-4520-99DA-04F53072D4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30011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855E5-7442-469B-8A25-9ACB9771350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5120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0C9CE-CEF9-4681-BCF3-FC3E1CAC06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0280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81402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456DA-17FC-48A3-BEE6-6C6101EE153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772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37801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98E36-0DD9-4520-99DA-04F53072D4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0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2" y="-63500"/>
            <a:ext cx="11655425" cy="749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任意多边形: 形状 9"/>
          <p:cNvSpPr/>
          <p:nvPr userDrawn="1"/>
        </p:nvSpPr>
        <p:spPr>
          <a:xfrm>
            <a:off x="754064" y="4"/>
            <a:ext cx="681037" cy="1292225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6" name="任意多边形: 形状 10"/>
          <p:cNvSpPr/>
          <p:nvPr userDrawn="1"/>
        </p:nvSpPr>
        <p:spPr>
          <a:xfrm>
            <a:off x="1550994" y="-14288"/>
            <a:ext cx="514351" cy="550863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7" name="任意多边形: 形状 11"/>
          <p:cNvSpPr/>
          <p:nvPr userDrawn="1"/>
        </p:nvSpPr>
        <p:spPr>
          <a:xfrm>
            <a:off x="2052639" y="4"/>
            <a:ext cx="722312" cy="129222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8" name="任意多边形: 形状 12"/>
          <p:cNvSpPr/>
          <p:nvPr userDrawn="1"/>
        </p:nvSpPr>
        <p:spPr>
          <a:xfrm>
            <a:off x="3644907" y="-33338"/>
            <a:ext cx="257175" cy="730251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9" name="任意多边形: 形状 13"/>
          <p:cNvSpPr/>
          <p:nvPr userDrawn="1"/>
        </p:nvSpPr>
        <p:spPr>
          <a:xfrm>
            <a:off x="10596563" y="-7938"/>
            <a:ext cx="512763" cy="817563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" name="任意多边形: 形状 14"/>
          <p:cNvSpPr/>
          <p:nvPr userDrawn="1"/>
        </p:nvSpPr>
        <p:spPr>
          <a:xfrm>
            <a:off x="11291888" y="357188"/>
            <a:ext cx="950912" cy="508000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1" name="任意多边形: 形状 15"/>
          <p:cNvSpPr/>
          <p:nvPr userDrawn="1"/>
        </p:nvSpPr>
        <p:spPr>
          <a:xfrm>
            <a:off x="11329994" y="1868491"/>
            <a:ext cx="804863" cy="322263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任意多边形: 形状 16"/>
          <p:cNvSpPr/>
          <p:nvPr userDrawn="1"/>
        </p:nvSpPr>
        <p:spPr>
          <a:xfrm>
            <a:off x="11329994" y="2513013"/>
            <a:ext cx="809625" cy="222251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3" name="任意多边形: 形状 17"/>
          <p:cNvSpPr/>
          <p:nvPr userDrawn="1"/>
        </p:nvSpPr>
        <p:spPr>
          <a:xfrm>
            <a:off x="11188700" y="3144842"/>
            <a:ext cx="938213" cy="35877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4" name="任意多边形: 形状 18"/>
          <p:cNvSpPr/>
          <p:nvPr userDrawn="1"/>
        </p:nvSpPr>
        <p:spPr>
          <a:xfrm>
            <a:off x="11176006" y="3849689"/>
            <a:ext cx="885825" cy="334963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5" name="任意多边形: 形状 19"/>
          <p:cNvSpPr/>
          <p:nvPr userDrawn="1"/>
        </p:nvSpPr>
        <p:spPr>
          <a:xfrm>
            <a:off x="11163306" y="3875091"/>
            <a:ext cx="911225" cy="322263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6" name="任意多边形: 形状 20"/>
          <p:cNvSpPr/>
          <p:nvPr userDrawn="1"/>
        </p:nvSpPr>
        <p:spPr>
          <a:xfrm>
            <a:off x="11304588" y="4530729"/>
            <a:ext cx="731837" cy="384175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7" name="任意多边形: 形状 21"/>
          <p:cNvSpPr/>
          <p:nvPr userDrawn="1"/>
        </p:nvSpPr>
        <p:spPr>
          <a:xfrm>
            <a:off x="11085519" y="5322888"/>
            <a:ext cx="989012" cy="223837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8" name="任意多边形: 形状 22"/>
          <p:cNvSpPr/>
          <p:nvPr userDrawn="1"/>
        </p:nvSpPr>
        <p:spPr>
          <a:xfrm>
            <a:off x="11561763" y="5918201"/>
            <a:ext cx="665163" cy="3968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9" name="任意多边形: 形状 23"/>
          <p:cNvSpPr/>
          <p:nvPr userDrawn="1"/>
        </p:nvSpPr>
        <p:spPr>
          <a:xfrm>
            <a:off x="11214100" y="6289680"/>
            <a:ext cx="668339" cy="544513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0" name="任意多边形: 形状 24"/>
          <p:cNvSpPr/>
          <p:nvPr userDrawn="1"/>
        </p:nvSpPr>
        <p:spPr>
          <a:xfrm>
            <a:off x="8218494" y="41275"/>
            <a:ext cx="565151" cy="458788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1" name="任意多边形: 形状 25"/>
          <p:cNvSpPr/>
          <p:nvPr userDrawn="1"/>
        </p:nvSpPr>
        <p:spPr>
          <a:xfrm>
            <a:off x="5675313" y="-14288"/>
            <a:ext cx="527051" cy="339727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2" name="任意多边形: 形状 26"/>
          <p:cNvSpPr/>
          <p:nvPr userDrawn="1"/>
        </p:nvSpPr>
        <p:spPr>
          <a:xfrm>
            <a:off x="7461251" y="-14288"/>
            <a:ext cx="411163" cy="501651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3" name="任意多边形: 形状 27"/>
          <p:cNvSpPr/>
          <p:nvPr userDrawn="1"/>
        </p:nvSpPr>
        <p:spPr>
          <a:xfrm>
            <a:off x="4262439" y="28575"/>
            <a:ext cx="346075" cy="495300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4" name="任意多边形: 形状 28"/>
          <p:cNvSpPr/>
          <p:nvPr userDrawn="1"/>
        </p:nvSpPr>
        <p:spPr>
          <a:xfrm>
            <a:off x="4903788" y="-14288"/>
            <a:ext cx="411163" cy="563563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5" name="任意多边形: 形状 29"/>
          <p:cNvSpPr/>
          <p:nvPr userDrawn="1"/>
        </p:nvSpPr>
        <p:spPr>
          <a:xfrm>
            <a:off x="9234495" y="-14288"/>
            <a:ext cx="333375" cy="452439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6" name="任意多边形: 形状 30"/>
          <p:cNvSpPr/>
          <p:nvPr userDrawn="1"/>
        </p:nvSpPr>
        <p:spPr>
          <a:xfrm>
            <a:off x="3105151" y="3175"/>
            <a:ext cx="168275" cy="496888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7" name="任意多边形: 形状 1023"/>
          <p:cNvSpPr/>
          <p:nvPr userDrawn="1"/>
        </p:nvSpPr>
        <p:spPr>
          <a:xfrm>
            <a:off x="9888545" y="15876"/>
            <a:ext cx="231775" cy="608013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8" name="任意多边形: 形状 1024"/>
          <p:cNvSpPr/>
          <p:nvPr userDrawn="1"/>
        </p:nvSpPr>
        <p:spPr>
          <a:xfrm>
            <a:off x="-1588" y="73027"/>
            <a:ext cx="668339" cy="495300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9" name="任意多边形: 形状 1026"/>
          <p:cNvSpPr/>
          <p:nvPr userDrawn="1"/>
        </p:nvSpPr>
        <p:spPr>
          <a:xfrm>
            <a:off x="-22225" y="841379"/>
            <a:ext cx="611188" cy="35877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0" name="任意多边形: 形状 1027"/>
          <p:cNvSpPr/>
          <p:nvPr userDrawn="1"/>
        </p:nvSpPr>
        <p:spPr>
          <a:xfrm>
            <a:off x="-1587" y="1533525"/>
            <a:ext cx="900113" cy="309563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1" name="任意多边形: 形状 1028"/>
          <p:cNvSpPr/>
          <p:nvPr userDrawn="1"/>
        </p:nvSpPr>
        <p:spPr>
          <a:xfrm>
            <a:off x="11114" y="2190753"/>
            <a:ext cx="604837" cy="334963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2" name="任意多边形: 形状 1029"/>
          <p:cNvSpPr/>
          <p:nvPr userDrawn="1"/>
        </p:nvSpPr>
        <p:spPr>
          <a:xfrm>
            <a:off x="36513" y="2921000"/>
            <a:ext cx="552451" cy="420688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3" name="任意多边形: 形状 1030"/>
          <p:cNvSpPr/>
          <p:nvPr userDrawn="1"/>
        </p:nvSpPr>
        <p:spPr>
          <a:xfrm>
            <a:off x="-39688" y="2227265"/>
            <a:ext cx="577851" cy="298451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4" name="任意多边形: 形状 1031"/>
          <p:cNvSpPr/>
          <p:nvPr userDrawn="1"/>
        </p:nvSpPr>
        <p:spPr>
          <a:xfrm>
            <a:off x="-14288" y="3725865"/>
            <a:ext cx="681039" cy="273051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5" name="任意多边形: 形状 1032"/>
          <p:cNvSpPr/>
          <p:nvPr userDrawn="1"/>
        </p:nvSpPr>
        <p:spPr>
          <a:xfrm>
            <a:off x="88906" y="4481517"/>
            <a:ext cx="449263" cy="185737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6" name="任意多边形: 形状 1033"/>
          <p:cNvSpPr/>
          <p:nvPr userDrawn="1"/>
        </p:nvSpPr>
        <p:spPr>
          <a:xfrm>
            <a:off x="23813" y="5075237"/>
            <a:ext cx="527051" cy="273051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7" name="任意多边形: 形状 1034"/>
          <p:cNvSpPr/>
          <p:nvPr userDrawn="1"/>
        </p:nvSpPr>
        <p:spPr>
          <a:xfrm>
            <a:off x="36513" y="5694363"/>
            <a:ext cx="450851" cy="508000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8" name="任意多边形: 形状 1035"/>
          <p:cNvSpPr/>
          <p:nvPr userDrawn="1"/>
        </p:nvSpPr>
        <p:spPr>
          <a:xfrm>
            <a:off x="152402" y="6315078"/>
            <a:ext cx="604839" cy="528639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9" name="任意多边形: 形状 1036"/>
          <p:cNvSpPr/>
          <p:nvPr userDrawn="1"/>
        </p:nvSpPr>
        <p:spPr>
          <a:xfrm>
            <a:off x="1065213" y="6426203"/>
            <a:ext cx="385763" cy="427039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0" name="任意多边形: 形状 1037"/>
          <p:cNvSpPr/>
          <p:nvPr userDrawn="1"/>
        </p:nvSpPr>
        <p:spPr>
          <a:xfrm>
            <a:off x="1797051" y="6276980"/>
            <a:ext cx="436563" cy="595313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1" name="任意多边形: 形状 1038"/>
          <p:cNvSpPr/>
          <p:nvPr userDrawn="1"/>
        </p:nvSpPr>
        <p:spPr>
          <a:xfrm>
            <a:off x="7566031" y="6388103"/>
            <a:ext cx="373063" cy="469900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2" name="任意多边形: 形状 1039"/>
          <p:cNvSpPr/>
          <p:nvPr userDrawn="1"/>
        </p:nvSpPr>
        <p:spPr>
          <a:xfrm>
            <a:off x="9043988" y="6276980"/>
            <a:ext cx="461963" cy="595313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3" name="任意多边形: 形状 1040"/>
          <p:cNvSpPr/>
          <p:nvPr userDrawn="1"/>
        </p:nvSpPr>
        <p:spPr>
          <a:xfrm>
            <a:off x="10545763" y="6364288"/>
            <a:ext cx="279400" cy="468312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4" name="任意多边形: 形状 1041"/>
          <p:cNvSpPr/>
          <p:nvPr userDrawn="1"/>
        </p:nvSpPr>
        <p:spPr>
          <a:xfrm>
            <a:off x="9879015" y="6302380"/>
            <a:ext cx="217487" cy="581025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5" name="任意多边形: 形状 1042"/>
          <p:cNvSpPr/>
          <p:nvPr userDrawn="1"/>
        </p:nvSpPr>
        <p:spPr>
          <a:xfrm>
            <a:off x="8323263" y="6326191"/>
            <a:ext cx="450851" cy="506412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6" name="任意多边形: 形状 1043"/>
          <p:cNvSpPr/>
          <p:nvPr userDrawn="1"/>
        </p:nvSpPr>
        <p:spPr>
          <a:xfrm>
            <a:off x="3005145" y="6240463"/>
            <a:ext cx="231775" cy="495300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7" name="任意多边形: 形状 1044"/>
          <p:cNvSpPr/>
          <p:nvPr userDrawn="1"/>
        </p:nvSpPr>
        <p:spPr>
          <a:xfrm>
            <a:off x="3673475" y="6140454"/>
            <a:ext cx="242888" cy="657225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8" name="任意多边形: 形状 1045"/>
          <p:cNvSpPr/>
          <p:nvPr userDrawn="1"/>
        </p:nvSpPr>
        <p:spPr>
          <a:xfrm>
            <a:off x="4508507" y="6302380"/>
            <a:ext cx="257175" cy="544513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9" name="任意多边形: 形状 1046"/>
          <p:cNvSpPr/>
          <p:nvPr userDrawn="1"/>
        </p:nvSpPr>
        <p:spPr>
          <a:xfrm>
            <a:off x="5265743" y="6376991"/>
            <a:ext cx="539751" cy="495300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0" name="任意多边形: 形状 1047"/>
          <p:cNvSpPr/>
          <p:nvPr userDrawn="1"/>
        </p:nvSpPr>
        <p:spPr>
          <a:xfrm>
            <a:off x="6370637" y="6351591"/>
            <a:ext cx="476251" cy="506412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1" name="任意多边形: 形状 8"/>
          <p:cNvSpPr/>
          <p:nvPr userDrawn="1"/>
        </p:nvSpPr>
        <p:spPr>
          <a:xfrm>
            <a:off x="325437" y="204788"/>
            <a:ext cx="11576051" cy="6437312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2" name="任意多边形: 形状 58"/>
          <p:cNvSpPr/>
          <p:nvPr userDrawn="1"/>
        </p:nvSpPr>
        <p:spPr>
          <a:xfrm>
            <a:off x="-14288" y="11107"/>
            <a:ext cx="12192000" cy="6858000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0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1ED9A8D-24DB-4E38-BCCB-8B5855C8EB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0113D62-7F72-4C63-BBE9-D75A6AEEFF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511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6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88FB318-37B7-4FDD-9259-F57BCFDE8B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AF3ED5B-AAC7-4780-88E4-B9F298FF08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79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417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88452-5BB7-4C55-83C9-0589B77B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F4961-83D9-45DC-92C1-564D12B7E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6F1A2-5029-4431-8AC8-094E6BE0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29E0-A565-49D5-8D10-05D02D57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62AA-77A3-4667-8C87-3B959D66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66783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C46A-956C-4F67-90E2-C568BAA0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BA5C-D4AD-4F9E-9E8B-E860FB51D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E15F2-0D9B-461D-A900-79B258B2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81306-46E1-480C-B68F-6D3F8343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B1BD-D3B1-4C90-A05D-6F748EEC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93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79AA-85E9-4135-AA5A-7F3197E5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E570A-DD8C-4661-86BD-BA748E5E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B8D48-53A3-4BD6-B1ED-CBA8FF60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C773C-6587-445F-A540-90D10017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6A844-11D6-46F9-8E70-931073B5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802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CB78-5ED9-41A9-BA27-CC7559AB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EFCC-C8DE-44CC-AB51-49F09A3CD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550E8-7D32-4035-88C1-53ECDFB58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186B4-5520-4EF9-8A43-FCA18E2C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587EB-9518-4230-A570-50834ED4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E46D4-9E73-4E05-B7E6-B3CDC6BC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7627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BAA7-9A9D-4C53-8499-BFBCA3A8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125D-0EC6-406F-BFD8-EE51EE737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77F97-2D72-4C19-826A-09C4765B9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9AD74-BBF8-4D2D-B6FA-2BA06EE67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D4ED2-269A-4F66-B29F-7B0AB7990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6D230-B05B-4CC9-9F07-B83296AA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7ED29-063F-4057-B15D-6FA74D5B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CDF862-49E5-4B66-9122-BB68A27D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05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DA45-542D-4D67-8275-52AF36A0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C942C-9E3F-4DE3-A1C5-46A21343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61CFD-7F3E-4E22-B610-207B21F6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D8225-AD27-4CD0-93E7-E7DE8E4D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76418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D01BF-44BA-4BBC-AEC0-FB7ED60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1ECD9-5417-4333-AFAF-522B4F1E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489D-0D11-48EB-B5F8-2A8EC5A5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0266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545397C-4055-4AB8-96F1-45E95BA23C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57E5088-3E90-4D3F-8347-AD832FE695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66899" y="2555777"/>
            <a:ext cx="980008" cy="321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www.1ppt.com/moban/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背景：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www.1ppt.com/beijing/ 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www.1ppt.com/xiazai/   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资料下载：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www.1ppt.com/ziliao/      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个人简历：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www.1ppt.com/jianli/       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试卷下载：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www.1ppt.com/shiti/        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教案下载：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www.1ppt.com/jiaoan/         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手抄报：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www.1ppt.com/shouchaobao/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语文课件：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www.1ppt.com/kejian/yuwen/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数学课件：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www.1ppt.com/kejian/shuxue/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英语课件：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www.1ppt.com/kejian/yingyu/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美术课件：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www.1ppt.com/kejian/meishu/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科学课件：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www.1ppt.com/kejian/kexue/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物理课件：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www.1ppt.com/kejian/wuli/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化学课件：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www.1ppt.com/kejian/huaxue/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生物课件：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www.1ppt.com/kejian/shengwu/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地理课件：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www.1ppt.com/kejian/dili/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历史课件：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www.1ppt.com/kejian/lishi/ </a:t>
            </a:r>
          </a:p>
        </p:txBody>
      </p:sp>
    </p:spTree>
    <p:extLst>
      <p:ext uri="{BB962C8B-B14F-4D97-AF65-F5344CB8AC3E}">
        <p14:creationId xmlns:p14="http://schemas.microsoft.com/office/powerpoint/2010/main" val="38005061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9939-1256-4518-924C-E4702F64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465E-E7B5-47C4-B370-D029FD2F3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6725E-E645-445A-94F9-A3263B21B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8A416-1E34-4D1C-B4ED-2B128BC7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C2CB-FE0E-4C4B-B53E-1770BEBC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05922-81F3-4712-AF03-8A985D4F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6033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7BC9-3B89-4054-8215-6277C697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ECF6B-95D8-4417-B3CE-A1648AAE9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2CE4-467B-48CB-A7F9-6088FFE2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811E3-2FA3-4B21-9DC3-3990EE2D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63DBB-0035-4BDB-B92A-C8395436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AB599-C457-4BE5-AB8F-FF551256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9223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DDB1-569B-41FA-81D1-43CD3129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78536-AA68-4962-81D2-35058F856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E68E-23E8-4BD4-B460-44D68C1E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DCB9-97CE-4D5E-BB9E-88C64EE2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F3FDC-5376-4674-BDE8-7ECD8C2E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4071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007E9-8ED1-4538-B7F9-6CAA41E1E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5B239-87AF-434F-A537-67767813F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35DD4-9CFF-4997-982C-50D9C220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6D805-585E-4870-99D5-ACA00F2C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9BAE-F135-478D-85DB-18DC4503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3995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603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CE7347B-7025-45C4-85DA-CD3B8C060B2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E66D262-75BF-4480-908E-2AEDA4A44B8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3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0DAE9E4-EC6B-470A-B620-0797EE486A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CBBE5DB-E610-4997-8EC5-284266F60A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066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8BD6873-F70F-43F5-9355-7908CAC262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B9CECFF-09A9-4FE2-B197-669515E80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464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E1355D0-AEE6-47ED-9907-06E4EBAE3C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0E97F2B-4514-4C1B-82B8-11F3DEBE099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657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7B280DC-080F-4DFA-AAC0-5E8C4DBB51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017175D-F67B-4BB6-94E3-231AA32DD0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9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060355F-BE06-4E07-BF85-AE24181E17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9D8A501-EC86-4736-9991-9E285DB2FF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05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D6D0B00-F013-424E-8A43-1335784556E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81AC700-1323-4950-A491-F54396BB9D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498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4933A2E2-F15C-42CE-A047-EF5B4B89E5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FF4BE304-5B00-45CC-86CA-819C7745569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华康方圆体W7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华康方圆体W7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华康方圆体W7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方圆体W7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华康方圆体W7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华康方圆体W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955BD-FCBA-4D2D-A45D-82DBC0B4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0D991-0AED-4B89-9739-921389822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96B35-AE58-4EB4-9974-FB49B88FC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449825A0-B27D-4B81-8108-9C06B79E9D8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4/2/2022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FF9D-EB23-4F54-B33E-AF2D44BD0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C4BA0-C3D6-4E64-96A1-B98E7C7AE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62C52BF-8DF2-4824-8CA4-7F9FC4EAF5F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6C912-C493-4C17-851D-5533D3CF4402}"/>
              </a:ext>
            </a:extLst>
          </p:cNvPr>
          <p:cNvSpPr/>
          <p:nvPr userDrawn="1"/>
        </p:nvSpPr>
        <p:spPr>
          <a:xfrm>
            <a:off x="-2374900" y="-335487"/>
            <a:ext cx="584200" cy="584200"/>
          </a:xfrm>
          <a:prstGeom prst="rect">
            <a:avLst/>
          </a:prstGeom>
          <a:solidFill>
            <a:srgbClr val="80C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8BB3E-BD25-433A-8AF2-84A2E0ECB4EC}"/>
              </a:ext>
            </a:extLst>
          </p:cNvPr>
          <p:cNvSpPr/>
          <p:nvPr userDrawn="1"/>
        </p:nvSpPr>
        <p:spPr>
          <a:xfrm>
            <a:off x="-2374900" y="338325"/>
            <a:ext cx="584200" cy="584200"/>
          </a:xfrm>
          <a:prstGeom prst="rect">
            <a:avLst/>
          </a:prstGeom>
          <a:solidFill>
            <a:srgbClr val="F9D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AEDAA-6571-4DBB-923E-F55FD18402A7}"/>
              </a:ext>
            </a:extLst>
          </p:cNvPr>
          <p:cNvSpPr/>
          <p:nvPr userDrawn="1"/>
        </p:nvSpPr>
        <p:spPr>
          <a:xfrm>
            <a:off x="-2374900" y="990947"/>
            <a:ext cx="584200" cy="584200"/>
          </a:xfrm>
          <a:prstGeom prst="rect">
            <a:avLst/>
          </a:prstGeom>
          <a:solidFill>
            <a:srgbClr val="AB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34B9AC-9D6D-4265-B43F-2FF55075A935}"/>
              </a:ext>
            </a:extLst>
          </p:cNvPr>
          <p:cNvSpPr/>
          <p:nvPr userDrawn="1"/>
        </p:nvSpPr>
        <p:spPr>
          <a:xfrm>
            <a:off x="-2374900" y="1664759"/>
            <a:ext cx="584200" cy="584200"/>
          </a:xfrm>
          <a:prstGeom prst="rect">
            <a:avLst/>
          </a:prstGeom>
          <a:solidFill>
            <a:srgbClr val="FFE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758" y="-3013190"/>
            <a:ext cx="5840359" cy="994009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328151" y="78016"/>
            <a:ext cx="724878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MANGNON</a:t>
            </a:r>
          </a:p>
        </p:txBody>
      </p:sp>
    </p:spTree>
    <p:extLst>
      <p:ext uri="{BB962C8B-B14F-4D97-AF65-F5344CB8AC3E}">
        <p14:creationId xmlns:p14="http://schemas.microsoft.com/office/powerpoint/2010/main" val="33715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26"/>
          <p:cNvGrpSpPr>
            <a:grpSpLocks/>
          </p:cNvGrpSpPr>
          <p:nvPr/>
        </p:nvGrpSpPr>
        <p:grpSpPr bwMode="auto">
          <a:xfrm>
            <a:off x="1666533" y="1746253"/>
            <a:ext cx="9069444" cy="3188823"/>
            <a:chOff x="3438215" y="1790491"/>
            <a:chExt cx="5792984" cy="3188548"/>
          </a:xfrm>
        </p:grpSpPr>
        <p:pic>
          <p:nvPicPr>
            <p:cNvPr id="15368" name="图片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219" y="1790491"/>
              <a:ext cx="2518103" cy="129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69" name="组合 9"/>
            <p:cNvGrpSpPr>
              <a:grpSpLocks/>
            </p:cNvGrpSpPr>
            <p:nvPr/>
          </p:nvGrpSpPr>
          <p:grpSpPr bwMode="auto">
            <a:xfrm>
              <a:off x="3438215" y="2486498"/>
              <a:ext cx="5792984" cy="2492541"/>
              <a:chOff x="3438215" y="2486498"/>
              <a:chExt cx="5792984" cy="2492541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3438215" y="3405867"/>
                <a:ext cx="5792984" cy="1573172"/>
              </a:xfrm>
              <a:prstGeom prst="roundRect">
                <a:avLst/>
              </a:prstGeom>
              <a:solidFill>
                <a:srgbClr val="1C9A98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endParaRPr>
              </a:p>
            </p:txBody>
          </p:sp>
          <p:grpSp>
            <p:nvGrpSpPr>
              <p:cNvPr id="15371" name="组合 17"/>
              <p:cNvGrpSpPr>
                <a:grpSpLocks/>
              </p:cNvGrpSpPr>
              <p:nvPr/>
            </p:nvGrpSpPr>
            <p:grpSpPr bwMode="auto">
              <a:xfrm>
                <a:off x="3860985" y="2486498"/>
                <a:ext cx="4928173" cy="931615"/>
                <a:chOff x="3579060" y="873459"/>
                <a:chExt cx="4928173" cy="644663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V="1">
                  <a:off x="3578579" y="872946"/>
                  <a:ext cx="2289253" cy="644780"/>
                </a:xfrm>
                <a:prstGeom prst="line">
                  <a:avLst/>
                </a:prstGeom>
                <a:noFill/>
                <a:ln w="38100">
                  <a:solidFill>
                    <a:srgbClr val="1C9997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 flipV="1">
                  <a:off x="5867832" y="872946"/>
                  <a:ext cx="2640102" cy="644780"/>
                </a:xfrm>
                <a:prstGeom prst="line">
                  <a:avLst/>
                </a:prstGeom>
                <a:noFill/>
                <a:ln w="38100">
                  <a:solidFill>
                    <a:srgbClr val="1C9A98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pic>
        <p:nvPicPr>
          <p:cNvPr id="15363" name="图片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0626">
            <a:off x="9654229" y="4783661"/>
            <a:ext cx="1553607" cy="15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任意多边形: 形状 27"/>
          <p:cNvSpPr/>
          <p:nvPr/>
        </p:nvSpPr>
        <p:spPr>
          <a:xfrm>
            <a:off x="2983409" y="1027291"/>
            <a:ext cx="6823075" cy="393700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1C9A98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000" spc="45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15365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9" y="611188"/>
            <a:ext cx="23463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文本框 22"/>
          <p:cNvSpPr txBox="1">
            <a:spLocks noChangeArrowheads="1"/>
          </p:cNvSpPr>
          <p:nvPr/>
        </p:nvSpPr>
        <p:spPr bwMode="auto">
          <a:xfrm>
            <a:off x="3489028" y="3618593"/>
            <a:ext cx="57772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60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.黑体-韩语"/>
              <a:sym typeface="楷体" panose="02010609060101010101" pitchFamily="49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1461E3-1FDD-4AF0-93EA-9F8C16749186}"/>
              </a:ext>
            </a:extLst>
          </p:cNvPr>
          <p:cNvGrpSpPr/>
          <p:nvPr/>
        </p:nvGrpSpPr>
        <p:grpSpPr>
          <a:xfrm>
            <a:off x="3561202" y="447891"/>
            <a:ext cx="6381281" cy="1645753"/>
            <a:chOff x="4026735" y="1624246"/>
            <a:chExt cx="4785961" cy="12343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CA9742-E88C-4F73-A775-07FAF0DB2AB6}"/>
                </a:ext>
              </a:extLst>
            </p:cNvPr>
            <p:cNvSpPr txBox="1"/>
            <p:nvPr/>
          </p:nvSpPr>
          <p:spPr>
            <a:xfrm>
              <a:off x="4100051" y="1681316"/>
              <a:ext cx="471264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600" dirty="0">
                  <a:solidFill>
                    <a:prstClr val="white"/>
                  </a:solidFill>
                  <a:latin typeface="UTM Colossalis" panose="02040603050506020204" pitchFamily="18" charset="0"/>
                  <a:ea typeface="宋体" charset="-122"/>
                </a:rPr>
                <a:t>CHÍNH TẢ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FD57CB-A533-4274-AD41-EC0A25010C07}"/>
                </a:ext>
              </a:extLst>
            </p:cNvPr>
            <p:cNvSpPr txBox="1"/>
            <p:nvPr/>
          </p:nvSpPr>
          <p:spPr>
            <a:xfrm>
              <a:off x="4026735" y="1624246"/>
              <a:ext cx="445465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600" dirty="0">
                  <a:ln>
                    <a:solidFill>
                      <a:schemeClr val="tx1"/>
                    </a:solidFill>
                  </a:ln>
                  <a:solidFill>
                    <a:srgbClr val="51C8BF"/>
                  </a:solidFill>
                  <a:latin typeface="UTM Colossalis" panose="02040603050506020204" pitchFamily="18" charset="0"/>
                  <a:ea typeface="宋体" charset="-122"/>
                </a:rPr>
                <a:t>CHÍNH TẢ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247B01-5B5B-4F63-A2C8-F0FC91D61734}"/>
              </a:ext>
            </a:extLst>
          </p:cNvPr>
          <p:cNvSpPr/>
          <p:nvPr/>
        </p:nvSpPr>
        <p:spPr>
          <a:xfrm>
            <a:off x="-865646" y="3449314"/>
            <a:ext cx="14244636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8000" b="1" dirty="0">
                <a:ln w="0"/>
                <a:solidFill>
                  <a:srgbClr val="FF0066"/>
                </a:solidFill>
                <a:effectLst>
                  <a:glow rad="127000">
                    <a:prstClr val="white"/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merika Sans" panose="02040603050506020204" pitchFamily="18" charset="0"/>
                <a:ea typeface="宋体" charset="-122"/>
              </a:rPr>
              <a:t>Nghe lời chim nói</a:t>
            </a:r>
            <a:endParaRPr lang="en-US" sz="8000" b="1" dirty="0">
              <a:ln w="0"/>
              <a:solidFill>
                <a:srgbClr val="FF0066"/>
              </a:solidFill>
              <a:effectLst>
                <a:glow rad="127000">
                  <a:prstClr val="white"/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merika Sans" panose="02040603050506020204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1296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accel="8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62934" y="2596379"/>
            <a:ext cx="46714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418201" y="129789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568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01122" y="2105163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472665" y="913786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a) Tìm 3 trường hợp chỉ viết với l, không viết với n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616503" y="3717463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Tìm 3 trường hợp chỉ viết với n, không viết với l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771" y="2310642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Là, lửng, lãi, lỏng, lệch, lửng, luồn,... </a:t>
            </a:r>
            <a:endParaRPr lang="en-US" sz="54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矩形: 圆角 4"/>
          <p:cNvSpPr/>
          <p:nvPr/>
        </p:nvSpPr>
        <p:spPr>
          <a:xfrm>
            <a:off x="801122" y="4644001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5771" y="4849480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5">
                    <a:lumMod val="50000"/>
                  </a:schemeClr>
                </a:solidFill>
                <a:latin typeface="#9Slide03 AmpleSoft Bold" panose="02000000000000000000" pitchFamily="2" charset="0"/>
              </a:rPr>
              <a:t>Này, nãy, nện, nín, nắn, nến, nước,...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47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2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01122" y="2105163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472665" y="913786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) Tìm 3 từ láy bắt đầu bằng tiếng có thanh hỏi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616503" y="3717463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Tìm 3 từ láy bắt đầu bằng tiếng có thanh ngã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500" y="2289797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>
                    <a:lumMod val="50000"/>
                  </a:schemeClr>
                </a:solidFill>
                <a:latin typeface="#9Slide03 AmpleSoft Bold" panose="02000000000000000000" pitchFamily="2" charset="0"/>
              </a:rPr>
              <a:t>Lủng củng, đủng đỉnh, bủn rủn,...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矩形: 圆角 4"/>
          <p:cNvSpPr/>
          <p:nvPr/>
        </p:nvSpPr>
        <p:spPr>
          <a:xfrm>
            <a:off x="801122" y="4644001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5771" y="4849480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66"/>
                </a:solidFill>
                <a:latin typeface="#9Slide03 AmpleSoft Bold" panose="02000000000000000000" pitchFamily="2" charset="0"/>
              </a:rPr>
              <a:t>Bỡ ngỡ, bẽn lẽn, nhã nhặn, gỡ gạc,...</a:t>
            </a:r>
            <a:endParaRPr lang="en-US" sz="5400" dirty="0">
              <a:solidFill>
                <a:srgbClr val="FF0066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38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2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72419">
            <a:off x="288926" y="212725"/>
            <a:ext cx="1027113" cy="12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FC7D422-EBF6-4C17-9819-7C23813D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150768" y="1558664"/>
            <a:ext cx="11099617" cy="4882958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2414481" y="543916"/>
            <a:ext cx="813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zh-CN" sz="4000" b="1" kern="1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các tiếng cho trong ngoặc đơn để hoàn chỉnh đoạn văn.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1911500" y="3163942"/>
            <a:ext cx="8024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#9Slide03 AmpleSoft" panose="02000000000000000000" pitchFamily="2" charset="0"/>
              </a:rPr>
              <a:t>(Lúi/ Núi) băng trôi (lớn/ nớn) nhất trôi khỏi (Lam/ Nam)Cực vào (lăm/ năm) 1956. Nó chiếm một vùng rộng 31 000 ki-lô-mét vuông. Núi băng (lày/ này) lớn bằng nước Bỉ.</a:t>
            </a:r>
          </a:p>
          <a:p>
            <a:pPr lvl="7" algn="just"/>
            <a:r>
              <a:rPr lang="vi-VN" sz="3200" i="1" dirty="0">
                <a:latin typeface="#9Slide03 AmpleSoft" panose="02000000000000000000" pitchFamily="2" charset="0"/>
              </a:rPr>
              <a:t>Theo TRẦN HOÀNG 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4355343" y="2337308"/>
            <a:ext cx="313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0"/>
              </a:rPr>
              <a:t>Băng trôi</a:t>
            </a:r>
            <a:endParaRPr lang="vi-VN" sz="4800" b="1" i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9336" y="3233057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88982" y="3215856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40783" y="3743044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02516" y="3713616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00576" y="4723641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45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72419">
            <a:off x="288926" y="212725"/>
            <a:ext cx="1027113" cy="12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FC7D422-EBF6-4C17-9819-7C23813D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150768" y="1558664"/>
            <a:ext cx="11099617" cy="4882958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2414481" y="543916"/>
            <a:ext cx="813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zh-CN" sz="4000" b="1" kern="1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các tiếng cho trong ngoặc đơn để hoàn chỉnh đoạn văn.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1911500" y="3163942"/>
            <a:ext cx="80244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#9Slide03 AmpleSoft" panose="02000000000000000000" pitchFamily="2" charset="0"/>
              </a:rPr>
              <a:t>(Ở / Ỡ) nước Nga có một sa mạc màu đen. Đá trên sa mạc này (củng/ cũng) màu đen. Khi bước vào sa mạc, người ta có (cảm/ cãm) giác biến thành màu đen và (cả/ cã) thế giới đều màu đen.</a:t>
            </a:r>
          </a:p>
          <a:p>
            <a:pPr algn="just"/>
            <a:r>
              <a:rPr lang="vi-VN" sz="3200" i="1" dirty="0">
                <a:latin typeface="#9Slide03 AmpleSoft" panose="02000000000000000000" pitchFamily="2" charset="0"/>
              </a:rPr>
              <a:t>				Theo TRẦN HOÀNG 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4355343" y="2337308"/>
            <a:ext cx="313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0"/>
              </a:rPr>
              <a:t>Sa mạc đen</a:t>
            </a:r>
            <a:endParaRPr lang="vi-VN" sz="4800" b="1" i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0473" y="3154704"/>
            <a:ext cx="274008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33045" y="3722854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55237" y="4183053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6603" y="4676090"/>
            <a:ext cx="361177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9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0626">
            <a:off x="9654229" y="4783661"/>
            <a:ext cx="1553607" cy="15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9" y="611188"/>
            <a:ext cx="23463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文本框 22"/>
          <p:cNvSpPr txBox="1">
            <a:spLocks noChangeArrowheads="1"/>
          </p:cNvSpPr>
          <p:nvPr/>
        </p:nvSpPr>
        <p:spPr bwMode="auto">
          <a:xfrm>
            <a:off x="3489028" y="3618593"/>
            <a:ext cx="57772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60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.黑体-韩语"/>
              <a:sym typeface="楷体" panose="02010609060101010101" pitchFamily="49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261C-DBB8-4983-9507-B6D1B794C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3722" y="801384"/>
            <a:ext cx="771525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A11FE1-590E-4E30-BF5E-F943A08AE938}"/>
              </a:ext>
            </a:extLst>
          </p:cNvPr>
          <p:cNvSpPr/>
          <p:nvPr/>
        </p:nvSpPr>
        <p:spPr>
          <a:xfrm>
            <a:off x="2755767" y="2112550"/>
            <a:ext cx="70920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1200" dirty="0" err="1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Tạm</a:t>
            </a:r>
            <a:r>
              <a:rPr lang="en-US" sz="9600" kern="1200" dirty="0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9600" kern="1200" dirty="0" err="1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biệt</a:t>
            </a:r>
            <a:r>
              <a:rPr kumimoji="0" lang="en-US" sz="9600" b="0" i="0" u="none" strike="noStrike" kern="1200" cap="none" spc="0" normalizeH="0" noProof="0" dirty="0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rPr>
              <a:t>! </a:t>
            </a:r>
            <a:endParaRPr kumimoji="0" lang="en-US" sz="9600" b="0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rgbClr val="FFFFFF"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279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914377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 defTabSz="914377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 defTabSz="914377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chia sẻ tài liệu - Qùa tặng: Măng Non – Tài liệu Tiểu học</a:t>
            </a:r>
          </a:p>
          <a:p>
            <a:pPr algn="ctr" defTabSz="914377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Măng Non – Tài liệu Tiểu học </a:t>
            </a:r>
          </a:p>
          <a:p>
            <a:pPr algn="ctr" defTabSz="914377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  <a:sym typeface="Arial"/>
              </a:rPr>
              <a:t>0382348780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  <a:sym typeface="Arial"/>
              </a:rPr>
              <a:t> -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  <a:sym typeface="Arial"/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2545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https://www.ypppt.com/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75955" y="3244907"/>
            <a:ext cx="6909264" cy="1822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517095" y="1798357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0389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273" y="324005"/>
            <a:ext cx="12525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03351" y="2063753"/>
            <a:ext cx="9407525" cy="16435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瞧，多么像它的父母：红嘴红脚，灰蓝色的毛，只是后背还没生出珍珠似的圆圆的白点。它好肥，整个身子好像一个蓬松的球儿。</a:t>
            </a:r>
            <a:endParaRPr lang="zh-CN" altLang="en-US" sz="3200" b="1" dirty="0">
              <a:solidFill>
                <a:srgbClr val="FFFFFF"/>
              </a:solidFill>
              <a:latin typeface="楷体" pitchFamily="49" charset="-122"/>
              <a:ea typeface="楷体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42F8E-F32C-48A6-AC54-E4971554C09B}"/>
              </a:ext>
            </a:extLst>
          </p:cNvPr>
          <p:cNvSpPr txBox="1"/>
          <p:nvPr/>
        </p:nvSpPr>
        <p:spPr>
          <a:xfrm>
            <a:off x="2160929" y="534864"/>
            <a:ext cx="803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6000" dirty="0">
                <a:solidFill>
                  <a:srgbClr val="4472C4">
                    <a:lumMod val="75000"/>
                  </a:srgbClr>
                </a:solidFill>
                <a:latin typeface="UTM Colossalis" panose="02040603050506020204" pitchFamily="18" charset="0"/>
                <a:ea typeface="宋体" charset="-122"/>
              </a:rPr>
              <a:t>NGHE LỜI CHIM NÓI</a:t>
            </a:r>
            <a:endParaRPr lang="en-US" sz="6000" dirty="0">
              <a:solidFill>
                <a:srgbClr val="4472C4">
                  <a:lumMod val="75000"/>
                </a:srgbClr>
              </a:solidFill>
              <a:latin typeface="UTM Colossalis" panose="02040603050506020204" pitchFamily="18" charset="0"/>
              <a:ea typeface="宋体" charset="-122"/>
            </a:endParaRPr>
          </a:p>
        </p:txBody>
      </p:sp>
      <p:sp>
        <p:nvSpPr>
          <p:cNvPr id="7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6" y="1521546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những cánh đồng quê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 nối mùa bận rộn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Đất với người say mê.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6" y="3831384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thành phố, tầng cao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ngăn sông, bạt núi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Điện tràn đến rừng sâu.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2" y="1572561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bạn bè nơi đâu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những điều mới lạ...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Cây ngỡ ngàng mắt lá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Nắng ngỡ ngàng trời xanh.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3831384"/>
            <a:ext cx="6303967" cy="280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bầu không gian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lời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Bao ước mơ mời gọi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 tiếng chim thiết tha.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2933" b="1" i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Nguyễn Trọng Hoàn</a:t>
            </a:r>
            <a:endParaRPr lang="zh-CN" altLang="en-US" sz="2933" b="1" i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772" y="2117727"/>
            <a:ext cx="4776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 rot="1292264">
            <a:off x="6803939" y="1546045"/>
            <a:ext cx="3682623" cy="3543059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pPr defTabSz="1219170">
              <a:defRPr/>
            </a:pPr>
            <a:r>
              <a:rPr lang="zh-CN" altLang="en-US" sz="3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诗人是魔术师</a:t>
            </a:r>
          </a:p>
        </p:txBody>
      </p:sp>
      <p:sp>
        <p:nvSpPr>
          <p:cNvPr id="18" name="椭圆 17"/>
          <p:cNvSpPr/>
          <p:nvPr/>
        </p:nvSpPr>
        <p:spPr>
          <a:xfrm>
            <a:off x="6597651" y="952500"/>
            <a:ext cx="4175125" cy="4175125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pic>
        <p:nvPicPr>
          <p:cNvPr id="27653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2117727"/>
            <a:ext cx="3225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任意多边形: 形状 28"/>
          <p:cNvSpPr/>
          <p:nvPr/>
        </p:nvSpPr>
        <p:spPr>
          <a:xfrm>
            <a:off x="930300" y="3012576"/>
            <a:ext cx="8117725" cy="3412078"/>
          </a:xfrm>
          <a:custGeom>
            <a:avLst/>
            <a:gdLst>
              <a:gd name="connsiteX0" fmla="*/ 316024 w 2907720"/>
              <a:gd name="connsiteY0" fmla="*/ 0 h 1684498"/>
              <a:gd name="connsiteX1" fmla="*/ 75392 w 2907720"/>
              <a:gd name="connsiteY1" fmla="*/ 317634 h 1684498"/>
              <a:gd name="connsiteX2" fmla="*/ 65767 w 2907720"/>
              <a:gd name="connsiteY2" fmla="*/ 1299411 h 1684498"/>
              <a:gd name="connsiteX3" fmla="*/ 864664 w 2907720"/>
              <a:gd name="connsiteY3" fmla="*/ 1617045 h 1684498"/>
              <a:gd name="connsiteX4" fmla="*/ 2500959 w 2907720"/>
              <a:gd name="connsiteY4" fmla="*/ 1655546 h 1684498"/>
              <a:gd name="connsiteX5" fmla="*/ 2847468 w 2907720"/>
              <a:gd name="connsiteY5" fmla="*/ 1270535 h 1684498"/>
              <a:gd name="connsiteX6" fmla="*/ 2895594 w 2907720"/>
              <a:gd name="connsiteY6" fmla="*/ 760396 h 1684498"/>
              <a:gd name="connsiteX7" fmla="*/ 2712714 w 2907720"/>
              <a:gd name="connsiteY7" fmla="*/ 182880 h 1684498"/>
              <a:gd name="connsiteX8" fmla="*/ 2356580 w 2907720"/>
              <a:gd name="connsiteY8" fmla="*/ 9626 h 168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7720" h="1684498">
                <a:moveTo>
                  <a:pt x="316024" y="0"/>
                </a:moveTo>
                <a:cubicBezTo>
                  <a:pt x="216562" y="50533"/>
                  <a:pt x="117101" y="101066"/>
                  <a:pt x="75392" y="317634"/>
                </a:cubicBezTo>
                <a:cubicBezTo>
                  <a:pt x="33682" y="534203"/>
                  <a:pt x="-65778" y="1082843"/>
                  <a:pt x="65767" y="1299411"/>
                </a:cubicBezTo>
                <a:cubicBezTo>
                  <a:pt x="197312" y="1515980"/>
                  <a:pt x="458799" y="1557689"/>
                  <a:pt x="864664" y="1617045"/>
                </a:cubicBezTo>
                <a:cubicBezTo>
                  <a:pt x="1270529" y="1676401"/>
                  <a:pt x="2170492" y="1713298"/>
                  <a:pt x="2500959" y="1655546"/>
                </a:cubicBezTo>
                <a:cubicBezTo>
                  <a:pt x="2831426" y="1597794"/>
                  <a:pt x="2781696" y="1419727"/>
                  <a:pt x="2847468" y="1270535"/>
                </a:cubicBezTo>
                <a:cubicBezTo>
                  <a:pt x="2913240" y="1121343"/>
                  <a:pt x="2918053" y="941672"/>
                  <a:pt x="2895594" y="760396"/>
                </a:cubicBezTo>
                <a:cubicBezTo>
                  <a:pt x="2873135" y="579120"/>
                  <a:pt x="2802550" y="308008"/>
                  <a:pt x="2712714" y="182880"/>
                </a:cubicBezTo>
                <a:cubicBezTo>
                  <a:pt x="2622878" y="57752"/>
                  <a:pt x="2489729" y="33689"/>
                  <a:pt x="2356580" y="9626"/>
                </a:cubicBezTo>
              </a:path>
            </a:pathLst>
          </a:custGeom>
          <a:noFill/>
          <a:ln w="12700">
            <a:solidFill>
              <a:srgbClr val="5C934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821901" y="1106813"/>
            <a:ext cx="10673154" cy="1041062"/>
            <a:chOff x="4365689" y="830013"/>
            <a:chExt cx="6193060" cy="780797"/>
          </a:xfrm>
        </p:grpSpPr>
        <p:sp>
          <p:nvSpPr>
            <p:cNvPr id="9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404779" y="849063"/>
              <a:ext cx="6153970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Loài chim muốn nói điều gì?</a:t>
              </a:r>
              <a:endParaRPr lang="zh-CN" altLang="en-US" sz="60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365689" y="830013"/>
              <a:ext cx="6153971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srgbClr val="C00000"/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Loài chim muốn nói điều gì?</a:t>
              </a:r>
              <a:endParaRPr lang="zh-CN" alt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1360865" y="3198521"/>
            <a:ext cx="7324348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733" b="1" dirty="0">
                <a:solidFill>
                  <a:prstClr val="black"/>
                </a:solidFill>
                <a:latin typeface="#9Slide03 AmpleSoft" panose="02000000000000000000" pitchFamily="2" charset="0"/>
                <a:ea typeface="宋体" charset="-122"/>
                <a:cs typeface="Times New Roman" panose="02020603050405020304" pitchFamily="18" charset="0"/>
              </a:rPr>
              <a:t>Loài chim nói về những cánh đồng mùa nối mùa với những con người say mê lao động, về những thành phố hiện đại, những công trình thủy điện.</a:t>
            </a:r>
          </a:p>
        </p:txBody>
      </p:sp>
    </p:spTree>
    <p:extLst>
      <p:ext uri="{BB962C8B-B14F-4D97-AF65-F5344CB8AC3E}">
        <p14:creationId xmlns:p14="http://schemas.microsoft.com/office/powerpoint/2010/main" val="2163045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785" y="2363935"/>
            <a:ext cx="4776788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 rot="1292264">
            <a:off x="6803939" y="1546045"/>
            <a:ext cx="3682623" cy="3543059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pPr defTabSz="1219170">
              <a:defRPr/>
            </a:pPr>
            <a:r>
              <a:rPr lang="zh-CN" altLang="en-US" sz="3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诗人是魔术师</a:t>
            </a:r>
          </a:p>
        </p:txBody>
      </p:sp>
      <p:sp>
        <p:nvSpPr>
          <p:cNvPr id="18" name="椭圆 17"/>
          <p:cNvSpPr/>
          <p:nvPr/>
        </p:nvSpPr>
        <p:spPr>
          <a:xfrm>
            <a:off x="6597651" y="952500"/>
            <a:ext cx="4175125" cy="4175125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29" name="任意多边形: 形状 28"/>
          <p:cNvSpPr/>
          <p:nvPr/>
        </p:nvSpPr>
        <p:spPr>
          <a:xfrm>
            <a:off x="946205" y="3554234"/>
            <a:ext cx="7440248" cy="2657585"/>
          </a:xfrm>
          <a:custGeom>
            <a:avLst/>
            <a:gdLst>
              <a:gd name="connsiteX0" fmla="*/ 316024 w 2907720"/>
              <a:gd name="connsiteY0" fmla="*/ 0 h 1684498"/>
              <a:gd name="connsiteX1" fmla="*/ 75392 w 2907720"/>
              <a:gd name="connsiteY1" fmla="*/ 317634 h 1684498"/>
              <a:gd name="connsiteX2" fmla="*/ 65767 w 2907720"/>
              <a:gd name="connsiteY2" fmla="*/ 1299411 h 1684498"/>
              <a:gd name="connsiteX3" fmla="*/ 864664 w 2907720"/>
              <a:gd name="connsiteY3" fmla="*/ 1617045 h 1684498"/>
              <a:gd name="connsiteX4" fmla="*/ 2500959 w 2907720"/>
              <a:gd name="connsiteY4" fmla="*/ 1655546 h 1684498"/>
              <a:gd name="connsiteX5" fmla="*/ 2847468 w 2907720"/>
              <a:gd name="connsiteY5" fmla="*/ 1270535 h 1684498"/>
              <a:gd name="connsiteX6" fmla="*/ 2895594 w 2907720"/>
              <a:gd name="connsiteY6" fmla="*/ 760396 h 1684498"/>
              <a:gd name="connsiteX7" fmla="*/ 2712714 w 2907720"/>
              <a:gd name="connsiteY7" fmla="*/ 182880 h 1684498"/>
              <a:gd name="connsiteX8" fmla="*/ 2356580 w 2907720"/>
              <a:gd name="connsiteY8" fmla="*/ 9626 h 168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7720" h="1684498">
                <a:moveTo>
                  <a:pt x="316024" y="0"/>
                </a:moveTo>
                <a:cubicBezTo>
                  <a:pt x="216562" y="50533"/>
                  <a:pt x="117101" y="101066"/>
                  <a:pt x="75392" y="317634"/>
                </a:cubicBezTo>
                <a:cubicBezTo>
                  <a:pt x="33682" y="534203"/>
                  <a:pt x="-65778" y="1082843"/>
                  <a:pt x="65767" y="1299411"/>
                </a:cubicBezTo>
                <a:cubicBezTo>
                  <a:pt x="197312" y="1515980"/>
                  <a:pt x="458799" y="1557689"/>
                  <a:pt x="864664" y="1617045"/>
                </a:cubicBezTo>
                <a:cubicBezTo>
                  <a:pt x="1270529" y="1676401"/>
                  <a:pt x="2170492" y="1713298"/>
                  <a:pt x="2500959" y="1655546"/>
                </a:cubicBezTo>
                <a:cubicBezTo>
                  <a:pt x="2831426" y="1597794"/>
                  <a:pt x="2781696" y="1419727"/>
                  <a:pt x="2847468" y="1270535"/>
                </a:cubicBezTo>
                <a:cubicBezTo>
                  <a:pt x="2913240" y="1121343"/>
                  <a:pt x="2918053" y="941672"/>
                  <a:pt x="2895594" y="760396"/>
                </a:cubicBezTo>
                <a:cubicBezTo>
                  <a:pt x="2873135" y="579120"/>
                  <a:pt x="2802550" y="308008"/>
                  <a:pt x="2712714" y="182880"/>
                </a:cubicBezTo>
                <a:cubicBezTo>
                  <a:pt x="2622878" y="57752"/>
                  <a:pt x="2489729" y="33689"/>
                  <a:pt x="2356580" y="9626"/>
                </a:cubicBezTo>
              </a:path>
            </a:pathLst>
          </a:custGeom>
          <a:noFill/>
          <a:ln w="12700">
            <a:solidFill>
              <a:srgbClr val="5C934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2117727"/>
            <a:ext cx="3225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658813" y="805507"/>
            <a:ext cx="11021471" cy="1054199"/>
            <a:chOff x="4254417" y="1058702"/>
            <a:chExt cx="6395170" cy="790652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277033" y="1087606"/>
              <a:ext cx="6372554" cy="76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Bài thơ giúp em hiểu điều gì?</a:t>
              </a:r>
              <a:endParaRPr lang="zh-CN" altLang="en-US" sz="60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254417" y="1058702"/>
              <a:ext cx="6372553" cy="76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Bài thơ giúp em hiểu điều gì?</a:t>
              </a:r>
              <a:endParaRPr lang="zh-CN" alt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1265199" y="3569457"/>
            <a:ext cx="6414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prstClr val="black"/>
                </a:solidFill>
                <a:latin typeface="#9Slide03 AmpleSoft" panose="02000000000000000000" pitchFamily="2" charset="0"/>
                <a:ea typeface="宋体" charset="-122"/>
                <a:cs typeface="Times New Roman" panose="02020603050405020304" pitchFamily="18" charset="0"/>
              </a:rPr>
              <a:t>Qua tiếng chim, tác giả nói lên cuộc sống thanh bình và tươi đẹp của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146860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350266" y="2537673"/>
            <a:ext cx="58240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481811" y="1239187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298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894" y="2069979"/>
            <a:ext cx="1427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C3E964C-DD5C-4C6F-B462-07D081661A85}"/>
              </a:ext>
            </a:extLst>
          </p:cNvPr>
          <p:cNvGrpSpPr/>
          <p:nvPr/>
        </p:nvGrpSpPr>
        <p:grpSpPr>
          <a:xfrm>
            <a:off x="6318189" y="877663"/>
            <a:ext cx="5249637" cy="3155539"/>
            <a:chOff x="1436916" y="1638283"/>
            <a:chExt cx="3481700" cy="2292794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0F26C609-D1DD-4263-9C5D-1D8F64D73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5723D0-9F3A-4DEB-B2BD-D5BC3ADC0F17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2E4616">
                <a:lumMod val="50000"/>
                <a:lumOff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8F525-1E5D-4927-87E4-A14F5499DEE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găn sông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3B443A-CBD9-4C7D-B2F2-9DF2AFEFB4AA}"/>
              </a:ext>
            </a:extLst>
          </p:cNvPr>
          <p:cNvGrpSpPr/>
          <p:nvPr/>
        </p:nvGrpSpPr>
        <p:grpSpPr>
          <a:xfrm>
            <a:off x="5965560" y="3178320"/>
            <a:ext cx="5820379" cy="3020037"/>
            <a:chOff x="1436916" y="1638283"/>
            <a:chExt cx="3481700" cy="2292794"/>
          </a:xfrm>
        </p:grpSpPr>
        <p:pic>
          <p:nvPicPr>
            <p:cNvPr id="35" name="图片 4">
              <a:extLst>
                <a:ext uri="{FF2B5EF4-FFF2-40B4-BE49-F238E27FC236}">
                  <a16:creationId xmlns:a16="http://schemas.microsoft.com/office/drawing/2014/main" id="{C8D6A008-B7D4-46CB-84F8-FE3522339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70CD06-D7B7-4565-821F-EC8BC5896745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92CE2A-0AFA-4B2B-841D-5D1F36C707EF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hanh khiết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182107-E093-4235-BCBF-39D2134EA3AF}"/>
              </a:ext>
            </a:extLst>
          </p:cNvPr>
          <p:cNvGrpSpPr/>
          <p:nvPr/>
        </p:nvGrpSpPr>
        <p:grpSpPr>
          <a:xfrm>
            <a:off x="764414" y="807581"/>
            <a:ext cx="5034975" cy="2266755"/>
            <a:chOff x="1436916" y="1638283"/>
            <a:chExt cx="3481700" cy="1594774"/>
          </a:xfrm>
        </p:grpSpPr>
        <p:pic>
          <p:nvPicPr>
            <p:cNvPr id="39" name="图片 4">
              <a:extLst>
                <a:ext uri="{FF2B5EF4-FFF2-40B4-BE49-F238E27FC236}">
                  <a16:creationId xmlns:a16="http://schemas.microsoft.com/office/drawing/2014/main" id="{4F908D61-CA5C-47E9-BAAE-FA86FBEDA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750C91-B8B3-4F22-90D4-4BD27C5704D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34347C-F82F-42B6-838D-80C72C9CD0D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ận rộn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328D93-6743-4307-9E5D-BFDFB84259BC}"/>
              </a:ext>
            </a:extLst>
          </p:cNvPr>
          <p:cNvGrpSpPr/>
          <p:nvPr/>
        </p:nvGrpSpPr>
        <p:grpSpPr>
          <a:xfrm>
            <a:off x="546000" y="3159212"/>
            <a:ext cx="5554077" cy="3039145"/>
            <a:chOff x="1436916" y="1638283"/>
            <a:chExt cx="3481700" cy="2292794"/>
          </a:xfrm>
        </p:grpSpPr>
        <p:pic>
          <p:nvPicPr>
            <p:cNvPr id="43" name="图片 4">
              <a:extLst>
                <a:ext uri="{FF2B5EF4-FFF2-40B4-BE49-F238E27FC236}">
                  <a16:creationId xmlns:a16="http://schemas.microsoft.com/office/drawing/2014/main" id="{99421FA6-DD61-4401-AD29-31EDD2E58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DE258C-7C76-4528-A2CA-AD46880BF601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E72A1A-E60A-47A2-AA81-C020663380F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gỡ ngàng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Google Shape;2725;p17"/>
          <p:cNvGrpSpPr/>
          <p:nvPr/>
        </p:nvGrpSpPr>
        <p:grpSpPr>
          <a:xfrm>
            <a:off x="271125" y="4882854"/>
            <a:ext cx="779734" cy="1788800"/>
            <a:chOff x="2905325" y="2851350"/>
            <a:chExt cx="377175" cy="865325"/>
          </a:xfrm>
        </p:grpSpPr>
        <p:sp>
          <p:nvSpPr>
            <p:cNvPr id="47" name="Google Shape;2726;p17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27;p17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8;p17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29;p17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30;p17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1;p17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2;p17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3;p17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4;p17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35;p17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828;p17"/>
          <p:cNvGrpSpPr/>
          <p:nvPr/>
        </p:nvGrpSpPr>
        <p:grpSpPr>
          <a:xfrm>
            <a:off x="11241294" y="4906344"/>
            <a:ext cx="935694" cy="1734325"/>
            <a:chOff x="2076400" y="2732150"/>
            <a:chExt cx="562350" cy="1042325"/>
          </a:xfrm>
        </p:grpSpPr>
        <p:sp>
          <p:nvSpPr>
            <p:cNvPr id="58" name="Google Shape;2829;p17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30;p17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31;p17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2;p17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33;p17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34;p17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35;p17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36;p17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37;p17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38;p17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7488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8115" y="2419959"/>
            <a:ext cx="59939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vi-VN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56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273" y="324005"/>
            <a:ext cx="12525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03351" y="2063753"/>
            <a:ext cx="9407525" cy="16435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瞧，多么像它的父母：红嘴红脚，灰蓝色的毛，只是后背还没生出珍珠似的圆圆的白点。它好肥，整个身子好像一个蓬松的球儿。</a:t>
            </a:r>
            <a:endParaRPr lang="zh-CN" altLang="en-US" sz="3200" b="1" dirty="0">
              <a:solidFill>
                <a:srgbClr val="FFFFFF"/>
              </a:solidFill>
              <a:latin typeface="楷体" pitchFamily="49" charset="-122"/>
              <a:ea typeface="楷体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42F8E-F32C-48A6-AC54-E4971554C09B}"/>
              </a:ext>
            </a:extLst>
          </p:cNvPr>
          <p:cNvSpPr txBox="1"/>
          <p:nvPr/>
        </p:nvSpPr>
        <p:spPr>
          <a:xfrm>
            <a:off x="2160929" y="534864"/>
            <a:ext cx="803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6000" dirty="0">
                <a:solidFill>
                  <a:srgbClr val="4472C4">
                    <a:lumMod val="75000"/>
                  </a:srgbClr>
                </a:solidFill>
                <a:latin typeface="UTM Colossalis" panose="02040603050506020204" pitchFamily="18" charset="0"/>
                <a:ea typeface="宋体" charset="-122"/>
              </a:rPr>
              <a:t>NGHE LỜI CHIM NÓI</a:t>
            </a:r>
            <a:endParaRPr lang="en-US" sz="6000" dirty="0">
              <a:solidFill>
                <a:srgbClr val="4472C4">
                  <a:lumMod val="75000"/>
                </a:srgbClr>
              </a:solidFill>
              <a:latin typeface="UTM Colossalis" panose="02040603050506020204" pitchFamily="18" charset="0"/>
              <a:ea typeface="宋体" charset="-122"/>
            </a:endParaRPr>
          </a:p>
        </p:txBody>
      </p:sp>
      <p:sp>
        <p:nvSpPr>
          <p:cNvPr id="7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5" y="1447480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những cánh đồng quê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 nối mùa bận rộn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Đất với người say mê.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5" y="3825447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thành phố, tầng cao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ngăn sông, bạt núi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Điện tràn đến rừng sâu.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1501115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bạn bè nơi đâu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những điều mới lạ...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Cây ngỡ ngàng mắt lá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Nắng ngỡ ngàng trời xanh.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3878105"/>
            <a:ext cx="6303967" cy="280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bầu không gian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lời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Bao ước mơ mời gọi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 tiếng chim thiết tha.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2933" b="1" i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Nguyễn Trọng Hoàn</a:t>
            </a:r>
            <a:endParaRPr lang="zh-CN" altLang="en-US" sz="2933" b="1" i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1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860</Words>
  <Application>Microsoft Office PowerPoint</Application>
  <PresentationFormat>Widescreen</PresentationFormat>
  <Paragraphs>112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#9Slide03 AmpleSoft Bold</vt:lpstr>
      <vt:lpstr>等线</vt:lpstr>
      <vt:lpstr>#9Slide07 Altus</vt:lpstr>
      <vt:lpstr>Arial</vt:lpstr>
      <vt:lpstr>UTM Colossalis</vt:lpstr>
      <vt:lpstr>UTM Showcard</vt:lpstr>
      <vt:lpstr>华康方圆体W7</vt:lpstr>
      <vt:lpstr>#9Slide07 SVNAdam Gorry</vt:lpstr>
      <vt:lpstr>#9Slide03 AmpleSoft</vt:lpstr>
      <vt:lpstr>Times New Roman</vt:lpstr>
      <vt:lpstr>Calibri</vt:lpstr>
      <vt:lpstr>UTM Amerika Sans</vt:lpstr>
      <vt:lpstr>楷体</vt:lpstr>
      <vt:lpstr>SVN-Newton</vt:lpstr>
      <vt:lpstr>Calibri Light</vt:lpstr>
      <vt:lpstr>#9Slide07 HoneyCream</vt:lpstr>
      <vt:lpstr>第一PPT模板网-WWW.1PPT.COM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keywords>MANG NON</cp:keywords>
  <cp:lastModifiedBy>Nguyễn Thị Diệu Hiền_GV</cp:lastModifiedBy>
  <cp:revision>18</cp:revision>
  <dcterms:created xsi:type="dcterms:W3CDTF">2022-03-29T03:58:53Z</dcterms:created>
  <dcterms:modified xsi:type="dcterms:W3CDTF">2022-04-02T15:23:14Z</dcterms:modified>
</cp:coreProperties>
</file>