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0"/>
  </p:notesMasterIdLst>
  <p:sldIdLst>
    <p:sldId id="325" r:id="rId2"/>
    <p:sldId id="371" r:id="rId3"/>
    <p:sldId id="337" r:id="rId4"/>
    <p:sldId id="355" r:id="rId5"/>
    <p:sldId id="353" r:id="rId6"/>
    <p:sldId id="354" r:id="rId7"/>
    <p:sldId id="356" r:id="rId8"/>
    <p:sldId id="358" r:id="rId9"/>
    <p:sldId id="361" r:id="rId10"/>
    <p:sldId id="362" r:id="rId11"/>
    <p:sldId id="365" r:id="rId12"/>
    <p:sldId id="369" r:id="rId13"/>
    <p:sldId id="321" r:id="rId14"/>
    <p:sldId id="367" r:id="rId15"/>
    <p:sldId id="366" r:id="rId16"/>
    <p:sldId id="363" r:id="rId17"/>
    <p:sldId id="370" r:id="rId18"/>
    <p:sldId id="352" r:id="rId1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592"/>
    <a:srgbClr val="484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52" autoAdjust="0"/>
    <p:restoredTop sz="90424" autoAdjust="0"/>
  </p:normalViewPr>
  <p:slideViewPr>
    <p:cSldViewPr>
      <p:cViewPr varScale="1">
        <p:scale>
          <a:sx n="87" d="100"/>
          <a:sy n="87" d="100"/>
        </p:scale>
        <p:origin x="1296" y="72"/>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4E95F-1E10-488C-BBAC-3855CED1495A}" type="datetimeFigureOut">
              <a:rPr lang="en-US" smtClean="0"/>
              <a:t>9/21/2021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6A15A-0D5A-41D2-A132-DC1C6D62FC9C}" type="slidenum">
              <a:rPr lang="en-US" smtClean="0"/>
              <a:t>‹#›</a:t>
            </a:fld>
            <a:endParaRPr lang="en-US" dirty="0"/>
          </a:p>
        </p:txBody>
      </p:sp>
    </p:spTree>
    <p:extLst>
      <p:ext uri="{BB962C8B-B14F-4D97-AF65-F5344CB8AC3E}">
        <p14:creationId xmlns:p14="http://schemas.microsoft.com/office/powerpoint/2010/main" val="350801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F58B8D7-8F29-4191-ADD2-ED2F5F910BAA}"/>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C10F09F-7D46-4217-81B0-2E7AB53C46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
        <p:nvSpPr>
          <p:cNvPr id="6148" name="Slide Number Placeholder 3">
            <a:extLst>
              <a:ext uri="{FF2B5EF4-FFF2-40B4-BE49-F238E27FC236}">
                <a16:creationId xmlns:a16="http://schemas.microsoft.com/office/drawing/2014/main" id="{CD227D9C-DB1A-4433-BB36-A7114E3128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FACB41-B90D-4E02-BC36-B22BC7A2B56D}" type="slidenum">
              <a:rPr lang="vi-VN" altLang="en-US" smtClean="0">
                <a:solidFill>
                  <a:srgbClr val="000000"/>
                </a:solidFill>
                <a:latin typeface="Tahoma" panose="020B0604030504040204" pitchFamily="34" charset="0"/>
              </a:rPr>
              <a:pPr/>
              <a:t>3</a:t>
            </a:fld>
            <a:endParaRPr lang="vi-VN" altLang="en-US">
              <a:solidFill>
                <a:srgbClr val="000000"/>
              </a:solidFill>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Chưa</a:t>
            </a:r>
            <a:r>
              <a:rPr lang="en-GB" dirty="0"/>
              <a:t> </a:t>
            </a:r>
            <a:r>
              <a:rPr lang="en-GB" dirty="0" err="1"/>
              <a:t>học</a:t>
            </a:r>
            <a:r>
              <a:rPr lang="en-GB" dirty="0"/>
              <a:t> </a:t>
            </a:r>
            <a:r>
              <a:rPr lang="en-GB" dirty="0" err="1"/>
              <a:t>viết</a:t>
            </a:r>
            <a:r>
              <a:rPr lang="en-GB" dirty="0"/>
              <a:t> </a:t>
            </a:r>
            <a:r>
              <a:rPr lang="en-GB" dirty="0" err="1"/>
              <a:t>thư</a:t>
            </a:r>
            <a:r>
              <a:rPr lang="en-GB" dirty="0"/>
              <a:t> </a:t>
            </a:r>
            <a:r>
              <a:rPr lang="en-GB" dirty="0" err="1"/>
              <a:t>sao</a:t>
            </a:r>
            <a:r>
              <a:rPr lang="en-GB" dirty="0"/>
              <a:t> </a:t>
            </a:r>
            <a:r>
              <a:rPr lang="en-GB" dirty="0" err="1"/>
              <a:t>kiểm</a:t>
            </a:r>
            <a:r>
              <a:rPr lang="en-GB" dirty="0"/>
              <a:t> </a:t>
            </a:r>
            <a:r>
              <a:rPr lang="en-GB" dirty="0" err="1"/>
              <a:t>tra</a:t>
            </a:r>
            <a:r>
              <a:rPr lang="en-GB" dirty="0"/>
              <a:t> </a:t>
            </a:r>
            <a:r>
              <a:rPr lang="en-GB" dirty="0" err="1"/>
              <a:t>viết</a:t>
            </a:r>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18</a:t>
            </a:fld>
            <a:endParaRPr lang="en-US" dirty="0"/>
          </a:p>
        </p:txBody>
      </p:sp>
    </p:spTree>
    <p:extLst>
      <p:ext uri="{BB962C8B-B14F-4D97-AF65-F5344CB8AC3E}">
        <p14:creationId xmlns:p14="http://schemas.microsoft.com/office/powerpoint/2010/main" val="396907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6</a:t>
            </a:fld>
            <a:endParaRPr lang="en-US"/>
          </a:p>
        </p:txBody>
      </p:sp>
    </p:spTree>
    <p:extLst>
      <p:ext uri="{BB962C8B-B14F-4D97-AF65-F5344CB8AC3E}">
        <p14:creationId xmlns:p14="http://schemas.microsoft.com/office/powerpoint/2010/main" val="342313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7</a:t>
            </a:fld>
            <a:endParaRPr lang="en-US" dirty="0"/>
          </a:p>
        </p:txBody>
      </p:sp>
    </p:spTree>
    <p:extLst>
      <p:ext uri="{BB962C8B-B14F-4D97-AF65-F5344CB8AC3E}">
        <p14:creationId xmlns:p14="http://schemas.microsoft.com/office/powerpoint/2010/main" val="187946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8</a:t>
            </a:fld>
            <a:endParaRPr lang="en-US" dirty="0"/>
          </a:p>
        </p:txBody>
      </p:sp>
    </p:spTree>
    <p:extLst>
      <p:ext uri="{BB962C8B-B14F-4D97-AF65-F5344CB8AC3E}">
        <p14:creationId xmlns:p14="http://schemas.microsoft.com/office/powerpoint/2010/main" val="358251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trèo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đèo</a:t>
            </a:r>
            <a:r>
              <a:rPr lang="vi-VN" altLang="en-US" b="1" dirty="0">
                <a:solidFill>
                  <a:srgbClr val="0000FF"/>
                </a:solidFill>
                <a:latin typeface="Times New Roman" panose="02020603050405020304" pitchFamily="18" charset="0"/>
                <a:cs typeface="Times New Roman" panose="02020603050405020304" pitchFamily="18" charset="0"/>
              </a:rPr>
              <a: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suối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tìm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loại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r>
              <a:rPr lang="en-US" altLang="en-US" b="1" dirty="0">
                <a:solidFill>
                  <a:srgbClr val="0000FF"/>
                </a:solidFill>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đường đi rất gian truân, nguy hiểm</a:t>
            </a:r>
            <a:r>
              <a:rPr lang="en-US" altLang="en-US" b="1"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pPr>
            <a:endParaRPr lang="en-US" alt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6A15A-0D5A-41D2-A132-DC1C6D62FC9C}" type="slidenum">
              <a:rPr lang="en-US" smtClean="0"/>
              <a:t>9</a:t>
            </a:fld>
            <a:endParaRPr lang="en-US" dirty="0"/>
          </a:p>
        </p:txBody>
      </p:sp>
    </p:spTree>
    <p:extLst>
      <p:ext uri="{BB962C8B-B14F-4D97-AF65-F5344CB8AC3E}">
        <p14:creationId xmlns:p14="http://schemas.microsoft.com/office/powerpoint/2010/main" val="134010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12</a:t>
            </a:fld>
            <a:endParaRPr lang="en-US" dirty="0"/>
          </a:p>
        </p:txBody>
      </p:sp>
    </p:spTree>
    <p:extLst>
      <p:ext uri="{BB962C8B-B14F-4D97-AF65-F5344CB8AC3E}">
        <p14:creationId xmlns:p14="http://schemas.microsoft.com/office/powerpoint/2010/main" val="258288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Các</a:t>
            </a:r>
            <a:r>
              <a:rPr lang="en-GB" dirty="0"/>
              <a:t> </a:t>
            </a:r>
            <a:r>
              <a:rPr lang="en-GB" dirty="0" err="1"/>
              <a:t>em</a:t>
            </a:r>
            <a:r>
              <a:rPr lang="en-GB" dirty="0"/>
              <a:t> </a:t>
            </a:r>
            <a:r>
              <a:rPr lang="en-GB" dirty="0" err="1"/>
              <a:t>có</a:t>
            </a:r>
            <a:r>
              <a:rPr lang="en-GB" dirty="0"/>
              <a:t> </a:t>
            </a:r>
            <a:r>
              <a:rPr lang="en-GB" dirty="0" err="1"/>
              <a:t>thể</a:t>
            </a:r>
            <a:r>
              <a:rPr lang="en-GB" dirty="0"/>
              <a:t> </a:t>
            </a:r>
            <a:r>
              <a:rPr lang="en-GB" dirty="0" err="1"/>
              <a:t>tưởng</a:t>
            </a:r>
            <a:r>
              <a:rPr lang="en-GB" dirty="0"/>
              <a:t> </a:t>
            </a:r>
            <a:r>
              <a:rPr lang="en-GB" dirty="0" err="1"/>
              <a:t>tượng</a:t>
            </a:r>
            <a:r>
              <a:rPr lang="en-GB" dirty="0"/>
              <a:t> </a:t>
            </a:r>
            <a:r>
              <a:rPr lang="en-GB" dirty="0" err="1"/>
              <a:t>xây</a:t>
            </a:r>
            <a:r>
              <a:rPr lang="en-GB" dirty="0"/>
              <a:t> </a:t>
            </a:r>
            <a:r>
              <a:rPr lang="en-GB" dirty="0" err="1"/>
              <a:t>dựng</a:t>
            </a:r>
            <a:r>
              <a:rPr lang="en-GB" dirty="0"/>
              <a:t> </a:t>
            </a:r>
            <a:r>
              <a:rPr lang="en-GB" dirty="0" err="1"/>
              <a:t>cốt</a:t>
            </a:r>
            <a:r>
              <a:rPr lang="en-GB" dirty="0"/>
              <a:t> </a:t>
            </a:r>
            <a:r>
              <a:rPr lang="en-GB" dirty="0" err="1"/>
              <a:t>truyện</a:t>
            </a:r>
            <a:r>
              <a:rPr lang="en-GB" dirty="0"/>
              <a:t> </a:t>
            </a:r>
            <a:r>
              <a:rPr lang="en-GB" dirty="0" err="1"/>
              <a:t>dựa</a:t>
            </a:r>
            <a:r>
              <a:rPr lang="en-GB" dirty="0"/>
              <a:t> </a:t>
            </a:r>
            <a:r>
              <a:rPr lang="en-GB" dirty="0" err="1"/>
              <a:t>vào</a:t>
            </a:r>
            <a:r>
              <a:rPr lang="en-GB" dirty="0"/>
              <a:t> </a:t>
            </a:r>
            <a:r>
              <a:rPr lang="en-GB" dirty="0" err="1"/>
              <a:t>các</a:t>
            </a:r>
            <a:r>
              <a:rPr lang="en-GB" dirty="0"/>
              <a:t> </a:t>
            </a:r>
            <a:r>
              <a:rPr lang="en-GB" dirty="0" err="1"/>
              <a:t>gợi</a:t>
            </a:r>
            <a:r>
              <a:rPr lang="en-GB" dirty="0"/>
              <a:t> </a:t>
            </a:r>
            <a:r>
              <a:rPr lang="en-GB" dirty="0" err="1"/>
              <a:t>sau</a:t>
            </a:r>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14</a:t>
            </a:fld>
            <a:endParaRPr lang="en-US"/>
          </a:p>
        </p:txBody>
      </p:sp>
    </p:spTree>
    <p:extLst>
      <p:ext uri="{BB962C8B-B14F-4D97-AF65-F5344CB8AC3E}">
        <p14:creationId xmlns:p14="http://schemas.microsoft.com/office/powerpoint/2010/main" val="27453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16</a:t>
            </a:fld>
            <a:endParaRPr lang="en-US" dirty="0"/>
          </a:p>
        </p:txBody>
      </p:sp>
    </p:spTree>
    <p:extLst>
      <p:ext uri="{BB962C8B-B14F-4D97-AF65-F5344CB8AC3E}">
        <p14:creationId xmlns:p14="http://schemas.microsoft.com/office/powerpoint/2010/main" val="305911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A15A-0D5A-41D2-A132-DC1C6D62FC9C}" type="slidenum">
              <a:rPr lang="en-US" smtClean="0"/>
              <a:t>17</a:t>
            </a:fld>
            <a:endParaRPr lang="en-US" dirty="0"/>
          </a:p>
        </p:txBody>
      </p:sp>
    </p:spTree>
    <p:extLst>
      <p:ext uri="{BB962C8B-B14F-4D97-AF65-F5344CB8AC3E}">
        <p14:creationId xmlns:p14="http://schemas.microsoft.com/office/powerpoint/2010/main" val="318012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C62DEC4-A9C8-40EE-967A-7FA9AF6A718D}" type="datetimeFigureOut">
              <a:rPr lang="en-US"/>
              <a:pPr>
                <a:defRPr/>
              </a:pPr>
              <a:t>9/21/2021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9010122-23EE-42E9-9633-FC42EA845F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9CCC55-D591-4D59-A58D-8DBB9CD6CDC0}" type="datetimeFigureOut">
              <a:rPr lang="en-US"/>
              <a:pPr>
                <a:defRPr/>
              </a:pPr>
              <a:t>9/21/2021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B0DACE-EAA1-4AF7-8690-9A3BA64D0A4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1A9810-0376-412E-B43E-58A3BFF1C3E6}" type="datetimeFigureOut">
              <a:rPr lang="en-US"/>
              <a:pPr>
                <a:defRPr/>
              </a:pPr>
              <a:t>9/21/2021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BEEF32-F910-439E-9DD4-A61615FEEC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4A9112-14DE-498A-BCDA-EA1220630638}" type="datetimeFigureOut">
              <a:rPr lang="en-US"/>
              <a:pPr>
                <a:defRPr/>
              </a:pPr>
              <a:t>9/21/2021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39C62-9464-4816-8196-21A58AC1164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8E42A1-DCAF-4072-9DCA-20C4A8F339B4}" type="datetimeFigureOut">
              <a:rPr lang="en-US"/>
              <a:pPr>
                <a:defRPr/>
              </a:pPr>
              <a:t>9/21/2021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FF101E-5D2F-4BAB-A47B-44A40642DAB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4D5197B-2B24-4A6A-BB4E-AFEFAE848F87}" type="datetimeFigureOut">
              <a:rPr lang="en-US"/>
              <a:pPr>
                <a:defRPr/>
              </a:pPr>
              <a:t>9/21/2021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52833E-8FA8-4874-9588-4A133E4334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E75075-EB4D-43E8-A97F-445016CA3244}" type="datetimeFigureOut">
              <a:rPr lang="en-US"/>
              <a:pPr>
                <a:defRPr/>
              </a:pPr>
              <a:t>9/21/2021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AC6562-2516-47A9-BD2A-D92FC5EB1DD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6A26CF-89BD-45F6-AC9D-1E38EA655E3C}" type="datetimeFigureOut">
              <a:rPr lang="en-US"/>
              <a:pPr>
                <a:defRPr/>
              </a:pPr>
              <a:t>9/21/2021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7A489E7-9DBE-4645-9E8A-28F7B8E5F7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C750DF-BC26-4976-85F2-B84B1F47322C}" type="datetimeFigureOut">
              <a:rPr lang="en-US"/>
              <a:pPr>
                <a:defRPr/>
              </a:pPr>
              <a:t>9/21/2021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085B56C-1533-4922-846C-295C260CDFB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DF343D-5611-4757-B46A-0F2D7B464927}" type="datetimeFigureOut">
              <a:rPr lang="en-US"/>
              <a:pPr>
                <a:defRPr/>
              </a:pPr>
              <a:t>9/21/2021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17C047C-221D-414A-AC80-A9184A44E1E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9E8D57-B49A-4E7B-BAB8-BFD579731419}" type="datetimeFigureOut">
              <a:rPr lang="en-US"/>
              <a:pPr>
                <a:defRPr/>
              </a:pPr>
              <a:t>9/21/2021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A06137-8AD9-4BA3-A376-529E9B77681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CD7BA8-A53A-4C42-B41E-6AE0D5EC8EAB}" type="datetimeFigureOut">
              <a:rPr lang="en-US"/>
              <a:pPr>
                <a:defRPr/>
              </a:pPr>
              <a:t>9/21/2021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BE34C6E-822B-4CD5-BB4E-8051D83B28F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7.gi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050" name="Picture 30" descr="DOG0105"/>
          <p:cNvPicPr>
            <a:picLocks noChangeAspect="1" noChangeArrowheads="1" noCrop="1"/>
          </p:cNvPicPr>
          <p:nvPr/>
        </p:nvPicPr>
        <p:blipFill>
          <a:blip r:embed="rId4"/>
          <a:srcRect/>
          <a:stretch>
            <a:fillRect/>
          </a:stretch>
        </p:blipFill>
        <p:spPr bwMode="auto">
          <a:xfrm>
            <a:off x="838200" y="3829050"/>
            <a:ext cx="1905000" cy="881063"/>
          </a:xfrm>
          <a:prstGeom prst="rect">
            <a:avLst/>
          </a:prstGeom>
          <a:noFill/>
          <a:ln w="9525">
            <a:noFill/>
            <a:miter lim="800000"/>
            <a:headEnd/>
            <a:tailEnd/>
          </a:ln>
        </p:spPr>
      </p:pic>
      <p:pic>
        <p:nvPicPr>
          <p:cNvPr id="2051" name="Picture 7" descr="PILZ00008"/>
          <p:cNvPicPr>
            <a:picLocks noChangeAspect="1" noChangeArrowheads="1" noCrop="1"/>
          </p:cNvPicPr>
          <p:nvPr/>
        </p:nvPicPr>
        <p:blipFill>
          <a:blip r:embed="rId5"/>
          <a:srcRect/>
          <a:stretch>
            <a:fillRect/>
          </a:stretch>
        </p:blipFill>
        <p:spPr bwMode="auto">
          <a:xfrm>
            <a:off x="5410200" y="4626769"/>
            <a:ext cx="914400" cy="548879"/>
          </a:xfrm>
          <a:prstGeom prst="rect">
            <a:avLst/>
          </a:prstGeom>
          <a:noFill/>
          <a:ln w="9525">
            <a:noFill/>
            <a:miter lim="800000"/>
            <a:headEnd/>
            <a:tailEnd/>
          </a:ln>
        </p:spPr>
      </p:pic>
      <p:pic>
        <p:nvPicPr>
          <p:cNvPr id="2052" name="Picture 7" descr="PILZ00008"/>
          <p:cNvPicPr>
            <a:picLocks noChangeAspect="1" noChangeArrowheads="1" noCrop="1"/>
          </p:cNvPicPr>
          <p:nvPr/>
        </p:nvPicPr>
        <p:blipFill>
          <a:blip r:embed="rId5"/>
          <a:srcRect/>
          <a:stretch>
            <a:fillRect/>
          </a:stretch>
        </p:blipFill>
        <p:spPr bwMode="auto">
          <a:xfrm>
            <a:off x="8215313" y="4626769"/>
            <a:ext cx="914400" cy="548879"/>
          </a:xfrm>
          <a:prstGeom prst="rect">
            <a:avLst/>
          </a:prstGeom>
          <a:noFill/>
          <a:ln w="9525">
            <a:noFill/>
            <a:miter lim="800000"/>
            <a:headEnd/>
            <a:tailEnd/>
          </a:ln>
        </p:spPr>
      </p:pic>
      <p:pic>
        <p:nvPicPr>
          <p:cNvPr id="2053" name="Picture 7" descr="PILZ00008"/>
          <p:cNvPicPr>
            <a:picLocks noChangeAspect="1" noChangeArrowheads="1" noCrop="1"/>
          </p:cNvPicPr>
          <p:nvPr/>
        </p:nvPicPr>
        <p:blipFill>
          <a:blip r:embed="rId5"/>
          <a:srcRect/>
          <a:stretch>
            <a:fillRect/>
          </a:stretch>
        </p:blipFill>
        <p:spPr bwMode="auto">
          <a:xfrm>
            <a:off x="3276600" y="4649391"/>
            <a:ext cx="914400" cy="548878"/>
          </a:xfrm>
          <a:prstGeom prst="rect">
            <a:avLst/>
          </a:prstGeom>
          <a:noFill/>
          <a:ln w="9525">
            <a:noFill/>
            <a:miter lim="800000"/>
            <a:headEnd/>
            <a:tailEnd/>
          </a:ln>
        </p:spPr>
      </p:pic>
      <p:pic>
        <p:nvPicPr>
          <p:cNvPr id="2054" name="Picture 7" descr="PILZ00008"/>
          <p:cNvPicPr>
            <a:picLocks noChangeAspect="1" noChangeArrowheads="1" noCrop="1"/>
          </p:cNvPicPr>
          <p:nvPr/>
        </p:nvPicPr>
        <p:blipFill>
          <a:blip r:embed="rId5"/>
          <a:srcRect/>
          <a:stretch>
            <a:fillRect/>
          </a:stretch>
        </p:blipFill>
        <p:spPr bwMode="auto">
          <a:xfrm>
            <a:off x="304800" y="4594623"/>
            <a:ext cx="914400" cy="548878"/>
          </a:xfrm>
          <a:prstGeom prst="rect">
            <a:avLst/>
          </a:prstGeom>
          <a:noFill/>
          <a:ln w="9525">
            <a:noFill/>
            <a:miter lim="800000"/>
            <a:headEnd/>
            <a:tailEnd/>
          </a:ln>
        </p:spPr>
      </p:pic>
      <p:sp>
        <p:nvSpPr>
          <p:cNvPr id="2" name="TextBox 1">
            <a:extLst>
              <a:ext uri="{FF2B5EF4-FFF2-40B4-BE49-F238E27FC236}">
                <a16:creationId xmlns:a16="http://schemas.microsoft.com/office/drawing/2014/main" id="{D38DD745-59AF-4CB3-A365-B3F4B3C9BA85}"/>
              </a:ext>
            </a:extLst>
          </p:cNvPr>
          <p:cNvSpPr txBox="1"/>
          <p:nvPr/>
        </p:nvSpPr>
        <p:spPr>
          <a:xfrm>
            <a:off x="1219200" y="863309"/>
            <a:ext cx="7147109" cy="1107996"/>
          </a:xfrm>
          <a:prstGeom prst="rect">
            <a:avLst/>
          </a:prstGeom>
          <a:noFill/>
        </p:spPr>
        <p:txBody>
          <a:bodyPr wrap="square" rtlCol="0">
            <a:spAutoFit/>
          </a:bodyPr>
          <a:lstStyle/>
          <a:p>
            <a:r>
              <a:rPr lang="en-US" sz="6600" b="1" dirty="0" err="1">
                <a:solidFill>
                  <a:srgbClr val="FF0000"/>
                </a:solidFill>
                <a:latin typeface="Times New Roman" panose="02020603050405020304" pitchFamily="18" charset="0"/>
                <a:cs typeface="Times New Roman" panose="02020603050405020304" pitchFamily="18" charset="0"/>
              </a:rPr>
              <a:t>Kh</a:t>
            </a:r>
            <a:r>
              <a:rPr lang="vi-VN" sz="6600" b="1" dirty="0">
                <a:solidFill>
                  <a:srgbClr val="FF0000"/>
                </a:solidFill>
                <a:latin typeface="Times New Roman" panose="02020603050405020304" pitchFamily="18" charset="0"/>
                <a:cs typeface="Times New Roman" panose="02020603050405020304" pitchFamily="18" charset="0"/>
              </a:rPr>
              <a:t>ối 4 – Tuần 04</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EA3BFE-0D04-4004-8F9D-467A375BFCB2}"/>
              </a:ext>
            </a:extLst>
          </p:cNvPr>
          <p:cNvSpPr txBox="1"/>
          <p:nvPr/>
        </p:nvSpPr>
        <p:spPr>
          <a:xfrm>
            <a:off x="1913695" y="2057959"/>
            <a:ext cx="4748416" cy="1107996"/>
          </a:xfrm>
          <a:prstGeom prst="rect">
            <a:avLst/>
          </a:prstGeom>
          <a:noFill/>
        </p:spPr>
        <p:txBody>
          <a:bodyPr wrap="non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T</a:t>
            </a:r>
            <a:r>
              <a:rPr lang="vi-VN" sz="6600" b="1" dirty="0">
                <a:solidFill>
                  <a:srgbClr val="FF0000"/>
                </a:solidFill>
                <a:latin typeface="Times New Roman" panose="02020603050405020304" pitchFamily="18" charset="0"/>
                <a:cs typeface="Times New Roman" panose="02020603050405020304" pitchFamily="18" charset="0"/>
              </a:rPr>
              <a:t>ập làm văn</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511"/>
    </mc:Choice>
    <mc:Fallback xmlns="">
      <p:transition spd="slow" advTm="9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C285A-4C56-4D7B-8603-B9F7624E444A}"/>
              </a:ext>
            </a:extLst>
          </p:cNvPr>
          <p:cNvPicPr>
            <a:picLocks noChangeAspect="1"/>
          </p:cNvPicPr>
          <p:nvPr/>
        </p:nvPicPr>
        <p:blipFill>
          <a:blip r:embed="rId3"/>
          <a:stretch>
            <a:fillRect/>
          </a:stretch>
        </p:blipFill>
        <p:spPr>
          <a:xfrm>
            <a:off x="-10551" y="-12309"/>
            <a:ext cx="9144000" cy="5155809"/>
          </a:xfrm>
          <a:prstGeom prst="rect">
            <a:avLst/>
          </a:prstGeom>
        </p:spPr>
      </p:pic>
      <p:sp>
        <p:nvSpPr>
          <p:cNvPr id="5" name="Text Box 24">
            <a:extLst>
              <a:ext uri="{FF2B5EF4-FFF2-40B4-BE49-F238E27FC236}">
                <a16:creationId xmlns:a16="http://schemas.microsoft.com/office/drawing/2014/main" id="{B25C3D83-FC54-4545-9528-41C86A4DD696}"/>
              </a:ext>
            </a:extLst>
          </p:cNvPr>
          <p:cNvSpPr txBox="1">
            <a:spLocks noChangeArrowheads="1"/>
          </p:cNvSpPr>
          <p:nvPr/>
        </p:nvSpPr>
        <p:spPr bwMode="auto">
          <a:xfrm>
            <a:off x="10551" y="176738"/>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b="1" dirty="0">
                <a:solidFill>
                  <a:srgbClr val="800000"/>
                </a:solidFill>
                <a:latin typeface="Times New Roman" panose="02020603050405020304" pitchFamily="18" charset="0"/>
                <a:cs typeface="Times New Roman" panose="02020603050405020304" pitchFamily="18" charset="0"/>
              </a:rPr>
              <a:t>4.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đã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quyết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vượt</a:t>
            </a:r>
            <a:r>
              <a:rPr lang="en-US" altLang="en-US" b="1" dirty="0">
                <a:latin typeface="Times New Roman" panose="02020603050405020304" pitchFamily="18" charset="0"/>
                <a:cs typeface="Times New Roman" panose="02020603050405020304" pitchFamily="18" charset="0"/>
              </a:rPr>
              <a:t> qua </a:t>
            </a:r>
            <a:r>
              <a:rPr lang="en-US" altLang="en-US" b="1" dirty="0" err="1">
                <a:latin typeface="Times New Roman" panose="02020603050405020304" pitchFamily="18" charset="0"/>
                <a:cs typeface="Times New Roman" panose="02020603050405020304" pitchFamily="18" charset="0"/>
              </a:rPr>
              <a:t>khó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nào</a:t>
            </a:r>
            <a:r>
              <a:rPr lang="en-US" altLang="en-US" b="1" dirty="0">
                <a:latin typeface="Times New Roman" panose="02020603050405020304" pitchFamily="18" charset="0"/>
                <a:cs typeface="Times New Roman" panose="02020603050405020304" pitchFamily="18" charset="0"/>
              </a:rPr>
              <a:t> ?</a:t>
            </a:r>
          </a:p>
        </p:txBody>
      </p:sp>
      <p:sp>
        <p:nvSpPr>
          <p:cNvPr id="6" name="Text Box 26">
            <a:extLst>
              <a:ext uri="{FF2B5EF4-FFF2-40B4-BE49-F238E27FC236}">
                <a16:creationId xmlns:a16="http://schemas.microsoft.com/office/drawing/2014/main" id="{3AA6DDAC-3D27-4A06-A5FF-D2BE9FFCDD2B}"/>
              </a:ext>
            </a:extLst>
          </p:cNvPr>
          <p:cNvSpPr txBox="1">
            <a:spLocks noChangeArrowheads="1"/>
          </p:cNvSpPr>
          <p:nvPr/>
        </p:nvSpPr>
        <p:spPr bwMode="auto">
          <a:xfrm>
            <a:off x="-11936" y="1443003"/>
            <a:ext cx="9144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vi-VN"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Người</a:t>
            </a:r>
            <a:r>
              <a:rPr lang="en-US" altLang="en-US" sz="2800" b="1" dirty="0">
                <a:solidFill>
                  <a:srgbClr val="4842CA"/>
                </a:solidFill>
                <a:latin typeface="Times New Roman" panose="02020603050405020304" pitchFamily="18" charset="0"/>
                <a:cs typeface="Times New Roman" panose="02020603050405020304" pitchFamily="18" charset="0"/>
              </a:rPr>
              <a:t> con </a:t>
            </a:r>
            <a:r>
              <a:rPr lang="en-US" altLang="en-US" sz="2800" b="1" dirty="0" err="1">
                <a:solidFill>
                  <a:srgbClr val="4842CA"/>
                </a:solidFill>
                <a:latin typeface="Times New Roman" panose="02020603050405020304" pitchFamily="18" charset="0"/>
                <a:cs typeface="Times New Roman" panose="02020603050405020304" pitchFamily="18" charset="0"/>
              </a:rPr>
              <a:t>chấp</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nhận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bị</a:t>
            </a:r>
            <a:r>
              <a:rPr lang="en-US" altLang="en-US" sz="2800" b="1" dirty="0">
                <a:solidFill>
                  <a:srgbClr val="4842CA"/>
                </a:solidFill>
                <a:latin typeface="Times New Roman" panose="02020603050405020304" pitchFamily="18" charset="0"/>
                <a:cs typeface="Times New Roman" panose="02020603050405020304" pitchFamily="18" charset="0"/>
              </a:rPr>
              <a:t> gai </a:t>
            </a:r>
            <a:r>
              <a:rPr lang="en-US" altLang="en-US" sz="2800" b="1" dirty="0" err="1">
                <a:solidFill>
                  <a:srgbClr val="4842CA"/>
                </a:solidFill>
                <a:latin typeface="Times New Roman" panose="02020603050405020304" pitchFamily="18" charset="0"/>
                <a:cs typeface="Times New Roman" panose="02020603050405020304" pitchFamily="18" charset="0"/>
              </a:rPr>
              <a:t>cào</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chân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bị</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đá</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đâm</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chảy</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máu</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bụng</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đói</a:t>
            </a:r>
            <a:r>
              <a:rPr lang="vi-VN" altLang="en-US" sz="2800" b="1" dirty="0">
                <a:solidFill>
                  <a:srgbClr val="4842CA"/>
                </a:solidFill>
                <a:latin typeface="Times New Roman" panose="02020603050405020304" pitchFamily="18" charset="0"/>
                <a:cs typeface="Times New Roman" panose="02020603050405020304" pitchFamily="18" charset="0"/>
              </a:rPr>
              <a:t>, gặp nhiều rắn rết</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nhưng</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vẫn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không</a:t>
            </a:r>
            <a:r>
              <a:rPr lang="en-US" altLang="en-US" sz="2800" b="1" dirty="0">
                <a:solidFill>
                  <a:srgbClr val="4842CA"/>
                </a:solidFill>
                <a:latin typeface="Times New Roman" panose="02020603050405020304" pitchFamily="18" charset="0"/>
                <a:cs typeface="Times New Roman" panose="02020603050405020304" pitchFamily="18" charset="0"/>
              </a:rPr>
              <a:t> </a:t>
            </a:r>
            <a:r>
              <a:rPr lang="vi-VN" altLang="en-US" sz="2800" b="1" dirty="0">
                <a:solidFill>
                  <a:srgbClr val="4842CA"/>
                </a:solidFill>
                <a:latin typeface="Times New Roman" panose="02020603050405020304" pitchFamily="18" charset="0"/>
                <a:cs typeface="Times New Roman" panose="02020603050405020304" pitchFamily="18" charset="0"/>
              </a:rPr>
              <a:t>sờn lòng, quyết tâm tìm bằng được cây thuốc quý</a:t>
            </a:r>
          </a:p>
          <a:p>
            <a:pPr marL="457200" indent="-457200" eaLnBrk="1" hangingPunct="1">
              <a:spcBef>
                <a:spcPct val="50000"/>
              </a:spcBef>
              <a:buFontTx/>
              <a:buChar char="-"/>
            </a:pPr>
            <a:endParaRPr lang="en-US" altLang="en-US" b="1" dirty="0">
              <a:solidFill>
                <a:srgbClr val="4842C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F73986E-4EDC-45CB-8681-6E790FD50A68}"/>
              </a:ext>
            </a:extLst>
          </p:cNvPr>
          <p:cNvSpPr txBox="1"/>
          <p:nvPr/>
        </p:nvSpPr>
        <p:spPr>
          <a:xfrm>
            <a:off x="-13321" y="3165808"/>
            <a:ext cx="9094763" cy="954107"/>
          </a:xfrm>
          <a:prstGeom prst="rect">
            <a:avLst/>
          </a:prstGeom>
          <a:noFill/>
        </p:spPr>
        <p:txBody>
          <a:bodyPr wrap="square" rtlCol="0">
            <a:spAutoFit/>
          </a:bodyPr>
          <a:lstStyle/>
          <a:p>
            <a:r>
              <a:rPr lang="vi-VN" sz="2800" b="1" dirty="0">
                <a:solidFill>
                  <a:srgbClr val="4842CA"/>
                </a:solidFill>
                <a:latin typeface="+mj-lt"/>
              </a:rPr>
              <a:t>- Người con quyết trèo lên đỉnh núi cao vút mời bằng được bà tiên.</a:t>
            </a:r>
            <a:endParaRPr lang="en-US" sz="2800" b="1" dirty="0">
              <a:solidFill>
                <a:srgbClr val="4842CA"/>
              </a:solidFill>
              <a:latin typeface="+mj-lt"/>
            </a:endParaRPr>
          </a:p>
        </p:txBody>
      </p:sp>
    </p:spTree>
    <p:custDataLst>
      <p:tags r:id="rId1"/>
    </p:custDataLst>
    <p:extLst>
      <p:ext uri="{BB962C8B-B14F-4D97-AF65-F5344CB8AC3E}">
        <p14:creationId xmlns:p14="http://schemas.microsoft.com/office/powerpoint/2010/main" val="3261631557"/>
      </p:ext>
    </p:extLst>
  </p:cSld>
  <p:clrMapOvr>
    <a:masterClrMapping/>
  </p:clrMapOvr>
  <mc:AlternateContent xmlns:mc="http://schemas.openxmlformats.org/markup-compatibility/2006" xmlns:p14="http://schemas.microsoft.com/office/powerpoint/2010/main">
    <mc:Choice Requires="p14">
      <p:transition spd="slow" p14:dur="2000" advTm="45030"/>
    </mc:Choice>
    <mc:Fallback xmlns="">
      <p:transition spd="slow" advTm="45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D621-181D-4C5F-BD27-49186DE91C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D557623-3A69-4466-96A3-E9C8A0589E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196FA8-3332-423F-8DEA-35387FEA6FF1}"/>
              </a:ext>
            </a:extLst>
          </p:cNvPr>
          <p:cNvPicPr>
            <a:picLocks noChangeAspect="1"/>
          </p:cNvPicPr>
          <p:nvPr/>
        </p:nvPicPr>
        <p:blipFill>
          <a:blip r:embed="rId3"/>
          <a:stretch>
            <a:fillRect/>
          </a:stretch>
        </p:blipFill>
        <p:spPr>
          <a:xfrm>
            <a:off x="-9525" y="1"/>
            <a:ext cx="9144000" cy="5166122"/>
          </a:xfrm>
          <a:prstGeom prst="rect">
            <a:avLst/>
          </a:prstGeom>
        </p:spPr>
      </p:pic>
      <p:sp>
        <p:nvSpPr>
          <p:cNvPr id="5" name="Text Box 36">
            <a:extLst>
              <a:ext uri="{FF2B5EF4-FFF2-40B4-BE49-F238E27FC236}">
                <a16:creationId xmlns:a16="http://schemas.microsoft.com/office/drawing/2014/main" id="{959BC17E-AE81-4B8B-A3E4-5DED61C4D3E5}"/>
              </a:ext>
            </a:extLst>
          </p:cNvPr>
          <p:cNvSpPr txBox="1">
            <a:spLocks noChangeArrowheads="1"/>
          </p:cNvSpPr>
          <p:nvPr/>
        </p:nvSpPr>
        <p:spPr bwMode="auto">
          <a:xfrm>
            <a:off x="152400" y="31280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5. </a:t>
            </a:r>
            <a:r>
              <a:rPr lang="en-US" altLang="en-US" b="1" dirty="0" err="1">
                <a:latin typeface="Times New Roman" panose="02020603050405020304" pitchFamily="18" charset="0"/>
                <a:cs typeface="Times New Roman" panose="02020603050405020304" pitchFamily="18" charset="0"/>
              </a:rPr>
              <a:t>Bà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giúp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hai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mẹ</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nào</a:t>
            </a:r>
            <a:r>
              <a:rPr lang="en-US" altLang="en-US" b="1" dirty="0">
                <a:latin typeface="Times New Roman" panose="02020603050405020304" pitchFamily="18" charset="0"/>
                <a:cs typeface="Times New Roman" panose="02020603050405020304" pitchFamily="18" charset="0"/>
              </a:rPr>
              <a:t> ?</a:t>
            </a:r>
          </a:p>
        </p:txBody>
      </p:sp>
      <p:sp>
        <p:nvSpPr>
          <p:cNvPr id="6" name="Text Box 42">
            <a:extLst>
              <a:ext uri="{FF2B5EF4-FFF2-40B4-BE49-F238E27FC236}">
                <a16:creationId xmlns:a16="http://schemas.microsoft.com/office/drawing/2014/main" id="{C79DE8EC-F510-4EF7-9D47-540CA2B401A3}"/>
              </a:ext>
            </a:extLst>
          </p:cNvPr>
          <p:cNvSpPr txBox="1">
            <a:spLocks noChangeArrowheads="1"/>
          </p:cNvSpPr>
          <p:nvPr/>
        </p:nvSpPr>
        <p:spPr bwMode="auto">
          <a:xfrm>
            <a:off x="0" y="78851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động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trước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tấm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lòng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hiếu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thảo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của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hiện</a:t>
            </a:r>
            <a:r>
              <a:rPr lang="en-US" altLang="en-US" b="1" dirty="0">
                <a:solidFill>
                  <a:srgbClr val="0000FF"/>
                </a:solidFill>
                <a:latin typeface="Times New Roman" panose="02020603050405020304" pitchFamily="18" charset="0"/>
                <a:cs typeface="Times New Roman" panose="02020603050405020304" pitchFamily="18" charset="0"/>
              </a:rPr>
              <a:t> ra </a:t>
            </a:r>
            <a:r>
              <a:rPr lang="en-US" altLang="en-US" b="1" dirty="0" err="1">
                <a:solidFill>
                  <a:srgbClr val="0000FF"/>
                </a:solidFill>
                <a:latin typeface="Times New Roman" panose="02020603050405020304" pitchFamily="18" charset="0"/>
                <a:cs typeface="Times New Roman" panose="02020603050405020304" pitchFamily="18" charset="0"/>
              </a:rPr>
              <a:t>giúp</a:t>
            </a:r>
            <a:r>
              <a:rPr lang="en-US" altLang="en-US" b="1" dirty="0">
                <a:solidFill>
                  <a:srgbClr val="0000FF"/>
                </a:solidFill>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đỡ</a:t>
            </a:r>
            <a:r>
              <a:rPr lang="en-US" altLang="en-US" b="1" dirty="0">
                <a:solidFill>
                  <a:srgbClr val="0000FF"/>
                </a:solidFill>
                <a:latin typeface="Times New Roman" panose="02020603050405020304" pitchFamily="18" charset="0"/>
                <a:cs typeface="Times New Roman" panose="02020603050405020304" pitchFamily="18" charset="0"/>
              </a:rPr>
              <a:t>.</a:t>
            </a:r>
          </a:p>
        </p:txBody>
      </p:sp>
      <p:sp>
        <p:nvSpPr>
          <p:cNvPr id="7" name="Text Box 43">
            <a:extLst>
              <a:ext uri="{FF2B5EF4-FFF2-40B4-BE49-F238E27FC236}">
                <a16:creationId xmlns:a16="http://schemas.microsoft.com/office/drawing/2014/main" id="{11E0AE33-FB74-4A07-9841-BB21CC121C44}"/>
              </a:ext>
            </a:extLst>
          </p:cNvPr>
          <p:cNvSpPr txBox="1">
            <a:spLocks noChangeArrowheads="1"/>
          </p:cNvSpPr>
          <p:nvPr/>
        </p:nvSpPr>
        <p:spPr bwMode="auto">
          <a:xfrm>
            <a:off x="0" y="1941364"/>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hiền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lành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mở</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cửa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đón</a:t>
            </a:r>
            <a:r>
              <a:rPr lang="en-US" altLang="en-US" b="1" dirty="0">
                <a:solidFill>
                  <a:srgbClr val="0000FF"/>
                </a:solidFill>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người con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rồi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phẩy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nháy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mắt</a:t>
            </a:r>
            <a:r>
              <a:rPr lang="vi-VN" altLang="en-US" b="1" dirty="0">
                <a:solidFill>
                  <a:srgbClr val="0000FF"/>
                </a:solidFill>
                <a:latin typeface="Times New Roman" panose="02020603050405020304" pitchFamily="18" charset="0"/>
                <a:cs typeface="Times New Roman" panose="02020603050405020304" pitchFamily="18" charset="0"/>
              </a:rPr>
              <a:t> người con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về</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đến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nhà</a:t>
            </a:r>
            <a:r>
              <a:rPr lang="en-US" altLang="en-US" b="1" dirty="0">
                <a:solidFill>
                  <a:srgbClr val="0000FF"/>
                </a:solidFill>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8" name="Text Box 44">
            <a:extLst>
              <a:ext uri="{FF2B5EF4-FFF2-40B4-BE49-F238E27FC236}">
                <a16:creationId xmlns:a16="http://schemas.microsoft.com/office/drawing/2014/main" id="{E1323F40-1888-4E05-95A2-13E3F334F127}"/>
              </a:ext>
            </a:extLst>
          </p:cNvPr>
          <p:cNvSpPr txBox="1">
            <a:spLocks noChangeArrowheads="1"/>
          </p:cNvSpPr>
          <p:nvPr/>
        </p:nvSpPr>
        <p:spPr bwMode="auto">
          <a:xfrm>
            <a:off x="9525" y="3647947"/>
            <a:ext cx="90830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động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cho</a:t>
            </a:r>
            <a:r>
              <a:rPr lang="en-US" altLang="en-US" b="1" dirty="0">
                <a:solidFill>
                  <a:srgbClr val="0000FF"/>
                </a:solidFill>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người con</a:t>
            </a:r>
            <a:r>
              <a:rPr lang="en-US" altLang="en-US" b="1" dirty="0">
                <a:solidFill>
                  <a:srgbClr val="0000FF"/>
                </a:solidFill>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cây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vi-VN" altLang="en-US" b="1" dirty="0">
                <a:solidFill>
                  <a:srgbClr val="0000FF"/>
                </a:solidFill>
                <a:latin typeface="Times New Roman" panose="02020603050405020304" pitchFamily="18" charset="0"/>
                <a:cs typeface="Times New Roman" panose="02020603050405020304" pitchFamily="18" charset="0"/>
              </a:rPr>
              <a:t> quý.</a:t>
            </a:r>
            <a:endParaRPr lang="en-US" altLang="en-US"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9302407"/>
      </p:ext>
    </p:extLst>
  </p:cSld>
  <p:clrMapOvr>
    <a:masterClrMapping/>
  </p:clrMapOvr>
  <mc:AlternateContent xmlns:mc="http://schemas.openxmlformats.org/markup-compatibility/2006" xmlns:p14="http://schemas.microsoft.com/office/powerpoint/2010/main">
    <mc:Choice Requires="p14">
      <p:transition spd="slow" p14:dur="2000" advTm="48774"/>
    </mc:Choice>
    <mc:Fallback xmlns="">
      <p:transition spd="slow" advTm="48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1"/>
          <p:cNvSpPr>
            <a:spLocks noChangeArrowheads="1"/>
          </p:cNvSpPr>
          <p:nvPr/>
        </p:nvSpPr>
        <p:spPr bwMode="auto">
          <a:xfrm>
            <a:off x="304800" y="3314701"/>
            <a:ext cx="8382000" cy="523220"/>
          </a:xfrm>
          <a:prstGeom prst="rect">
            <a:avLst/>
          </a:prstGeom>
          <a:noFill/>
          <a:ln w="9525">
            <a:noFill/>
            <a:miter lim="800000"/>
            <a:headEnd/>
            <a:tailEnd/>
          </a:ln>
        </p:spPr>
        <p:txBody>
          <a:bodyPr>
            <a:spAutoFit/>
          </a:bodyPr>
          <a:lstStyle/>
          <a:p>
            <a:r>
              <a:rPr lang="en-US" sz="2800" b="1">
                <a:solidFill>
                  <a:srgbClr val="FF0000"/>
                </a:solidFill>
              </a:rPr>
              <a:t> </a:t>
            </a:r>
            <a:endParaRPr lang="en-US" sz="2400">
              <a:solidFill>
                <a:schemeClr val="bg1"/>
              </a:solidFill>
            </a:endParaRPr>
          </a:p>
        </p:txBody>
      </p:sp>
      <p:pic>
        <p:nvPicPr>
          <p:cNvPr id="3" name="Picture 2">
            <a:extLst>
              <a:ext uri="{FF2B5EF4-FFF2-40B4-BE49-F238E27FC236}">
                <a16:creationId xmlns:a16="http://schemas.microsoft.com/office/drawing/2014/main" id="{911A722C-1F5B-4B64-86FC-BD89EA987285}"/>
              </a:ext>
            </a:extLst>
          </p:cNvPr>
          <p:cNvPicPr>
            <a:picLocks noChangeAspect="1"/>
          </p:cNvPicPr>
          <p:nvPr/>
        </p:nvPicPr>
        <p:blipFill>
          <a:blip r:embed="rId3"/>
          <a:stretch>
            <a:fillRect/>
          </a:stretch>
        </p:blipFill>
        <p:spPr>
          <a:xfrm>
            <a:off x="0" y="-6792"/>
            <a:ext cx="9072716" cy="5143500"/>
          </a:xfrm>
          <a:prstGeom prst="rect">
            <a:avLst/>
          </a:prstGeom>
        </p:spPr>
      </p:pic>
      <p:sp>
        <p:nvSpPr>
          <p:cNvPr id="9" name="Text Box 22">
            <a:extLst>
              <a:ext uri="{FF2B5EF4-FFF2-40B4-BE49-F238E27FC236}">
                <a16:creationId xmlns:a16="http://schemas.microsoft.com/office/drawing/2014/main" id="{2BF1E1E7-A393-496E-AF12-BAC5782406C3}"/>
              </a:ext>
            </a:extLst>
          </p:cNvPr>
          <p:cNvSpPr txBox="1">
            <a:spLocks noChangeArrowheads="1"/>
          </p:cNvSpPr>
          <p:nvPr/>
        </p:nvSpPr>
        <p:spPr bwMode="auto">
          <a:xfrm>
            <a:off x="304800" y="20373"/>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4842CA"/>
                </a:solidFill>
                <a:latin typeface="Times New Roman" panose="02020603050405020304" pitchFamily="18" charset="0"/>
                <a:cs typeface="Times New Roman" panose="02020603050405020304" pitchFamily="18" charset="0"/>
              </a:rPr>
              <a:t>Cốt</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truyện</a:t>
            </a:r>
            <a:r>
              <a:rPr lang="en-US" altLang="en-US" sz="2800" b="1" dirty="0">
                <a:solidFill>
                  <a:srgbClr val="4842CA"/>
                </a:solidFill>
                <a:latin typeface="Times New Roman" panose="02020603050405020304" pitchFamily="18" charset="0"/>
                <a:cs typeface="Times New Roman" panose="02020603050405020304" pitchFamily="18" charset="0"/>
              </a:rPr>
              <a:t> –</a:t>
            </a:r>
            <a:r>
              <a:rPr lang="vi-VN"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Câu</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chuyện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về</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lòng</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hiếu</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thảo</a:t>
            </a:r>
            <a:r>
              <a:rPr lang="en-US" altLang="en-US" sz="2800" b="1" dirty="0">
                <a:solidFill>
                  <a:srgbClr val="4842CA"/>
                </a:solidFill>
                <a:latin typeface="Times New Roman" panose="02020603050405020304" pitchFamily="18" charset="0"/>
                <a:cs typeface="Times New Roman" panose="02020603050405020304" pitchFamily="18" charset="0"/>
              </a:rPr>
              <a:t>.</a:t>
            </a:r>
          </a:p>
        </p:txBody>
      </p:sp>
      <p:sp>
        <p:nvSpPr>
          <p:cNvPr id="10" name="Rectangle 6">
            <a:extLst>
              <a:ext uri="{FF2B5EF4-FFF2-40B4-BE49-F238E27FC236}">
                <a16:creationId xmlns:a16="http://schemas.microsoft.com/office/drawing/2014/main" id="{1651C901-3714-430A-AC45-583A1C0FAB24}"/>
              </a:ext>
            </a:extLst>
          </p:cNvPr>
          <p:cNvSpPr>
            <a:spLocks noChangeArrowheads="1"/>
          </p:cNvSpPr>
          <p:nvPr/>
        </p:nvSpPr>
        <p:spPr bwMode="auto">
          <a:xfrm>
            <a:off x="36723" y="994852"/>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thương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sóc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tuỵ</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đêm</a:t>
            </a:r>
            <a:r>
              <a:rPr lang="en-US" altLang="en-US" sz="2800" b="1" dirty="0">
                <a:latin typeface="Times New Roman" panose="02020603050405020304" pitchFamily="18" charset="0"/>
                <a:cs typeface="Times New Roman" panose="02020603050405020304" pitchFamily="18" charset="0"/>
              </a:rPr>
              <a:t>.; ( … )</a:t>
            </a:r>
          </a:p>
        </p:txBody>
      </p:sp>
      <p:sp>
        <p:nvSpPr>
          <p:cNvPr id="13" name="Rectangle 5">
            <a:extLst>
              <a:ext uri="{FF2B5EF4-FFF2-40B4-BE49-F238E27FC236}">
                <a16:creationId xmlns:a16="http://schemas.microsoft.com/office/drawing/2014/main" id="{2C2C15F5-41F2-4B24-8632-CDED42831352}"/>
              </a:ext>
            </a:extLst>
          </p:cNvPr>
          <p:cNvSpPr>
            <a:spLocks noChangeArrowheads="1"/>
          </p:cNvSpPr>
          <p:nvPr/>
        </p:nvSpPr>
        <p:spPr bwMode="auto">
          <a:xfrm>
            <a:off x="114300" y="471632"/>
            <a:ext cx="861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solidFill>
                  <a:srgbClr val="FF0000"/>
                </a:solidFill>
                <a:latin typeface="Times New Roman" panose="02020603050405020304" pitchFamily="18" charset="0"/>
                <a:cs typeface="Times New Roman" panose="02020603050405020304" pitchFamily="18" charset="0"/>
              </a:rPr>
              <a:t>1.</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ốm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nặng</a:t>
            </a:r>
            <a:r>
              <a:rPr lang="en-US" altLang="en-US" sz="2800" b="1" dirty="0">
                <a:latin typeface="Times New Roman" panose="02020603050405020304" pitchFamily="18" charset="0"/>
                <a:cs typeface="Times New Roman" panose="02020603050405020304" pitchFamily="18" charset="0"/>
              </a:rPr>
              <a:t>.; (...)</a:t>
            </a:r>
          </a:p>
        </p:txBody>
      </p:sp>
      <p:sp>
        <p:nvSpPr>
          <p:cNvPr id="14" name="Rectangle 7">
            <a:extLst>
              <a:ext uri="{FF2B5EF4-FFF2-40B4-BE49-F238E27FC236}">
                <a16:creationId xmlns:a16="http://schemas.microsoft.com/office/drawing/2014/main" id="{6BA34377-2F59-44EA-A745-CCA9DBE6D07D}"/>
              </a:ext>
            </a:extLst>
          </p:cNvPr>
          <p:cNvSpPr>
            <a:spLocks noChangeArrowheads="1"/>
          </p:cNvSpPr>
          <p:nvPr/>
        </p:nvSpPr>
        <p:spPr bwMode="auto">
          <a:xfrm>
            <a:off x="-56921" y="1886044"/>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3.</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phải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quý</a:t>
            </a:r>
            <a:r>
              <a:rPr lang="en-US" altLang="en-US" sz="2800" b="1" dirty="0">
                <a:latin typeface="Times New Roman" panose="02020603050405020304" pitchFamily="18" charset="0"/>
                <a:cs typeface="Times New Roman" panose="02020603050405020304" pitchFamily="18" charset="0"/>
              </a:rPr>
              <a:t>.; (… )</a:t>
            </a:r>
          </a:p>
        </p:txBody>
      </p:sp>
      <p:sp>
        <p:nvSpPr>
          <p:cNvPr id="15" name="Rectangle 8">
            <a:extLst>
              <a:ext uri="{FF2B5EF4-FFF2-40B4-BE49-F238E27FC236}">
                <a16:creationId xmlns:a16="http://schemas.microsoft.com/office/drawing/2014/main" id="{D25BD60E-3943-45EB-8C55-3AAB4A1E9B2C}"/>
              </a:ext>
            </a:extLst>
          </p:cNvPr>
          <p:cNvSpPr>
            <a:spLocks noChangeArrowheads="1"/>
          </p:cNvSpPr>
          <p:nvPr/>
        </p:nvSpPr>
        <p:spPr bwMode="auto">
          <a:xfrm>
            <a:off x="-20198" y="2883814"/>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4.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chấp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 gai </a:t>
            </a:r>
            <a:r>
              <a:rPr lang="en-US" altLang="en-US" sz="2800" b="1" dirty="0" err="1">
                <a:latin typeface="Times New Roman" panose="02020603050405020304" pitchFamily="18" charset="0"/>
                <a:cs typeface="Times New Roman" panose="02020603050405020304" pitchFamily="18" charset="0"/>
              </a:rPr>
              <a:t>cào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máu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bụng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vẫn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lùi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bước</a:t>
            </a:r>
            <a:r>
              <a:rPr lang="en-US" altLang="en-US" sz="2800" b="1" dirty="0">
                <a:latin typeface="Times New Roman" panose="02020603050405020304" pitchFamily="18" charset="0"/>
                <a:cs typeface="Times New Roman" panose="02020603050405020304" pitchFamily="18" charset="0"/>
              </a:rPr>
              <a:t>.; ( … )</a:t>
            </a:r>
          </a:p>
        </p:txBody>
      </p:sp>
      <p:sp>
        <p:nvSpPr>
          <p:cNvPr id="16" name="Rectangle 9">
            <a:extLst>
              <a:ext uri="{FF2B5EF4-FFF2-40B4-BE49-F238E27FC236}">
                <a16:creationId xmlns:a16="http://schemas.microsoft.com/office/drawing/2014/main" id="{9E19C65F-D37F-4624-9102-A91AB92444E9}"/>
              </a:ext>
            </a:extLst>
          </p:cNvPr>
          <p:cNvSpPr>
            <a:spLocks noChangeArrowheads="1"/>
          </p:cNvSpPr>
          <p:nvPr/>
        </p:nvSpPr>
        <p:spPr bwMode="auto">
          <a:xfrm>
            <a:off x="36723" y="3925247"/>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FF0000"/>
                </a:solidFill>
                <a:latin typeface="Times New Roman" panose="02020603050405020304" pitchFamily="18" charset="0"/>
                <a:cs typeface="Times New Roman" panose="02020603050405020304" pitchFamily="18" charset="0"/>
              </a:rPr>
              <a:t>5. </a:t>
            </a:r>
            <a:r>
              <a:rPr lang="en-US" altLang="en-US" sz="2800" b="1" dirty="0" err="1">
                <a:latin typeface="Times New Roman" panose="02020603050405020304" pitchFamily="18" charset="0"/>
                <a:cs typeface="Times New Roman" panose="02020603050405020304" pitchFamily="18" charset="0"/>
              </a:rPr>
              <a:t>Bà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cảm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ra </a:t>
            </a:r>
            <a:r>
              <a:rPr lang="en-US" altLang="en-US" sz="2800" b="1" dirty="0" err="1">
                <a:latin typeface="Times New Roman" panose="02020603050405020304" pitchFamily="18" charset="0"/>
                <a:cs typeface="Times New Roman" panose="02020603050405020304" pitchFamily="18" charset="0"/>
              </a:rPr>
              <a:t>giúp</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đỡ</a:t>
            </a:r>
            <a:r>
              <a:rPr lang="en-US" altLang="en-US" sz="2800" b="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2861221052"/>
      </p:ext>
    </p:extLst>
  </p:cSld>
  <p:clrMapOvr>
    <a:masterClrMapping/>
  </p:clrMapOvr>
  <p:transition spd="med" advTm="43992">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Hình nền Powerpoint đẹp đơn giản tinh tế chuyên nghiệp tổng hợp">
            <a:extLst>
              <a:ext uri="{FF2B5EF4-FFF2-40B4-BE49-F238E27FC236}">
                <a16:creationId xmlns:a16="http://schemas.microsoft.com/office/drawing/2014/main" id="{5FEC57F1-6A1A-4659-96E2-54499DBBD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8" y="4065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a:extLst>
              <a:ext uri="{FF2B5EF4-FFF2-40B4-BE49-F238E27FC236}">
                <a16:creationId xmlns:a16="http://schemas.microsoft.com/office/drawing/2014/main" id="{2371A6F5-1225-451C-8DCE-64C8E2B729FA}"/>
              </a:ext>
            </a:extLst>
          </p:cNvPr>
          <p:cNvSpPr txBox="1">
            <a:spLocks noChangeArrowheads="1"/>
          </p:cNvSpPr>
          <p:nvPr/>
        </p:nvSpPr>
        <p:spPr bwMode="auto">
          <a:xfrm>
            <a:off x="609600" y="40654"/>
            <a:ext cx="213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800000"/>
                </a:solidFill>
                <a:latin typeface="Times New Roman" panose="02020603050405020304" pitchFamily="18" charset="0"/>
                <a:cs typeface="Times New Roman" panose="02020603050405020304" pitchFamily="18" charset="0"/>
              </a:rPr>
              <a:t>Gợi</a:t>
            </a:r>
            <a:r>
              <a:rPr lang="en-US" altLang="en-US" b="1" dirty="0">
                <a:solidFill>
                  <a:srgbClr val="800000"/>
                </a:solidFill>
                <a:latin typeface="Times New Roman" panose="02020603050405020304" pitchFamily="18" charset="0"/>
                <a:cs typeface="Times New Roman" panose="02020603050405020304" pitchFamily="18" charset="0"/>
              </a:rPr>
              <a:t> ý 2 :</a:t>
            </a:r>
          </a:p>
        </p:txBody>
      </p:sp>
      <p:sp>
        <p:nvSpPr>
          <p:cNvPr id="2" name="TextBox 1">
            <a:extLst>
              <a:ext uri="{FF2B5EF4-FFF2-40B4-BE49-F238E27FC236}">
                <a16:creationId xmlns:a16="http://schemas.microsoft.com/office/drawing/2014/main" id="{E16B0F49-225E-4983-A972-866943FDCFA7}"/>
              </a:ext>
            </a:extLst>
          </p:cNvPr>
          <p:cNvSpPr txBox="1"/>
          <p:nvPr/>
        </p:nvSpPr>
        <p:spPr>
          <a:xfrm>
            <a:off x="44548" y="514350"/>
            <a:ext cx="8686800" cy="1569660"/>
          </a:xfrm>
          <a:prstGeom prst="rect">
            <a:avLst/>
          </a:prstGeom>
          <a:noFill/>
        </p:spPr>
        <p:txBody>
          <a:bodyPr wrap="square" rtlCol="0">
            <a:spAutoFit/>
          </a:bodyPr>
          <a:lstStyle/>
          <a:p>
            <a:r>
              <a:rPr lang="vi-VN" sz="3200" dirty="0">
                <a:solidFill>
                  <a:srgbClr val="4842CA"/>
                </a:solidFill>
                <a:latin typeface="Times New Roman" panose="02020603050405020304" pitchFamily="18" charset="0"/>
                <a:cs typeface="Times New Roman" panose="02020603050405020304" pitchFamily="18" charset="0"/>
              </a:rPr>
              <a:t>Câu chuyện với ba nhân vật như trên cũng có thể là </a:t>
            </a:r>
            <a:r>
              <a:rPr lang="vi-VN" sz="3200" dirty="0">
                <a:solidFill>
                  <a:srgbClr val="FF0000"/>
                </a:solidFill>
                <a:latin typeface="Times New Roman" panose="02020603050405020304" pitchFamily="18" charset="0"/>
                <a:cs typeface="Times New Roman" panose="02020603050405020304" pitchFamily="18" charset="0"/>
              </a:rPr>
              <a:t>một câu chuyện về tính trung thực.</a:t>
            </a:r>
            <a:r>
              <a:rPr lang="vi-VN" sz="3200" dirty="0">
                <a:solidFill>
                  <a:srgbClr val="4842CA"/>
                </a:solidFill>
                <a:latin typeface="Times New Roman" panose="02020603050405020304" pitchFamily="18" charset="0"/>
                <a:cs typeface="Times New Roman" panose="02020603050405020304" pitchFamily="18" charset="0"/>
              </a:rPr>
              <a:t> Những điều em cần tưởng tượng là:</a:t>
            </a:r>
            <a:endParaRPr lang="en-US" sz="3200" dirty="0">
              <a:solidFill>
                <a:srgbClr val="4842CA"/>
              </a:solidFill>
              <a:latin typeface="Times New Roman" panose="02020603050405020304" pitchFamily="18" charset="0"/>
              <a:cs typeface="Times New Roman" panose="02020603050405020304" pitchFamily="18" charset="0"/>
            </a:endParaRPr>
          </a:p>
        </p:txBody>
      </p:sp>
      <p:sp>
        <p:nvSpPr>
          <p:cNvPr id="6" name="Text Box 40">
            <a:extLst>
              <a:ext uri="{FF2B5EF4-FFF2-40B4-BE49-F238E27FC236}">
                <a16:creationId xmlns:a16="http://schemas.microsoft.com/office/drawing/2014/main" id="{0F415309-FD43-4358-95B5-6EC830D8FA64}"/>
              </a:ext>
            </a:extLst>
          </p:cNvPr>
          <p:cNvSpPr txBox="1">
            <a:spLocks noChangeArrowheads="1"/>
          </p:cNvSpPr>
          <p:nvPr/>
        </p:nvSpPr>
        <p:spPr bwMode="auto">
          <a:xfrm>
            <a:off x="0" y="1962150"/>
            <a:ext cx="909945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1.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ốm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2.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chăm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sóc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                                                                                    3.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chữa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khỏi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bệnh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gặp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endParaRPr lang="vi-VN" altLang="en-US" sz="28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4. </a:t>
            </a:r>
            <a:r>
              <a:rPr lang="en-US" altLang="en-US" sz="2800" b="1" dirty="0" err="1">
                <a:latin typeface="Times New Roman" panose="02020603050405020304" pitchFamily="18" charset="0"/>
                <a:cs typeface="Times New Roman" panose="02020603050405020304" pitchFamily="18" charset="0"/>
              </a:rPr>
              <a:t>Bà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tiên</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để</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biết người con là người trung thực</a:t>
            </a:r>
            <a:endParaRPr lang="en-US" altLang="en-US" sz="2800" b="1" dirty="0">
              <a:latin typeface="Times New Roman" panose="02020603050405020304" pitchFamily="18" charset="0"/>
              <a:cs typeface="Times New Roman" panose="02020603050405020304" pitchFamily="18" charset="0"/>
            </a:endParaRPr>
          </a:p>
          <a:p>
            <a:pPr eaLnBrk="1" hangingPunct="1">
              <a:spcBef>
                <a:spcPct val="0"/>
              </a:spcBef>
              <a:buNone/>
            </a:pPr>
            <a:r>
              <a:rPr lang="vi-VN" altLang="en-US" sz="2800" b="1" dirty="0">
                <a:latin typeface="Times New Roman" panose="02020603050405020304" pitchFamily="18" charset="0"/>
                <a:cs typeface="Times New Roman" panose="02020603050405020304" pitchFamily="18" charset="0"/>
              </a:rPr>
              <a:t>5. Bà tiên giúp đỡ người con trung thực như thế nào?</a:t>
            </a:r>
          </a:p>
          <a:p>
            <a:pPr eaLnBrk="1" hangingPunct="1">
              <a:spcBef>
                <a:spcPct val="0"/>
              </a:spcBef>
              <a:buNone/>
            </a:pPr>
            <a:endParaRPr lang="en-US" altLang="en-US" sz="28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440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0EBE10-27C9-4AAF-B1A3-4C9693B964AE}"/>
              </a:ext>
            </a:extLst>
          </p:cNvPr>
          <p:cNvPicPr>
            <a:picLocks noChangeAspect="1"/>
          </p:cNvPicPr>
          <p:nvPr/>
        </p:nvPicPr>
        <p:blipFill>
          <a:blip r:embed="rId4"/>
          <a:stretch>
            <a:fillRect/>
          </a:stretch>
        </p:blipFill>
        <p:spPr>
          <a:xfrm>
            <a:off x="22274" y="55869"/>
            <a:ext cx="9144000" cy="5143499"/>
          </a:xfrm>
          <a:prstGeom prst="rect">
            <a:avLst/>
          </a:prstGeom>
        </p:spPr>
      </p:pic>
      <p:sp>
        <p:nvSpPr>
          <p:cNvPr id="3" name="TextBox 2">
            <a:extLst>
              <a:ext uri="{FF2B5EF4-FFF2-40B4-BE49-F238E27FC236}">
                <a16:creationId xmlns:a16="http://schemas.microsoft.com/office/drawing/2014/main" id="{F0BE9640-1A17-40A8-BFFC-879C4992C818}"/>
              </a:ext>
            </a:extLst>
          </p:cNvPr>
          <p:cNvSpPr txBox="1"/>
          <p:nvPr/>
        </p:nvSpPr>
        <p:spPr>
          <a:xfrm flipH="1">
            <a:off x="198120" y="69057"/>
            <a:ext cx="8229600" cy="769441"/>
          </a:xfrm>
          <a:prstGeom prst="rect">
            <a:avLst/>
          </a:prstGeom>
          <a:noFill/>
        </p:spPr>
        <p:txBody>
          <a:bodyPr wrap="square" rtlCol="0">
            <a:spAutoFit/>
          </a:bodyPr>
          <a:lstStyle/>
          <a:p>
            <a:r>
              <a:rPr lang="vi-VN" sz="4400" dirty="0">
                <a:solidFill>
                  <a:srgbClr val="FF0000"/>
                </a:solidFill>
                <a:latin typeface="+mj-lt"/>
                <a:cs typeface="Arial" panose="020B0604020202020204" pitchFamily="34" charset="0"/>
              </a:rPr>
              <a:t>Câu chuyện về tính trung thực:</a:t>
            </a:r>
            <a:endParaRPr lang="en-US" sz="4400" dirty="0">
              <a:solidFill>
                <a:srgbClr val="FF0000"/>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F1F30817-CFB4-4BA4-8F79-7965CA07913E}"/>
              </a:ext>
            </a:extLst>
          </p:cNvPr>
          <p:cNvSpPr/>
          <p:nvPr/>
        </p:nvSpPr>
        <p:spPr>
          <a:xfrm>
            <a:off x="533400" y="715195"/>
            <a:ext cx="5360763" cy="584775"/>
          </a:xfrm>
          <a:prstGeom prst="rect">
            <a:avLst/>
          </a:prstGeom>
        </p:spPr>
        <p:txBody>
          <a:bodyPr wrap="none">
            <a:spAutoFit/>
          </a:bodyPr>
          <a:lstStyle/>
          <a:p>
            <a:r>
              <a:rPr lang="vi-VN" altLang="en-US" sz="3200" b="1" dirty="0">
                <a:solidFill>
                  <a:srgbClr val="C00000"/>
                </a:solidFill>
                <a:latin typeface="Times New Roman" panose="02020603050405020304" pitchFamily="18" charset="0"/>
                <a:cs typeface="Times New Roman" panose="02020603050405020304" pitchFamily="18" charset="0"/>
              </a:rPr>
              <a:t>1. </a:t>
            </a:r>
            <a:r>
              <a:rPr lang="en-US" altLang="en-US" sz="3200" b="1" dirty="0" err="1">
                <a:solidFill>
                  <a:srgbClr val="C00000"/>
                </a:solidFill>
                <a:latin typeface="Times New Roman" panose="02020603050405020304" pitchFamily="18" charset="0"/>
                <a:cs typeface="Times New Roman" panose="02020603050405020304" pitchFamily="18" charset="0"/>
              </a:rPr>
              <a:t>Người</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mẹ</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ốm</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như</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thế</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nào</a:t>
            </a:r>
            <a:r>
              <a:rPr lang="en-US" altLang="en-US" sz="3200" b="1" dirty="0">
                <a:solidFill>
                  <a:srgbClr val="C0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9B5642F-567D-4DC5-9E77-42A6725A2EC4}"/>
              </a:ext>
            </a:extLst>
          </p:cNvPr>
          <p:cNvSpPr txBox="1"/>
          <p:nvPr/>
        </p:nvSpPr>
        <p:spPr>
          <a:xfrm>
            <a:off x="5918700" y="715195"/>
            <a:ext cx="2509020" cy="584775"/>
          </a:xfrm>
          <a:prstGeom prst="rect">
            <a:avLst/>
          </a:prstGeom>
          <a:noFill/>
        </p:spPr>
        <p:txBody>
          <a:bodyPr wrap="none" rtlCol="0">
            <a:spAutoFit/>
          </a:bodyPr>
          <a:lstStyle/>
          <a:p>
            <a:r>
              <a:rPr lang="vi-VN" sz="3200" dirty="0">
                <a:solidFill>
                  <a:srgbClr val="4842CA"/>
                </a:solidFill>
                <a:latin typeface="+mj-lt"/>
              </a:rPr>
              <a:t>(Ốm rất nặng)</a:t>
            </a:r>
            <a:endParaRPr lang="en-US" sz="3200" dirty="0">
              <a:solidFill>
                <a:srgbClr val="4842CA"/>
              </a:solidFill>
              <a:latin typeface="+mj-lt"/>
            </a:endParaRPr>
          </a:p>
        </p:txBody>
      </p:sp>
      <p:sp>
        <p:nvSpPr>
          <p:cNvPr id="7" name="Rectangle 6">
            <a:extLst>
              <a:ext uri="{FF2B5EF4-FFF2-40B4-BE49-F238E27FC236}">
                <a16:creationId xmlns:a16="http://schemas.microsoft.com/office/drawing/2014/main" id="{D6F8628F-65CA-4512-9BBF-11BEF1251FD2}"/>
              </a:ext>
            </a:extLst>
          </p:cNvPr>
          <p:cNvSpPr/>
          <p:nvPr/>
        </p:nvSpPr>
        <p:spPr>
          <a:xfrm>
            <a:off x="552157" y="1292082"/>
            <a:ext cx="7391400" cy="584775"/>
          </a:xfrm>
          <a:prstGeom prst="rect">
            <a:avLst/>
          </a:prstGeom>
        </p:spPr>
        <p:txBody>
          <a:bodyPr wrap="square">
            <a:spAutoFit/>
          </a:bodyPr>
          <a:lstStyle/>
          <a:p>
            <a:r>
              <a:rPr lang="vi-VN" altLang="en-US" sz="3200" b="1" dirty="0">
                <a:solidFill>
                  <a:srgbClr val="C00000"/>
                </a:solidFill>
                <a:latin typeface="Times New Roman" panose="02020603050405020304" pitchFamily="18" charset="0"/>
                <a:cs typeface="Times New Roman" panose="02020603050405020304" pitchFamily="18" charset="0"/>
              </a:rPr>
              <a:t>2. </a:t>
            </a:r>
            <a:r>
              <a:rPr lang="en-US" altLang="en-US" sz="3200" b="1" dirty="0" err="1">
                <a:solidFill>
                  <a:srgbClr val="C00000"/>
                </a:solidFill>
                <a:latin typeface="Times New Roman" panose="02020603050405020304" pitchFamily="18" charset="0"/>
                <a:cs typeface="Times New Roman" panose="02020603050405020304" pitchFamily="18" charset="0"/>
              </a:rPr>
              <a:t>Người</a:t>
            </a:r>
            <a:r>
              <a:rPr lang="en-US" altLang="en-US" sz="3200" b="1" dirty="0">
                <a:solidFill>
                  <a:srgbClr val="C00000"/>
                </a:solidFill>
                <a:latin typeface="Times New Roman" panose="02020603050405020304" pitchFamily="18" charset="0"/>
                <a:cs typeface="Times New Roman" panose="02020603050405020304" pitchFamily="18" charset="0"/>
              </a:rPr>
              <a:t> con </a:t>
            </a:r>
            <a:r>
              <a:rPr lang="en-US" altLang="en-US" sz="3200" b="1" dirty="0" err="1">
                <a:solidFill>
                  <a:srgbClr val="C00000"/>
                </a:solidFill>
                <a:latin typeface="Times New Roman" panose="02020603050405020304" pitchFamily="18" charset="0"/>
                <a:cs typeface="Times New Roman" panose="02020603050405020304" pitchFamily="18" charset="0"/>
              </a:rPr>
              <a:t>chăm</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sóc</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mẹ</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như</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thế</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nào</a:t>
            </a:r>
            <a:r>
              <a:rPr lang="en-US" altLang="en-US" sz="3200" b="1" dirty="0">
                <a:solidFill>
                  <a:srgbClr val="C00000"/>
                </a:solidFill>
                <a:latin typeface="Times New Roman" panose="02020603050405020304" pitchFamily="18" charset="0"/>
                <a:cs typeface="Times New Roman" panose="02020603050405020304" pitchFamily="18" charset="0"/>
              </a:rPr>
              <a:t> ? </a:t>
            </a:r>
            <a:endParaRPr lang="en-US" sz="3200" dirty="0">
              <a:solidFill>
                <a:srgbClr val="C00000"/>
              </a:solidFill>
            </a:endParaRPr>
          </a:p>
        </p:txBody>
      </p:sp>
      <p:sp>
        <p:nvSpPr>
          <p:cNvPr id="8" name="TextBox 7">
            <a:extLst>
              <a:ext uri="{FF2B5EF4-FFF2-40B4-BE49-F238E27FC236}">
                <a16:creationId xmlns:a16="http://schemas.microsoft.com/office/drawing/2014/main" id="{5A02D846-E601-457A-878A-06D89327B842}"/>
              </a:ext>
            </a:extLst>
          </p:cNvPr>
          <p:cNvSpPr txBox="1"/>
          <p:nvPr/>
        </p:nvSpPr>
        <p:spPr>
          <a:xfrm>
            <a:off x="198120" y="1943101"/>
            <a:ext cx="8433182" cy="584775"/>
          </a:xfrm>
          <a:prstGeom prst="rect">
            <a:avLst/>
          </a:prstGeom>
          <a:noFill/>
        </p:spPr>
        <p:txBody>
          <a:bodyPr wrap="square" rtlCol="0">
            <a:spAutoFit/>
          </a:bodyPr>
          <a:lstStyle/>
          <a:p>
            <a:r>
              <a:rPr lang="vi-VN" sz="3200" dirty="0">
                <a:solidFill>
                  <a:srgbClr val="4842CA"/>
                </a:solidFill>
                <a:latin typeface="+mj-lt"/>
              </a:rPr>
              <a:t>Người con rất thương mẹ, chăm sóc mẹ ngày đêm</a:t>
            </a:r>
            <a:endParaRPr lang="en-US" sz="3200" dirty="0">
              <a:solidFill>
                <a:srgbClr val="4842CA"/>
              </a:solidFill>
              <a:latin typeface="+mj-lt"/>
            </a:endParaRPr>
          </a:p>
        </p:txBody>
      </p:sp>
      <p:sp>
        <p:nvSpPr>
          <p:cNvPr id="9" name="Rectangle 8">
            <a:extLst>
              <a:ext uri="{FF2B5EF4-FFF2-40B4-BE49-F238E27FC236}">
                <a16:creationId xmlns:a16="http://schemas.microsoft.com/office/drawing/2014/main" id="{62B74930-22DB-4393-9716-04FEDF54A18A}"/>
              </a:ext>
            </a:extLst>
          </p:cNvPr>
          <p:cNvSpPr/>
          <p:nvPr/>
        </p:nvSpPr>
        <p:spPr>
          <a:xfrm>
            <a:off x="552157" y="2627617"/>
            <a:ext cx="8458200" cy="1077218"/>
          </a:xfrm>
          <a:prstGeom prst="rect">
            <a:avLst/>
          </a:prstGeom>
        </p:spPr>
        <p:txBody>
          <a:bodyPr wrap="square">
            <a:spAutoFit/>
          </a:bodyPr>
          <a:lstStyle/>
          <a:p>
            <a:r>
              <a:rPr lang="vi-VN" altLang="en-US" sz="3200" b="1" dirty="0">
                <a:solidFill>
                  <a:srgbClr val="C00000"/>
                </a:solidFill>
                <a:latin typeface="Times New Roman" panose="02020603050405020304" pitchFamily="18" charset="0"/>
                <a:cs typeface="Times New Roman" panose="02020603050405020304" pitchFamily="18" charset="0"/>
              </a:rPr>
              <a:t>3</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Để</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chữa</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khỏi</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bệnh</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cho</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mẹ</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người</a:t>
            </a:r>
            <a:r>
              <a:rPr lang="en-US" altLang="en-US" sz="3200" b="1" dirty="0">
                <a:solidFill>
                  <a:srgbClr val="C00000"/>
                </a:solidFill>
                <a:latin typeface="Times New Roman" panose="02020603050405020304" pitchFamily="18" charset="0"/>
                <a:cs typeface="Times New Roman" panose="02020603050405020304" pitchFamily="18" charset="0"/>
              </a:rPr>
              <a:t> con </a:t>
            </a:r>
            <a:r>
              <a:rPr lang="en-US" altLang="en-US" sz="3200" b="1" dirty="0" err="1">
                <a:solidFill>
                  <a:srgbClr val="C00000"/>
                </a:solidFill>
                <a:latin typeface="Times New Roman" panose="02020603050405020304" pitchFamily="18" charset="0"/>
                <a:cs typeface="Times New Roman" panose="02020603050405020304" pitchFamily="18" charset="0"/>
              </a:rPr>
              <a:t>gặp</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khó</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khăn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gì</a:t>
            </a:r>
            <a:r>
              <a:rPr lang="en-US" altLang="en-US" sz="3200" b="1" dirty="0">
                <a:solidFill>
                  <a:srgbClr val="C00000"/>
                </a:solidFill>
                <a:latin typeface="Times New Roman" panose="02020603050405020304" pitchFamily="18" charset="0"/>
                <a:cs typeface="Times New Roman" panose="02020603050405020304" pitchFamily="18" charset="0"/>
              </a:rPr>
              <a:t> ?</a:t>
            </a:r>
            <a:endParaRPr lang="vi-VN" altLang="en-US" sz="3200" b="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0434C18-A59C-47F5-A693-34AF370A4A4C}"/>
              </a:ext>
            </a:extLst>
          </p:cNvPr>
          <p:cNvSpPr txBox="1"/>
          <p:nvPr/>
        </p:nvSpPr>
        <p:spPr>
          <a:xfrm>
            <a:off x="552158" y="3588686"/>
            <a:ext cx="7313442" cy="584775"/>
          </a:xfrm>
          <a:prstGeom prst="rect">
            <a:avLst/>
          </a:prstGeom>
          <a:noFill/>
        </p:spPr>
        <p:txBody>
          <a:bodyPr wrap="square" rtlCol="0">
            <a:spAutoFit/>
          </a:bodyPr>
          <a:lstStyle/>
          <a:p>
            <a:r>
              <a:rPr lang="en-US" sz="3200" dirty="0">
                <a:solidFill>
                  <a:srgbClr val="4842CA"/>
                </a:solidFill>
                <a:latin typeface="+mj-lt"/>
              </a:rPr>
              <a:t>- </a:t>
            </a:r>
            <a:r>
              <a:rPr lang="vi-VN" sz="3200" dirty="0">
                <a:solidFill>
                  <a:srgbClr val="4842CA"/>
                </a:solidFill>
                <a:latin typeface="+mj-lt"/>
              </a:rPr>
              <a:t>Nhà nghèo không có tiền mua thuốc</a:t>
            </a:r>
            <a:endParaRPr lang="en-US" sz="3200" dirty="0">
              <a:solidFill>
                <a:srgbClr val="4842CA"/>
              </a:solidFill>
              <a:latin typeface="+mj-lt"/>
            </a:endParaRPr>
          </a:p>
        </p:txBody>
      </p:sp>
      <p:sp>
        <p:nvSpPr>
          <p:cNvPr id="11" name="Text Box 23">
            <a:extLst>
              <a:ext uri="{FF2B5EF4-FFF2-40B4-BE49-F238E27FC236}">
                <a16:creationId xmlns:a16="http://schemas.microsoft.com/office/drawing/2014/main" id="{6FADD701-6A36-4311-B070-8187A6C026B1}"/>
              </a:ext>
            </a:extLst>
          </p:cNvPr>
          <p:cNvSpPr txBox="1">
            <a:spLocks noChangeArrowheads="1"/>
          </p:cNvSpPr>
          <p:nvPr/>
        </p:nvSpPr>
        <p:spPr bwMode="auto">
          <a:xfrm>
            <a:off x="533400" y="4133186"/>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Nhà</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chẳng</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có</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thứ</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gì</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đáng</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giá</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cả</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mà</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bà</a:t>
            </a:r>
            <a:r>
              <a:rPr lang="en-US" altLang="en-US" dirty="0">
                <a:solidFill>
                  <a:srgbClr val="4842CA"/>
                </a:solidFill>
                <a:latin typeface="Times New Roman" panose="02020603050405020304" pitchFamily="18" charset="0"/>
                <a:cs typeface="Times New Roman" panose="02020603050405020304" pitchFamily="18" charset="0"/>
              </a:rPr>
              <a:t> con </a:t>
            </a:r>
            <a:r>
              <a:rPr lang="en-US" altLang="en-US" dirty="0" err="1">
                <a:solidFill>
                  <a:srgbClr val="4842CA"/>
                </a:solidFill>
                <a:latin typeface="Times New Roman" panose="02020603050405020304" pitchFamily="18" charset="0"/>
                <a:cs typeface="Times New Roman" panose="02020603050405020304" pitchFamily="18" charset="0"/>
              </a:rPr>
              <a:t>hàng</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xóm</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cũng</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không</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thể</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giúp</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gì</a:t>
            </a:r>
            <a:r>
              <a:rPr lang="vi-VN" altLang="en-US" dirty="0">
                <a:solidFill>
                  <a:srgbClr val="4842CA"/>
                </a:solidFill>
                <a:latin typeface="Times New Roman" panose="02020603050405020304" pitchFamily="18" charset="0"/>
                <a:cs typeface="Times New Roman" panose="02020603050405020304" pitchFamily="18" charset="0"/>
              </a:rPr>
              <a:t> được</a:t>
            </a:r>
            <a:r>
              <a:rPr lang="en-US" altLang="en-US" dirty="0">
                <a:solidFill>
                  <a:srgbClr val="4842CA"/>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458868931"/>
      </p:ext>
    </p:extLst>
  </p:cSld>
  <p:clrMapOvr>
    <a:masterClrMapping/>
  </p:clrMapOvr>
  <mc:AlternateContent xmlns:mc="http://schemas.openxmlformats.org/markup-compatibility/2006" xmlns:p14="http://schemas.microsoft.com/office/powerpoint/2010/main">
    <mc:Choice Requires="p14">
      <p:transition spd="slow" p14:dur="2000" advTm="57506"/>
    </mc:Choice>
    <mc:Fallback xmlns="">
      <p:transition spd="slow" advTm="57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ircle(in)">
                                      <p:cBhvr>
                                        <p:cTn id="27" dur="2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ình nền Powerpoint đẹp đơn giản tinh tế chuyên nghiệp tổng hợp">
            <a:extLst>
              <a:ext uri="{FF2B5EF4-FFF2-40B4-BE49-F238E27FC236}">
                <a16:creationId xmlns:a16="http://schemas.microsoft.com/office/drawing/2014/main" id="{27B112BB-5732-4102-883F-09ACF565B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4">
            <a:extLst>
              <a:ext uri="{FF2B5EF4-FFF2-40B4-BE49-F238E27FC236}">
                <a16:creationId xmlns:a16="http://schemas.microsoft.com/office/drawing/2014/main" id="{43BA088E-5CDC-445E-9776-3B72C33E9F2E}"/>
              </a:ext>
            </a:extLst>
          </p:cNvPr>
          <p:cNvSpPr txBox="1">
            <a:spLocks noChangeArrowheads="1"/>
          </p:cNvSpPr>
          <p:nvPr/>
        </p:nvSpPr>
        <p:spPr bwMode="auto">
          <a:xfrm>
            <a:off x="16852" y="44887"/>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4. </a:t>
            </a:r>
            <a:r>
              <a:rPr lang="en-US" altLang="en-US" sz="2800" b="1" dirty="0" err="1">
                <a:solidFill>
                  <a:srgbClr val="C00000"/>
                </a:solidFill>
                <a:latin typeface="Times New Roman" panose="02020603050405020304" pitchFamily="18" charset="0"/>
                <a:cs typeface="Times New Roman" panose="02020603050405020304" pitchFamily="18" charset="0"/>
              </a:rPr>
              <a:t>Bà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tiên</a:t>
            </a:r>
            <a:r>
              <a:rPr lang="en-US" altLang="en-US" sz="2800" b="1" dirty="0">
                <a:solidFill>
                  <a:srgbClr val="C00000"/>
                </a:solidFill>
                <a:latin typeface="Times New Roman" panose="02020603050405020304" pitchFamily="18" charset="0"/>
                <a:cs typeface="Times New Roman" panose="02020603050405020304" pitchFamily="18" charset="0"/>
              </a:rPr>
              <a:t> </a:t>
            </a:r>
            <a:r>
              <a:rPr lang="vi-VN" altLang="en-US" sz="2800" b="1" dirty="0">
                <a:solidFill>
                  <a:srgbClr val="C00000"/>
                </a:solidFill>
                <a:latin typeface="Times New Roman" panose="02020603050405020304" pitchFamily="18" charset="0"/>
                <a:cs typeface="Times New Roman" panose="02020603050405020304" pitchFamily="18" charset="0"/>
              </a:rPr>
              <a:t>làm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cách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nào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để</a:t>
            </a:r>
            <a:r>
              <a:rPr lang="en-US" altLang="en-US" sz="2800" b="1" dirty="0">
                <a:solidFill>
                  <a:srgbClr val="C00000"/>
                </a:solidFill>
                <a:latin typeface="Times New Roman" panose="02020603050405020304" pitchFamily="18" charset="0"/>
                <a:cs typeface="Times New Roman" panose="02020603050405020304" pitchFamily="18" charset="0"/>
              </a:rPr>
              <a:t> </a:t>
            </a:r>
            <a:r>
              <a:rPr lang="vi-VN" altLang="en-US" sz="2800" b="1" dirty="0">
                <a:solidFill>
                  <a:srgbClr val="C00000"/>
                </a:solidFill>
                <a:latin typeface="Times New Roman" panose="02020603050405020304" pitchFamily="18" charset="0"/>
                <a:cs typeface="Times New Roman" panose="02020603050405020304" pitchFamily="18" charset="0"/>
              </a:rPr>
              <a:t>biết người con là người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trung</a:t>
            </a:r>
            <a:r>
              <a:rPr lang="en-US" altLang="en-US" sz="2800" b="1" dirty="0">
                <a:solidFill>
                  <a:srgbClr val="C00000"/>
                </a:solidFill>
                <a:latin typeface="Times New Roman" panose="02020603050405020304" pitchFamily="18" charset="0"/>
                <a:cs typeface="Times New Roman" panose="02020603050405020304" pitchFamily="18" charset="0"/>
              </a:rPr>
              <a:t> t</a:t>
            </a:r>
            <a:r>
              <a:rPr lang="vi-VN" altLang="en-US" sz="2800" b="1" dirty="0">
                <a:solidFill>
                  <a:srgbClr val="C00000"/>
                </a:solidFill>
                <a:latin typeface="Times New Roman" panose="02020603050405020304" pitchFamily="18" charset="0"/>
                <a:cs typeface="Times New Roman" panose="02020603050405020304" pitchFamily="18" charset="0"/>
              </a:rPr>
              <a:t>hực</a:t>
            </a:r>
            <a:r>
              <a:rPr lang="vi-VN" altLang="en-US" sz="2800" b="1" dirty="0">
                <a:solidFill>
                  <a:srgbClr val="DD9592"/>
                </a:solidFill>
                <a:latin typeface="Times New Roman" panose="02020603050405020304" pitchFamily="18" charset="0"/>
                <a:cs typeface="Times New Roman" panose="02020603050405020304" pitchFamily="18" charset="0"/>
              </a:rPr>
              <a:t>?</a:t>
            </a:r>
            <a:endParaRPr lang="en-US" altLang="en-US" sz="2800" b="1" dirty="0">
              <a:solidFill>
                <a:srgbClr val="DD9592"/>
              </a:solidFill>
              <a:latin typeface="Times New Roman" panose="02020603050405020304" pitchFamily="18" charset="0"/>
              <a:cs typeface="Times New Roman" panose="02020603050405020304" pitchFamily="18" charset="0"/>
            </a:endParaRPr>
          </a:p>
        </p:txBody>
      </p:sp>
      <p:sp>
        <p:nvSpPr>
          <p:cNvPr id="4" name="Text Box 25">
            <a:extLst>
              <a:ext uri="{FF2B5EF4-FFF2-40B4-BE49-F238E27FC236}">
                <a16:creationId xmlns:a16="http://schemas.microsoft.com/office/drawing/2014/main" id="{EE4B4EA3-A3DC-4B41-A386-3B4151FF14AB}"/>
              </a:ext>
            </a:extLst>
          </p:cNvPr>
          <p:cNvSpPr txBox="1">
            <a:spLocks noChangeArrowheads="1"/>
          </p:cNvSpPr>
          <p:nvPr/>
        </p:nvSpPr>
        <p:spPr bwMode="auto">
          <a:xfrm>
            <a:off x="79131" y="86917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Bà</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tiên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biến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thành</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bà</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cụ</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già</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làm</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rơi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túi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tiền</a:t>
            </a:r>
            <a:r>
              <a:rPr lang="en-US" altLang="en-US" sz="2800" b="1" dirty="0">
                <a:solidFill>
                  <a:srgbClr val="4842CA"/>
                </a:solidFill>
                <a:latin typeface="Times New Roman" panose="02020603050405020304" pitchFamily="18" charset="0"/>
                <a:cs typeface="Times New Roman" panose="02020603050405020304" pitchFamily="18" charset="0"/>
              </a:rPr>
              <a:t>.</a:t>
            </a:r>
          </a:p>
        </p:txBody>
      </p:sp>
      <p:sp>
        <p:nvSpPr>
          <p:cNvPr id="5" name="Text Box 26">
            <a:extLst>
              <a:ext uri="{FF2B5EF4-FFF2-40B4-BE49-F238E27FC236}">
                <a16:creationId xmlns:a16="http://schemas.microsoft.com/office/drawing/2014/main" id="{EC4E8E33-3FDD-467E-9586-7FCE7E430F05}"/>
              </a:ext>
            </a:extLst>
          </p:cNvPr>
          <p:cNvSpPr txBox="1">
            <a:spLocks noChangeArrowheads="1"/>
          </p:cNvSpPr>
          <p:nvPr/>
        </p:nvSpPr>
        <p:spPr bwMode="auto">
          <a:xfrm>
            <a:off x="80596" y="1319544"/>
            <a:ext cx="91029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Bà</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tiên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biến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thành</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người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đưa</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cậu</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tìm</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loại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thuốc</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quý</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nhưng</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lại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đưa</a:t>
            </a:r>
            <a:r>
              <a:rPr lang="en-US" altLang="en-US" sz="2800" b="1" dirty="0">
                <a:solidFill>
                  <a:srgbClr val="4842CA"/>
                </a:solidFill>
                <a:latin typeface="Times New Roman" panose="02020603050405020304" pitchFamily="18" charset="0"/>
                <a:cs typeface="Times New Roman" panose="02020603050405020304" pitchFamily="18" charset="0"/>
              </a:rPr>
              <a:t> c</a:t>
            </a:r>
            <a:r>
              <a:rPr lang="vi-VN" altLang="en-US" sz="2800" b="1" dirty="0">
                <a:solidFill>
                  <a:srgbClr val="4842CA"/>
                </a:solidFill>
                <a:latin typeface="Times New Roman" panose="02020603050405020304" pitchFamily="18" charset="0"/>
                <a:cs typeface="Times New Roman" panose="02020603050405020304" pitchFamily="18" charset="0"/>
              </a:rPr>
              <a:t>ậ</a:t>
            </a:r>
            <a:r>
              <a:rPr lang="en-US" altLang="en-US" sz="2800" b="1" dirty="0">
                <a:solidFill>
                  <a:srgbClr val="4842CA"/>
                </a:solidFill>
                <a:latin typeface="Times New Roman" panose="02020603050405020304" pitchFamily="18" charset="0"/>
                <a:cs typeface="Times New Roman" panose="02020603050405020304" pitchFamily="18" charset="0"/>
              </a:rPr>
              <a:t>u </a:t>
            </a:r>
            <a:r>
              <a:rPr lang="en-US" altLang="en-US" sz="2800" b="1" dirty="0" err="1">
                <a:solidFill>
                  <a:srgbClr val="4842CA"/>
                </a:solidFill>
                <a:latin typeface="Times New Roman" panose="02020603050405020304" pitchFamily="18" charset="0"/>
                <a:cs typeface="Times New Roman" panose="02020603050405020304" pitchFamily="18" charset="0"/>
              </a:rPr>
              <a:t>đến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một</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cái</a:t>
            </a:r>
            <a:r>
              <a:rPr lang="en-US" altLang="en-US" sz="2800" b="1" dirty="0">
                <a:solidFill>
                  <a:srgbClr val="4842CA"/>
                </a:solidFill>
                <a:latin typeface="Times New Roman" panose="02020603050405020304" pitchFamily="18" charset="0"/>
                <a:cs typeface="Times New Roman" panose="02020603050405020304" pitchFamily="18" charset="0"/>
              </a:rPr>
              <a:t> hang </a:t>
            </a:r>
            <a:r>
              <a:rPr lang="en-US" altLang="en-US" sz="2800" b="1" dirty="0" err="1">
                <a:solidFill>
                  <a:srgbClr val="4842CA"/>
                </a:solidFill>
                <a:latin typeface="Times New Roman" panose="02020603050405020304" pitchFamily="18" charset="0"/>
                <a:cs typeface="Times New Roman" panose="02020603050405020304" pitchFamily="18" charset="0"/>
              </a:rPr>
              <a:t>đầy</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tiền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vàng</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và</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xui</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cậu</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lấy</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tiền</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để</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sau</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này</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có</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cuộc</a:t>
            </a:r>
            <a:r>
              <a:rPr lang="en-US" altLang="en-US" sz="2800" b="1" dirty="0">
                <a:solidFill>
                  <a:srgbClr val="4842CA"/>
                </a:solidFill>
                <a:latin typeface="Times New Roman" panose="02020603050405020304" pitchFamily="18" charset="0"/>
                <a:cs typeface="Times New Roman" panose="02020603050405020304" pitchFamily="18" charset="0"/>
              </a:rPr>
              <a:t> </a:t>
            </a:r>
            <a:r>
              <a:rPr lang="en-US" altLang="en-US" sz="2800" b="1" dirty="0" err="1">
                <a:solidFill>
                  <a:srgbClr val="4842CA"/>
                </a:solidFill>
                <a:latin typeface="Times New Roman" panose="02020603050405020304" pitchFamily="18" charset="0"/>
                <a:cs typeface="Times New Roman" panose="02020603050405020304" pitchFamily="18" charset="0"/>
              </a:rPr>
              <a:t>sống</a:t>
            </a:r>
            <a:r>
              <a:rPr lang="en-US" altLang="en-US" sz="2800" b="1" dirty="0">
                <a:solidFill>
                  <a:srgbClr val="4842CA"/>
                </a:solidFill>
                <a:latin typeface="Times New Roman" panose="02020603050405020304" pitchFamily="18" charset="0"/>
                <a:cs typeface="Times New Roman" panose="02020603050405020304" pitchFamily="18" charset="0"/>
              </a:rPr>
              <a:t> sung </a:t>
            </a:r>
            <a:r>
              <a:rPr lang="en-US" altLang="en-US" sz="2800" b="1" dirty="0" err="1">
                <a:solidFill>
                  <a:srgbClr val="4842CA"/>
                </a:solidFill>
                <a:latin typeface="Times New Roman" panose="02020603050405020304" pitchFamily="18" charset="0"/>
                <a:cs typeface="Times New Roman" panose="02020603050405020304" pitchFamily="18" charset="0"/>
              </a:rPr>
              <a:t>sướng</a:t>
            </a:r>
            <a:r>
              <a:rPr lang="en-US" altLang="en-US" sz="2800" b="1" dirty="0">
                <a:solidFill>
                  <a:srgbClr val="4842CA"/>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D4A57D90-AFC2-45D6-83F5-9FA91E411460}"/>
              </a:ext>
            </a:extLst>
          </p:cNvPr>
          <p:cNvSpPr/>
          <p:nvPr/>
        </p:nvSpPr>
        <p:spPr>
          <a:xfrm>
            <a:off x="23739" y="2792904"/>
            <a:ext cx="9166274" cy="523220"/>
          </a:xfrm>
          <a:prstGeom prst="rect">
            <a:avLst/>
          </a:prstGeom>
        </p:spPr>
        <p:txBody>
          <a:bodyPr wrap="square">
            <a:spAutoFit/>
          </a:bodyPr>
          <a:lstStyle/>
          <a:p>
            <a:pPr lvl="0"/>
            <a:r>
              <a:rPr lang="vi-VN" altLang="en-US" sz="2800" b="1" dirty="0">
                <a:solidFill>
                  <a:srgbClr val="C00000"/>
                </a:solidFill>
                <a:latin typeface="Times New Roman" panose="02020603050405020304" pitchFamily="18" charset="0"/>
                <a:cs typeface="Times New Roman" panose="02020603050405020304" pitchFamily="18" charset="0"/>
              </a:rPr>
              <a:t>5. Bà tiên giúp đỡ người con trung thực như thế nào?</a:t>
            </a:r>
          </a:p>
        </p:txBody>
      </p:sp>
      <p:sp>
        <p:nvSpPr>
          <p:cNvPr id="8" name="TextBox 7">
            <a:extLst>
              <a:ext uri="{FF2B5EF4-FFF2-40B4-BE49-F238E27FC236}">
                <a16:creationId xmlns:a16="http://schemas.microsoft.com/office/drawing/2014/main" id="{AE46BDAE-C580-4977-B6C4-B360FF8617A4}"/>
              </a:ext>
            </a:extLst>
          </p:cNvPr>
          <p:cNvSpPr txBox="1"/>
          <p:nvPr/>
        </p:nvSpPr>
        <p:spPr>
          <a:xfrm>
            <a:off x="23739" y="3372505"/>
            <a:ext cx="9074247" cy="1815882"/>
          </a:xfrm>
          <a:prstGeom prst="rect">
            <a:avLst/>
          </a:prstGeom>
          <a:noFill/>
        </p:spPr>
        <p:txBody>
          <a:bodyPr wrap="square" rtlCol="0">
            <a:spAutoFit/>
          </a:bodyPr>
          <a:lstStyle/>
          <a:p>
            <a:r>
              <a:rPr lang="vi-VN" sz="2800" b="1" dirty="0">
                <a:solidFill>
                  <a:srgbClr val="4842CA"/>
                </a:solidFill>
                <a:latin typeface="+mj-lt"/>
              </a:rPr>
              <a:t>Bà tiên cảm động trước tình cảm hiếu thảo của người con, và nhận ra người con là người trung thực, thật thà. Bà tặng cho người con chiếc nải để mua thuốc chữa bệnh cho mẹ.</a:t>
            </a:r>
            <a:endParaRPr lang="en-US" sz="2800" b="1" dirty="0">
              <a:solidFill>
                <a:srgbClr val="4842CA"/>
              </a:solidFill>
              <a:latin typeface="+mj-lt"/>
            </a:endParaRPr>
          </a:p>
        </p:txBody>
      </p:sp>
    </p:spTree>
    <p:custDataLst>
      <p:tags r:id="rId1"/>
    </p:custDataLst>
    <p:extLst>
      <p:ext uri="{BB962C8B-B14F-4D97-AF65-F5344CB8AC3E}">
        <p14:creationId xmlns:p14="http://schemas.microsoft.com/office/powerpoint/2010/main" val="3518486340"/>
      </p:ext>
    </p:extLst>
  </p:cSld>
  <p:clrMapOvr>
    <a:masterClrMapping/>
  </p:clrMapOvr>
  <mc:AlternateContent xmlns:mc="http://schemas.openxmlformats.org/markup-compatibility/2006" xmlns:p14="http://schemas.microsoft.com/office/powerpoint/2010/main">
    <mc:Choice Requires="p14">
      <p:transition spd="slow" p14:dur="2000" advTm="101216"/>
    </mc:Choice>
    <mc:Fallback xmlns="">
      <p:transition spd="slow" advTm="101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D621-181D-4C5F-BD27-49186DE91C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D557623-3A69-4466-96A3-E9C8A0589E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196FA8-3332-423F-8DEA-35387FEA6FF1}"/>
              </a:ext>
            </a:extLst>
          </p:cNvPr>
          <p:cNvPicPr>
            <a:picLocks noChangeAspect="1"/>
          </p:cNvPicPr>
          <p:nvPr/>
        </p:nvPicPr>
        <p:blipFill>
          <a:blip r:embed="rId3"/>
          <a:stretch>
            <a:fillRect/>
          </a:stretch>
        </p:blipFill>
        <p:spPr>
          <a:xfrm>
            <a:off x="26274" y="-38938"/>
            <a:ext cx="9144000" cy="5227906"/>
          </a:xfrm>
          <a:prstGeom prst="rect">
            <a:avLst/>
          </a:prstGeom>
        </p:spPr>
      </p:pic>
      <p:sp>
        <p:nvSpPr>
          <p:cNvPr id="5" name="Text Box 24">
            <a:extLst>
              <a:ext uri="{FF2B5EF4-FFF2-40B4-BE49-F238E27FC236}">
                <a16:creationId xmlns:a16="http://schemas.microsoft.com/office/drawing/2014/main" id="{2C7CBE97-9025-4BFE-8355-6FC0F5075700}"/>
              </a:ext>
            </a:extLst>
          </p:cNvPr>
          <p:cNvSpPr txBox="1">
            <a:spLocks noChangeArrowheads="1"/>
          </p:cNvSpPr>
          <p:nvPr/>
        </p:nvSpPr>
        <p:spPr bwMode="auto">
          <a:xfrm>
            <a:off x="176981" y="-63869"/>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Cốt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truyện</a:t>
            </a:r>
            <a:r>
              <a:rPr lang="en-US" altLang="en-US" b="1" dirty="0">
                <a:solidFill>
                  <a:srgbClr val="FF0000"/>
                </a:solidFill>
                <a:latin typeface="Times New Roman" panose="02020603050405020304" pitchFamily="18" charset="0"/>
                <a:cs typeface="Times New Roman" panose="02020603050405020304" pitchFamily="18" charset="0"/>
              </a:rPr>
              <a:t> -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chuyện</a:t>
            </a:r>
            <a:r>
              <a:rPr lang="en-US" altLang="en-US" b="1" dirty="0">
                <a:solidFill>
                  <a:srgbClr val="FF0000"/>
                </a:solidFill>
                <a:latin typeface="Times New Roman" panose="02020603050405020304" pitchFamily="18" charset="0"/>
                <a:cs typeface="Times New Roman" panose="02020603050405020304" pitchFamily="18" charset="0"/>
              </a:rPr>
              <a:t> v</a:t>
            </a:r>
            <a:r>
              <a:rPr lang="vi-VN" altLang="en-US" b="1" dirty="0">
                <a:solidFill>
                  <a:srgbClr val="FF0000"/>
                </a:solidFill>
                <a:latin typeface="Times New Roman" panose="02020603050405020304" pitchFamily="18" charset="0"/>
                <a:cs typeface="Times New Roman" panose="02020603050405020304" pitchFamily="18" charset="0"/>
              </a:rPr>
              <a:t>ề tính trung thực</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6" name="Rectangle 19">
            <a:extLst>
              <a:ext uri="{FF2B5EF4-FFF2-40B4-BE49-F238E27FC236}">
                <a16:creationId xmlns:a16="http://schemas.microsoft.com/office/drawing/2014/main" id="{892EC1D3-9AC4-45D5-B695-54A92C78C914}"/>
              </a:ext>
            </a:extLst>
          </p:cNvPr>
          <p:cNvSpPr>
            <a:spLocks noChangeArrowheads="1"/>
          </p:cNvSpPr>
          <p:nvPr/>
        </p:nvSpPr>
        <p:spPr bwMode="auto">
          <a:xfrm>
            <a:off x="26274" y="45654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ốm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nặng</a:t>
            </a:r>
            <a:r>
              <a:rPr lang="en-US" altLang="en-US" sz="2400" b="1" dirty="0">
                <a:latin typeface="Times New Roman" panose="02020603050405020304" pitchFamily="18" charset="0"/>
                <a:cs typeface="Times New Roman" panose="02020603050405020304" pitchFamily="18" charset="0"/>
              </a:rPr>
              <a:t>. ; (...)</a:t>
            </a:r>
          </a:p>
        </p:txBody>
      </p:sp>
      <p:sp>
        <p:nvSpPr>
          <p:cNvPr id="7" name="Rectangle 20">
            <a:extLst>
              <a:ext uri="{FF2B5EF4-FFF2-40B4-BE49-F238E27FC236}">
                <a16:creationId xmlns:a16="http://schemas.microsoft.com/office/drawing/2014/main" id="{059C59FF-FD5A-478A-9BA6-DCD28B241682}"/>
              </a:ext>
            </a:extLst>
          </p:cNvPr>
          <p:cNvSpPr>
            <a:spLocks noChangeArrowheads="1"/>
          </p:cNvSpPr>
          <p:nvPr/>
        </p:nvSpPr>
        <p:spPr bwMode="auto">
          <a:xfrm>
            <a:off x="17206" y="966055"/>
            <a:ext cx="906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2</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thương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sóc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tuỵ</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đêm</a:t>
            </a:r>
            <a:r>
              <a:rPr lang="en-US" altLang="en-US" sz="2400" b="1" dirty="0">
                <a:latin typeface="Times New Roman" panose="02020603050405020304" pitchFamily="18" charset="0"/>
                <a:cs typeface="Times New Roman" panose="02020603050405020304" pitchFamily="18" charset="0"/>
              </a:rPr>
              <a:t>.; ( … )</a:t>
            </a:r>
          </a:p>
        </p:txBody>
      </p:sp>
      <p:sp>
        <p:nvSpPr>
          <p:cNvPr id="8" name="Text Box 21">
            <a:extLst>
              <a:ext uri="{FF2B5EF4-FFF2-40B4-BE49-F238E27FC236}">
                <a16:creationId xmlns:a16="http://schemas.microsoft.com/office/drawing/2014/main" id="{634EFCEB-06D5-4506-BC2A-3048EB38E741}"/>
              </a:ext>
            </a:extLst>
          </p:cNvPr>
          <p:cNvSpPr txBox="1">
            <a:spLocks noChangeArrowheads="1"/>
          </p:cNvSpPr>
          <p:nvPr/>
        </p:nvSpPr>
        <p:spPr bwMode="auto">
          <a:xfrm>
            <a:off x="18900" y="1459518"/>
            <a:ext cx="9066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Để chữa bệnh cho mẹ người con phải đi mua thuốc. </a:t>
            </a:r>
            <a:r>
              <a:rPr lang="en-US" altLang="en-US" sz="2400" b="1" dirty="0">
                <a:latin typeface="Times New Roman" panose="02020603050405020304" pitchFamily="18" charset="0"/>
                <a:cs typeface="Times New Roman" panose="02020603050405020304" pitchFamily="18" charset="0"/>
              </a:rPr>
              <a:t>N</a:t>
            </a:r>
            <a:r>
              <a:rPr lang="vi-VN" altLang="en-US" sz="2400" b="1" dirty="0">
                <a:latin typeface="Times New Roman" panose="02020603050405020304" pitchFamily="18" charset="0"/>
                <a:cs typeface="Times New Roman" panose="02020603050405020304" pitchFamily="18" charset="0"/>
              </a:rPr>
              <a:t>hưng n</a:t>
            </a:r>
            <a:r>
              <a:rPr lang="en-US" altLang="en-US" sz="2400" b="1" dirty="0" err="1">
                <a:latin typeface="Times New Roman" panose="02020603050405020304" pitchFamily="18" charset="0"/>
                <a:cs typeface="Times New Roman" panose="02020603050405020304" pitchFamily="18" charset="0"/>
              </a:rPr>
              <a:t>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nghèo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tiền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mua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thuốc</a:t>
            </a:r>
            <a:r>
              <a:rPr lang="en-US" altLang="en-US" sz="2400" b="1" dirty="0">
                <a:latin typeface="Times New Roman" panose="02020603050405020304" pitchFamily="18" charset="0"/>
                <a:cs typeface="Times New Roman" panose="02020603050405020304" pitchFamily="18" charset="0"/>
              </a:rPr>
              <a:t>.; (… )</a:t>
            </a:r>
          </a:p>
        </p:txBody>
      </p:sp>
      <p:sp>
        <p:nvSpPr>
          <p:cNvPr id="9" name="Text Box 22">
            <a:extLst>
              <a:ext uri="{FF2B5EF4-FFF2-40B4-BE49-F238E27FC236}">
                <a16:creationId xmlns:a16="http://schemas.microsoft.com/office/drawing/2014/main" id="{5BC98901-66CD-4898-8E92-295A56E5673C}"/>
              </a:ext>
            </a:extLst>
          </p:cNvPr>
          <p:cNvSpPr txBox="1">
            <a:spLocks noChangeArrowheads="1"/>
          </p:cNvSpPr>
          <p:nvPr/>
        </p:nvSpPr>
        <p:spPr bwMode="auto">
          <a:xfrm>
            <a:off x="-26274" y="236803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dirty="0">
                <a:solidFill>
                  <a:srgbClr val="FF0000"/>
                </a:solidFill>
                <a:latin typeface="Times New Roman" panose="02020603050405020304" pitchFamily="18" charset="0"/>
                <a:cs typeface="Times New Roman" panose="02020603050405020304" pitchFamily="18" charset="0"/>
              </a:rPr>
              <a:t>4</a:t>
            </a:r>
            <a:r>
              <a:rPr lang="vi-VN" altLang="en-US" sz="2400" b="1"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túi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tiền</a:t>
            </a:r>
            <a:r>
              <a:rPr lang="vi-VN" altLang="en-US" sz="2400" b="1" dirty="0">
                <a:latin typeface="Times New Roman" panose="02020603050405020304" pitchFamily="18" charset="0"/>
                <a:cs typeface="Times New Roman" panose="02020603050405020304" pitchFamily="18" charset="0"/>
              </a:rPr>
              <a:t>, để thử lòng người con. Người con nhặt được và trả lại tay nải cho bà cụ.; (...)</a:t>
            </a:r>
            <a:endParaRPr lang="en-US" altLang="en-US"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F037A29-90EE-432F-8E29-225894EF3F39}"/>
              </a:ext>
            </a:extLst>
          </p:cNvPr>
          <p:cNvSpPr txBox="1"/>
          <p:nvPr/>
        </p:nvSpPr>
        <p:spPr>
          <a:xfrm>
            <a:off x="-4916" y="3255798"/>
            <a:ext cx="8965790" cy="1200329"/>
          </a:xfrm>
          <a:prstGeom prst="rect">
            <a:avLst/>
          </a:prstGeom>
          <a:noFill/>
        </p:spPr>
        <p:txBody>
          <a:bodyPr wrap="square" rtlCol="0">
            <a:spAutoFit/>
          </a:bodyPr>
          <a:lstStyle/>
          <a:p>
            <a:r>
              <a:rPr lang="vi-VN" sz="2400" b="1" dirty="0">
                <a:solidFill>
                  <a:srgbClr val="FF0000"/>
                </a:solidFill>
                <a:latin typeface="+mj-lt"/>
              </a:rPr>
              <a:t>5</a:t>
            </a:r>
            <a:r>
              <a:rPr lang="vi-VN" sz="2400" b="1" dirty="0">
                <a:latin typeface="+mj-lt"/>
              </a:rPr>
              <a:t>. Bà tiên cảm động trước tình cảm hiếu thảo của người con, và nhận ra người con là người trung thực, thật thà. Bà tặng cho người con chiếc nải đầy tiền để mua thuốc chữa bệnh cho mẹ.;(...)</a:t>
            </a:r>
            <a:endParaRPr lang="en-US" sz="2400" b="1" dirty="0">
              <a:latin typeface="+mj-lt"/>
            </a:endParaRPr>
          </a:p>
        </p:txBody>
      </p:sp>
    </p:spTree>
    <p:extLst>
      <p:ext uri="{BB962C8B-B14F-4D97-AF65-F5344CB8AC3E}">
        <p14:creationId xmlns:p14="http://schemas.microsoft.com/office/powerpoint/2010/main" val="3168410305"/>
      </p:ext>
    </p:extLst>
  </p:cSld>
  <p:clrMapOvr>
    <a:masterClrMapping/>
  </p:clrMapOvr>
  <mc:AlternateContent xmlns:mc="http://schemas.openxmlformats.org/markup-compatibility/2006" xmlns:p14="http://schemas.microsoft.com/office/powerpoint/2010/main">
    <mc:Choice Requires="p14">
      <p:transition spd="slow" p14:dur="2000" advTm="69024"/>
    </mc:Choice>
    <mc:Fallback xmlns="">
      <p:transition spd="slow" advTm="6902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F47F8B-C9FD-4A38-A259-59C1C1200A29}"/>
              </a:ext>
            </a:extLst>
          </p:cNvPr>
          <p:cNvSpPr/>
          <p:nvPr/>
        </p:nvSpPr>
        <p:spPr>
          <a:xfrm>
            <a:off x="228600" y="191245"/>
            <a:ext cx="8458200" cy="4216539"/>
          </a:xfrm>
          <a:prstGeom prst="rect">
            <a:avLst/>
          </a:prstGeom>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       </a:t>
            </a:r>
            <a:r>
              <a:rPr lang="vi-VN" sz="2400" dirty="0">
                <a:solidFill>
                  <a:srgbClr val="4842CA"/>
                </a:solidFill>
                <a:latin typeface="Times New Roman" panose="02020603050405020304" pitchFamily="18" charset="0"/>
                <a:cs typeface="Times New Roman" panose="02020603050405020304" pitchFamily="18" charset="0"/>
              </a:rPr>
              <a:t>Ngày xưa, ở một làng nọ có hai mẹ con bà góa nghèo. Năm ấy, bỗng nhiên người mẹ ốm nặng. Người con rất thương mẹ, tận tụy chăm sóc mẹ ngày đêm nhưng sức khỏe người mẹ ngày càng một yếu đi. Có người nói rằng muốn chữa khỏi bệnh phải đi tìm một bông hoa lạ mọc tận rừng sâu, nơi không có người qua lại vì có rất nhiều rắn rết và hổ báo. Nghe vậy, cậu bé quyết đi tìm bông hoa thuốc quý mặc dù cậu mới mười tuổi. Trên đường đi</a:t>
            </a:r>
            <a:r>
              <a:rPr lang="en-US" sz="2400" dirty="0">
                <a:solidFill>
                  <a:srgbClr val="4842CA"/>
                </a:solidFill>
                <a:latin typeface="Times New Roman" panose="02020603050405020304" pitchFamily="18" charset="0"/>
                <a:cs typeface="Times New Roman" panose="02020603050405020304" pitchFamily="18" charset="0"/>
              </a:rPr>
              <a:t>,</a:t>
            </a:r>
            <a:r>
              <a:rPr lang="vi-VN" sz="2400" dirty="0">
                <a:solidFill>
                  <a:srgbClr val="4842CA"/>
                </a:solidFill>
                <a:latin typeface="Times New Roman" panose="02020603050405020304" pitchFamily="18" charset="0"/>
                <a:cs typeface="Times New Roman" panose="02020603050405020304" pitchFamily="18" charset="0"/>
              </a:rPr>
              <a:t> cậu phải trải qua nhiều gian truân, vất vả nhưng cậu không hề sờn bước. Cảm động trước tấm lòng hiếu thảo của cậu, bà tiên xuất hiện, tặng cho cậu một bông hoa quý. Có hoa cậu chữa khỏi bệnh cho mẹ. Hai mẹ con mừng rỡ cảm ơn bà tiên.</a:t>
            </a:r>
            <a:endParaRPr lang="en-US" sz="2400" dirty="0">
              <a:solidFill>
                <a:srgbClr val="4842C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73627"/>
      </p:ext>
    </p:extLst>
  </p:cSld>
  <p:clrMapOvr>
    <a:masterClrMapping/>
  </p:clrMapOvr>
  <mc:AlternateContent xmlns:mc="http://schemas.openxmlformats.org/markup-compatibility/2006" xmlns:p14="http://schemas.microsoft.com/office/powerpoint/2010/main">
    <mc:Choice Requires="p14">
      <p:transition spd="slow" p14:dur="2000" advTm="87317"/>
    </mc:Choice>
    <mc:Fallback xmlns="">
      <p:transition spd="slow" advTm="8731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tr"/>
          <p:cNvPicPr>
            <a:picLocks noChangeAspect="1" noChangeArrowheads="1"/>
          </p:cNvPicPr>
          <p:nvPr/>
        </p:nvPicPr>
        <p:blipFill>
          <a:blip r:embed="rId4"/>
          <a:srcRect l="3334" t="5814" r="2499" b="6976"/>
          <a:stretch>
            <a:fillRect/>
          </a:stretch>
        </p:blipFill>
        <p:spPr bwMode="auto">
          <a:xfrm>
            <a:off x="0" y="0"/>
            <a:ext cx="9144000" cy="5143500"/>
          </a:xfrm>
          <a:prstGeom prst="rect">
            <a:avLst/>
          </a:prstGeom>
          <a:noFill/>
          <a:ln w="9525">
            <a:noFill/>
            <a:miter lim="800000"/>
            <a:headEnd/>
            <a:tailEnd/>
          </a:ln>
        </p:spPr>
      </p:pic>
      <p:pic>
        <p:nvPicPr>
          <p:cNvPr id="6147" name="Picture 11" descr="chuot phat co"/>
          <p:cNvPicPr>
            <a:picLocks noChangeAspect="1" noChangeArrowheads="1" noCrop="1"/>
          </p:cNvPicPr>
          <p:nvPr/>
        </p:nvPicPr>
        <p:blipFill>
          <a:blip r:embed="rId5"/>
          <a:srcRect/>
          <a:stretch>
            <a:fillRect/>
          </a:stretch>
        </p:blipFill>
        <p:spPr bwMode="auto">
          <a:xfrm>
            <a:off x="533400" y="3543300"/>
            <a:ext cx="1219200" cy="1000125"/>
          </a:xfrm>
          <a:prstGeom prst="rect">
            <a:avLst/>
          </a:prstGeom>
          <a:noFill/>
          <a:ln w="9525">
            <a:noFill/>
            <a:miter lim="800000"/>
            <a:headEnd/>
            <a:tailEnd/>
          </a:ln>
        </p:spPr>
      </p:pic>
      <p:sp>
        <p:nvSpPr>
          <p:cNvPr id="2" name="TextBox 1">
            <a:extLst>
              <a:ext uri="{FF2B5EF4-FFF2-40B4-BE49-F238E27FC236}">
                <a16:creationId xmlns:a16="http://schemas.microsoft.com/office/drawing/2014/main" id="{C363DEE5-6FE1-46FA-8A13-2421F6A620C5}"/>
              </a:ext>
            </a:extLst>
          </p:cNvPr>
          <p:cNvSpPr txBox="1"/>
          <p:nvPr/>
        </p:nvSpPr>
        <p:spPr>
          <a:xfrm>
            <a:off x="2895600" y="1200150"/>
            <a:ext cx="4038600" cy="762000"/>
          </a:xfrm>
          <a:prstGeom prst="rect">
            <a:avLst/>
          </a:prstGeom>
          <a:noFill/>
        </p:spPr>
        <p:txBody>
          <a:bodyPr wrap="square" rtlCol="0">
            <a:prstTxWarp prst="textArchUp">
              <a:avLst/>
            </a:prstTxWarp>
            <a:spAutoFit/>
          </a:bodyPr>
          <a:lstStyle/>
          <a:p>
            <a:r>
              <a:rPr lang="vi-VN" sz="5400" b="1" dirty="0">
                <a:solidFill>
                  <a:srgbClr val="FF0000"/>
                </a:solidFill>
                <a:latin typeface="+mj-lt"/>
              </a:rPr>
              <a:t>Dặn dò</a:t>
            </a:r>
            <a:endParaRPr lang="en-US" sz="5400" b="1" dirty="0">
              <a:solidFill>
                <a:srgbClr val="FF0000"/>
              </a:solidFill>
              <a:latin typeface="+mj-lt"/>
            </a:endParaRPr>
          </a:p>
        </p:txBody>
      </p:sp>
      <p:sp>
        <p:nvSpPr>
          <p:cNvPr id="3" name="TextBox 2">
            <a:extLst>
              <a:ext uri="{FF2B5EF4-FFF2-40B4-BE49-F238E27FC236}">
                <a16:creationId xmlns:a16="http://schemas.microsoft.com/office/drawing/2014/main" id="{D63C3C76-BA9F-476A-A649-A7002BE4F454}"/>
              </a:ext>
            </a:extLst>
          </p:cNvPr>
          <p:cNvSpPr txBox="1"/>
          <p:nvPr/>
        </p:nvSpPr>
        <p:spPr>
          <a:xfrm>
            <a:off x="533400" y="1714500"/>
            <a:ext cx="8001000" cy="1938992"/>
          </a:xfrm>
          <a:prstGeom prst="rect">
            <a:avLst/>
          </a:prstGeom>
          <a:noFill/>
        </p:spPr>
        <p:txBody>
          <a:bodyPr wrap="square" rtlCol="0">
            <a:spAutoFit/>
          </a:bodyPr>
          <a:lstStyle/>
          <a:p>
            <a:r>
              <a:rPr lang="vi-VN" sz="4000" dirty="0">
                <a:solidFill>
                  <a:srgbClr val="4842CA"/>
                </a:solidFill>
                <a:latin typeface="+mj-lt"/>
              </a:rPr>
              <a:t>- Hoàn thành bài trong vở bài tập</a:t>
            </a:r>
          </a:p>
          <a:p>
            <a:r>
              <a:rPr lang="vi-VN" sz="4000" dirty="0">
                <a:solidFill>
                  <a:srgbClr val="4842CA"/>
                </a:solidFill>
                <a:latin typeface="+mj-lt"/>
              </a:rPr>
              <a:t>- Chuẩn bị trước bài: Viết thư (kiểm tra viết)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732"/>
    </mc:Choice>
    <mc:Fallback xmlns="">
      <p:transition spd="slow" advTm="347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C6768B-22AB-4009-ABED-01F43D3B97E3}"/>
              </a:ext>
            </a:extLst>
          </p:cNvPr>
          <p:cNvPicPr>
            <a:picLocks noChangeAspect="1"/>
          </p:cNvPicPr>
          <p:nvPr/>
        </p:nvPicPr>
        <p:blipFill>
          <a:blip r:embed="rId3"/>
          <a:stretch>
            <a:fillRect/>
          </a:stretch>
        </p:blipFill>
        <p:spPr>
          <a:xfrm>
            <a:off x="-17206" y="22124"/>
            <a:ext cx="9144000" cy="5143499"/>
          </a:xfrm>
          <a:prstGeom prst="rect">
            <a:avLst/>
          </a:prstGeom>
        </p:spPr>
      </p:pic>
      <p:sp>
        <p:nvSpPr>
          <p:cNvPr id="5" name="TextBox 4">
            <a:extLst>
              <a:ext uri="{FF2B5EF4-FFF2-40B4-BE49-F238E27FC236}">
                <a16:creationId xmlns:a16="http://schemas.microsoft.com/office/drawing/2014/main" id="{B3E43079-DA6C-47BB-BFB4-25D87897C2CC}"/>
              </a:ext>
            </a:extLst>
          </p:cNvPr>
          <p:cNvSpPr txBox="1"/>
          <p:nvPr/>
        </p:nvSpPr>
        <p:spPr>
          <a:xfrm>
            <a:off x="-17205" y="1428750"/>
            <a:ext cx="9114503" cy="1661993"/>
          </a:xfrm>
          <a:prstGeom prst="rect">
            <a:avLst/>
          </a:prstGeom>
          <a:noFill/>
        </p:spPr>
        <p:txBody>
          <a:bodyPr wrap="square" rtlCol="0">
            <a:spAutoFit/>
          </a:bodyPr>
          <a:lstStyle/>
          <a:p>
            <a:r>
              <a:rPr lang="en-US" sz="5400" dirty="0" err="1">
                <a:solidFill>
                  <a:srgbClr val="4842CA"/>
                </a:solidFill>
                <a:latin typeface="Times New Roman" panose="02020603050405020304" pitchFamily="18" charset="0"/>
                <a:cs typeface="Times New Roman" panose="02020603050405020304" pitchFamily="18" charset="0"/>
              </a:rPr>
              <a:t>Luyện</a:t>
            </a:r>
            <a:r>
              <a:rPr lang="en-US" sz="5400" dirty="0">
                <a:solidFill>
                  <a:srgbClr val="4842CA"/>
                </a:solidFill>
                <a:latin typeface="Times New Roman" panose="02020603050405020304" pitchFamily="18" charset="0"/>
                <a:cs typeface="Times New Roman" panose="02020603050405020304" pitchFamily="18" charset="0"/>
              </a:rPr>
              <a:t> </a:t>
            </a:r>
            <a:r>
              <a:rPr lang="en-US" sz="5400" dirty="0" err="1">
                <a:solidFill>
                  <a:srgbClr val="4842CA"/>
                </a:solidFill>
                <a:latin typeface="Times New Roman" panose="02020603050405020304" pitchFamily="18" charset="0"/>
                <a:cs typeface="Times New Roman" panose="02020603050405020304" pitchFamily="18" charset="0"/>
              </a:rPr>
              <a:t>tập</a:t>
            </a:r>
            <a:r>
              <a:rPr lang="en-US" sz="5400" dirty="0">
                <a:solidFill>
                  <a:srgbClr val="4842CA"/>
                </a:solidFill>
                <a:latin typeface="Times New Roman" panose="02020603050405020304" pitchFamily="18" charset="0"/>
                <a:cs typeface="Times New Roman" panose="02020603050405020304" pitchFamily="18" charset="0"/>
              </a:rPr>
              <a:t> </a:t>
            </a:r>
            <a:r>
              <a:rPr lang="en-US" sz="5400" dirty="0" err="1">
                <a:solidFill>
                  <a:srgbClr val="4842CA"/>
                </a:solidFill>
                <a:latin typeface="Times New Roman" panose="02020603050405020304" pitchFamily="18" charset="0"/>
                <a:cs typeface="Times New Roman" panose="02020603050405020304" pitchFamily="18" charset="0"/>
              </a:rPr>
              <a:t>xây</a:t>
            </a:r>
            <a:r>
              <a:rPr lang="en-US" sz="5400" dirty="0">
                <a:solidFill>
                  <a:srgbClr val="4842CA"/>
                </a:solidFill>
                <a:latin typeface="Times New Roman" panose="02020603050405020304" pitchFamily="18" charset="0"/>
                <a:cs typeface="Times New Roman" panose="02020603050405020304" pitchFamily="18" charset="0"/>
              </a:rPr>
              <a:t> </a:t>
            </a:r>
            <a:r>
              <a:rPr lang="en-US" sz="5400" dirty="0" err="1">
                <a:solidFill>
                  <a:srgbClr val="4842CA"/>
                </a:solidFill>
                <a:latin typeface="Times New Roman" panose="02020603050405020304" pitchFamily="18" charset="0"/>
                <a:cs typeface="Times New Roman" panose="02020603050405020304" pitchFamily="18" charset="0"/>
              </a:rPr>
              <a:t>dựng</a:t>
            </a:r>
            <a:r>
              <a:rPr lang="en-US" sz="5400" dirty="0">
                <a:solidFill>
                  <a:srgbClr val="4842CA"/>
                </a:solidFill>
                <a:latin typeface="Times New Roman" panose="02020603050405020304" pitchFamily="18" charset="0"/>
                <a:cs typeface="Times New Roman" panose="02020603050405020304" pitchFamily="18" charset="0"/>
              </a:rPr>
              <a:t> </a:t>
            </a:r>
            <a:r>
              <a:rPr lang="en-US" sz="5400" dirty="0" err="1">
                <a:solidFill>
                  <a:srgbClr val="4842CA"/>
                </a:solidFill>
                <a:latin typeface="Times New Roman" panose="02020603050405020304" pitchFamily="18" charset="0"/>
                <a:cs typeface="Times New Roman" panose="02020603050405020304" pitchFamily="18" charset="0"/>
              </a:rPr>
              <a:t>cốt</a:t>
            </a:r>
            <a:r>
              <a:rPr lang="en-US" sz="5400" dirty="0">
                <a:solidFill>
                  <a:srgbClr val="4842CA"/>
                </a:solidFill>
                <a:latin typeface="Times New Roman" panose="02020603050405020304" pitchFamily="18" charset="0"/>
                <a:cs typeface="Times New Roman" panose="02020603050405020304" pitchFamily="18" charset="0"/>
              </a:rPr>
              <a:t> </a:t>
            </a:r>
            <a:r>
              <a:rPr lang="en-US" sz="5400" dirty="0" err="1">
                <a:solidFill>
                  <a:srgbClr val="4842CA"/>
                </a:solidFill>
                <a:latin typeface="Times New Roman" panose="02020603050405020304" pitchFamily="18" charset="0"/>
                <a:cs typeface="Times New Roman" panose="02020603050405020304" pitchFamily="18" charset="0"/>
              </a:rPr>
              <a:t>truyện</a:t>
            </a:r>
            <a:r>
              <a:rPr lang="en-US" sz="4800"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79365017"/>
      </p:ext>
    </p:extLst>
  </p:cSld>
  <p:clrMapOvr>
    <a:masterClrMapping/>
  </p:clrMapOvr>
  <mc:AlternateContent xmlns:mc="http://schemas.openxmlformats.org/markup-compatibility/2006" xmlns:p14="http://schemas.microsoft.com/office/powerpoint/2010/main">
    <mc:Choice Requires="p14">
      <p:transition spd="slow" p14:dur="2000" advTm="18520"/>
    </mc:Choice>
    <mc:Fallback xmlns="">
      <p:transition spd="slow" advTm="18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6CAB4-96FA-4716-ABAF-EA771A88962C}"/>
              </a:ext>
            </a:extLst>
          </p:cNvPr>
          <p:cNvPicPr>
            <a:picLocks noChangeAspect="1"/>
          </p:cNvPicPr>
          <p:nvPr/>
        </p:nvPicPr>
        <p:blipFill>
          <a:blip r:embed="rId4"/>
          <a:stretch>
            <a:fillRect/>
          </a:stretch>
        </p:blipFill>
        <p:spPr>
          <a:xfrm>
            <a:off x="19929" y="0"/>
            <a:ext cx="9144000" cy="5257799"/>
          </a:xfrm>
          <a:prstGeom prst="rect">
            <a:avLst/>
          </a:prstGeom>
        </p:spPr>
      </p:pic>
      <p:sp>
        <p:nvSpPr>
          <p:cNvPr id="5" name="TextBox 4">
            <a:extLst>
              <a:ext uri="{FF2B5EF4-FFF2-40B4-BE49-F238E27FC236}">
                <a16:creationId xmlns:a16="http://schemas.microsoft.com/office/drawing/2014/main" id="{B2B34725-AF85-4BD5-B83D-3E29E3AABED6}"/>
              </a:ext>
            </a:extLst>
          </p:cNvPr>
          <p:cNvSpPr txBox="1">
            <a:spLocks noChangeArrowheads="1"/>
          </p:cNvSpPr>
          <p:nvPr/>
        </p:nvSpPr>
        <p:spPr bwMode="auto">
          <a:xfrm>
            <a:off x="-1143000" y="228600"/>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vi-VN" altLang="en-US" sz="4400" b="1" dirty="0">
                <a:solidFill>
                  <a:srgbClr val="FF0000"/>
                </a:solidFill>
                <a:latin typeface="Times New Roman" panose="02020603050405020304" pitchFamily="18" charset="0"/>
                <a:cs typeface="Times New Roman" panose="02020603050405020304" pitchFamily="18" charset="0"/>
              </a:rPr>
              <a:t>NHỮNG ĐIỀU LƯU Ý</a:t>
            </a:r>
            <a:endParaRPr lang="en-US" alt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52F108C-C3B5-4B9C-A8D4-BB27FE43C406}"/>
              </a:ext>
            </a:extLst>
          </p:cNvPr>
          <p:cNvSpPr txBox="1">
            <a:spLocks noChangeArrowheads="1"/>
          </p:cNvSpPr>
          <p:nvPr/>
        </p:nvSpPr>
        <p:spPr bwMode="auto">
          <a:xfrm>
            <a:off x="220394" y="1257301"/>
            <a:ext cx="87430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vi-VN" altLang="en-US" sz="4400" b="1" dirty="0">
                <a:solidFill>
                  <a:srgbClr val="00B050"/>
                </a:solidFill>
                <a:latin typeface="Times New Roman" panose="02020603050405020304" pitchFamily="18" charset="0"/>
                <a:cs typeface="Times New Roman" panose="02020603050405020304" pitchFamily="18" charset="0"/>
              </a:rPr>
              <a:t>Sách Tiếng Việt</a:t>
            </a:r>
          </a:p>
          <a:p>
            <a:pPr algn="ctr" eaLnBrk="1" hangingPunct="1">
              <a:spcBef>
                <a:spcPct val="0"/>
              </a:spcBef>
              <a:buClrTx/>
              <a:buSzTx/>
              <a:buFontTx/>
              <a:buNone/>
            </a:pPr>
            <a:r>
              <a:rPr lang="vi-VN" altLang="en-US" sz="4400" b="1" dirty="0">
                <a:solidFill>
                  <a:srgbClr val="00B050"/>
                </a:solidFill>
                <a:latin typeface="Times New Roman" panose="02020603050405020304" pitchFamily="18" charset="0"/>
                <a:cs typeface="Times New Roman" panose="02020603050405020304" pitchFamily="18" charset="0"/>
              </a:rPr>
              <a:t>Vở Bài tập Tiếng Việt</a:t>
            </a:r>
          </a:p>
          <a:p>
            <a:pPr algn="ctr" eaLnBrk="1" hangingPunct="1">
              <a:spcBef>
                <a:spcPct val="0"/>
              </a:spcBef>
              <a:buClrTx/>
              <a:buSzTx/>
              <a:buFontTx/>
              <a:buNone/>
            </a:pPr>
            <a:r>
              <a:rPr lang="vi-VN" altLang="en-US" sz="4400" b="1" dirty="0">
                <a:solidFill>
                  <a:srgbClr val="00B050"/>
                </a:solidFill>
                <a:latin typeface="Times New Roman" panose="02020603050405020304" pitchFamily="18" charset="0"/>
                <a:cs typeface="Times New Roman" panose="02020603050405020304" pitchFamily="18" charset="0"/>
              </a:rPr>
              <a:t>Bút mực, bút chì, thước,...</a:t>
            </a:r>
            <a:endParaRPr lang="en-US" altLang="en-US" sz="4400" b="1"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107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F17A9-D90D-4315-A12C-53951DAA0AB4}"/>
              </a:ext>
            </a:extLst>
          </p:cNvPr>
          <p:cNvPicPr>
            <a:picLocks noChangeAspect="1"/>
          </p:cNvPicPr>
          <p:nvPr/>
        </p:nvPicPr>
        <p:blipFill>
          <a:blip r:embed="rId4"/>
          <a:stretch>
            <a:fillRect/>
          </a:stretch>
        </p:blipFill>
        <p:spPr>
          <a:xfrm>
            <a:off x="1905001" y="800101"/>
            <a:ext cx="4877223" cy="887045"/>
          </a:xfrm>
          <a:prstGeom prst="rect">
            <a:avLst/>
          </a:prstGeom>
        </p:spPr>
      </p:pic>
      <p:sp>
        <p:nvSpPr>
          <p:cNvPr id="4" name="TextBox 3">
            <a:extLst>
              <a:ext uri="{FF2B5EF4-FFF2-40B4-BE49-F238E27FC236}">
                <a16:creationId xmlns:a16="http://schemas.microsoft.com/office/drawing/2014/main" id="{A7A498B3-9AEC-4CCD-A7F7-F78E19625133}"/>
              </a:ext>
            </a:extLst>
          </p:cNvPr>
          <p:cNvSpPr txBox="1"/>
          <p:nvPr/>
        </p:nvSpPr>
        <p:spPr>
          <a:xfrm>
            <a:off x="990601" y="1581150"/>
            <a:ext cx="5791624" cy="769441"/>
          </a:xfrm>
          <a:prstGeom prst="rect">
            <a:avLst/>
          </a:prstGeom>
          <a:solidFill>
            <a:srgbClr val="FFFF00"/>
          </a:solidFill>
        </p:spPr>
        <p:txBody>
          <a:bodyPr wrap="square" rtlCol="0">
            <a:spAutoFit/>
          </a:bodyPr>
          <a:lstStyle/>
          <a:p>
            <a:r>
              <a:rPr lang="vi-VN" sz="4400" dirty="0">
                <a:solidFill>
                  <a:srgbClr val="00B0F0"/>
                </a:solidFill>
                <a:latin typeface="+mj-lt"/>
              </a:rPr>
              <a:t>1</a:t>
            </a:r>
            <a:r>
              <a:rPr lang="en-US" sz="4400" dirty="0">
                <a:solidFill>
                  <a:srgbClr val="00B0F0"/>
                </a:solidFill>
                <a:latin typeface="Times New Roman" panose="02020603050405020304" pitchFamily="18" charset="0"/>
                <a:cs typeface="Times New Roman" panose="02020603050405020304" pitchFamily="18" charset="0"/>
              </a:rPr>
              <a:t>. </a:t>
            </a:r>
            <a:r>
              <a:rPr lang="vi-VN" sz="4400" dirty="0">
                <a:solidFill>
                  <a:srgbClr val="00B0F0"/>
                </a:solidFill>
                <a:latin typeface="Times New Roman" panose="02020603050405020304" pitchFamily="18" charset="0"/>
                <a:cs typeface="Times New Roman" panose="02020603050405020304" pitchFamily="18" charset="0"/>
              </a:rPr>
              <a:t>Thế nào là cốt truyện?</a:t>
            </a:r>
            <a:endParaRPr lang="en-US" sz="4400" dirty="0">
              <a:solidFill>
                <a:srgbClr val="00B0F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1B9148E-17FA-400E-876D-2E26EA452C68}"/>
              </a:ext>
            </a:extLst>
          </p:cNvPr>
          <p:cNvSpPr txBox="1"/>
          <p:nvPr/>
        </p:nvSpPr>
        <p:spPr>
          <a:xfrm>
            <a:off x="838200" y="2495550"/>
            <a:ext cx="7924800" cy="1323439"/>
          </a:xfrm>
          <a:prstGeom prst="rect">
            <a:avLst/>
          </a:prstGeom>
          <a:noFill/>
        </p:spPr>
        <p:txBody>
          <a:bodyPr wrap="square" rtlCol="0">
            <a:spAutoFit/>
          </a:bodyPr>
          <a:lstStyle/>
          <a:p>
            <a:r>
              <a:rPr lang="en-GB" sz="4000" dirty="0">
                <a:solidFill>
                  <a:srgbClr val="002060"/>
                </a:solidFill>
                <a:latin typeface="+mj-lt"/>
              </a:rPr>
              <a:t>   </a:t>
            </a:r>
            <a:r>
              <a:rPr lang="vi-VN" sz="4000" dirty="0">
                <a:solidFill>
                  <a:srgbClr val="002060"/>
                </a:solidFill>
                <a:latin typeface="+mj-lt"/>
              </a:rPr>
              <a:t>Cốt truyện là một chuỗi sự việc làm nồng cốt cho diễn biến của truyện.</a:t>
            </a:r>
            <a:endParaRPr lang="en-US" sz="4000" dirty="0">
              <a:solidFill>
                <a:srgbClr val="002060"/>
              </a:solidFill>
              <a:latin typeface="+mj-lt"/>
            </a:endParaRPr>
          </a:p>
        </p:txBody>
      </p:sp>
    </p:spTree>
    <p:custDataLst>
      <p:tags r:id="rId1"/>
    </p:custDataLst>
    <p:extLst>
      <p:ext uri="{BB962C8B-B14F-4D97-AF65-F5344CB8AC3E}">
        <p14:creationId xmlns:p14="http://schemas.microsoft.com/office/powerpoint/2010/main" val="3611921212"/>
      </p:ext>
    </p:extLst>
  </p:cSld>
  <p:clrMapOvr>
    <a:masterClrMapping/>
  </p:clrMapOvr>
  <mc:AlternateContent xmlns:mc="http://schemas.openxmlformats.org/markup-compatibility/2006" xmlns:p14="http://schemas.microsoft.com/office/powerpoint/2010/main">
    <mc:Choice Requires="p14">
      <p:transition spd="slow" p14:dur="2000" advTm="19518"/>
    </mc:Choice>
    <mc:Fallback xmlns="">
      <p:transition spd="slow" advTm="19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A7731E-DF76-4BE3-A2C5-9EFACA46307A}"/>
              </a:ext>
            </a:extLst>
          </p:cNvPr>
          <p:cNvSpPr txBox="1"/>
          <p:nvPr/>
        </p:nvSpPr>
        <p:spPr>
          <a:xfrm>
            <a:off x="1" y="285750"/>
            <a:ext cx="8153400" cy="769441"/>
          </a:xfrm>
          <a:prstGeom prst="rect">
            <a:avLst/>
          </a:prstGeom>
          <a:solidFill>
            <a:srgbClr val="00B0F0"/>
          </a:solidFill>
        </p:spPr>
        <p:txBody>
          <a:bodyPr wrap="square" rtlCol="0">
            <a:spAutoFit/>
          </a:bodyPr>
          <a:lstStyle/>
          <a:p>
            <a:r>
              <a:rPr lang="vi-VN" sz="4400" dirty="0">
                <a:solidFill>
                  <a:srgbClr val="FF0000"/>
                </a:solidFill>
                <a:latin typeface="+mj-lt"/>
              </a:rPr>
              <a:t>2. Cốt truyện thường có mấy phần?</a:t>
            </a:r>
            <a:endParaRPr lang="en-US" sz="4400" dirty="0">
              <a:solidFill>
                <a:srgbClr val="FF0000"/>
              </a:solidFill>
              <a:latin typeface="+mj-lt"/>
            </a:endParaRPr>
          </a:p>
        </p:txBody>
      </p:sp>
      <p:sp>
        <p:nvSpPr>
          <p:cNvPr id="6" name="TextBox 5">
            <a:extLst>
              <a:ext uri="{FF2B5EF4-FFF2-40B4-BE49-F238E27FC236}">
                <a16:creationId xmlns:a16="http://schemas.microsoft.com/office/drawing/2014/main" id="{37007500-3362-4D44-9542-95CA1CB2B5CB}"/>
              </a:ext>
            </a:extLst>
          </p:cNvPr>
          <p:cNvSpPr txBox="1"/>
          <p:nvPr/>
        </p:nvSpPr>
        <p:spPr>
          <a:xfrm>
            <a:off x="1219201" y="188595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2E2FEFA9-1A77-4CA5-A3F1-59D6906ED77C}"/>
              </a:ext>
            </a:extLst>
          </p:cNvPr>
          <p:cNvSpPr txBox="1"/>
          <p:nvPr/>
        </p:nvSpPr>
        <p:spPr>
          <a:xfrm>
            <a:off x="609600" y="1294477"/>
            <a:ext cx="7772400" cy="2554545"/>
          </a:xfrm>
          <a:prstGeom prst="rect">
            <a:avLst/>
          </a:prstGeom>
          <a:noFill/>
        </p:spPr>
        <p:txBody>
          <a:bodyPr wrap="square" rtlCol="0">
            <a:spAutoFit/>
          </a:bodyPr>
          <a:lstStyle/>
          <a:p>
            <a:r>
              <a:rPr lang="vi-VN" sz="4000" dirty="0">
                <a:solidFill>
                  <a:srgbClr val="002060"/>
                </a:solidFill>
                <a:latin typeface="+mj-lt"/>
                <a:cs typeface="Arial" panose="020B0604020202020204" pitchFamily="34" charset="0"/>
              </a:rPr>
              <a:t>Cốt truyện thường có ba phần:</a:t>
            </a:r>
          </a:p>
          <a:p>
            <a:r>
              <a:rPr lang="vi-VN" sz="4000" dirty="0">
                <a:solidFill>
                  <a:srgbClr val="002060"/>
                </a:solidFill>
                <a:latin typeface="+mj-lt"/>
                <a:cs typeface="Arial" panose="020B0604020202020204" pitchFamily="34" charset="0"/>
              </a:rPr>
              <a:t>- Mở đầu </a:t>
            </a:r>
          </a:p>
          <a:p>
            <a:r>
              <a:rPr lang="vi-VN" sz="4000" dirty="0">
                <a:solidFill>
                  <a:srgbClr val="002060"/>
                </a:solidFill>
                <a:latin typeface="+mj-lt"/>
                <a:cs typeface="Arial" panose="020B0604020202020204" pitchFamily="34" charset="0"/>
              </a:rPr>
              <a:t>- Diễn biến </a:t>
            </a:r>
          </a:p>
          <a:p>
            <a:r>
              <a:rPr lang="vi-VN" sz="4000" dirty="0">
                <a:solidFill>
                  <a:srgbClr val="002060"/>
                </a:solidFill>
                <a:latin typeface="+mj-lt"/>
                <a:cs typeface="Arial" panose="020B0604020202020204" pitchFamily="34" charset="0"/>
              </a:rPr>
              <a:t>- Kết thúc</a:t>
            </a:r>
            <a:endParaRPr lang="en-US" sz="4000" dirty="0">
              <a:solidFill>
                <a:srgbClr val="002060"/>
              </a:solidFill>
              <a:latin typeface="+mj-lt"/>
              <a:cs typeface="Arial" panose="020B0604020202020204" pitchFamily="34" charset="0"/>
            </a:endParaRPr>
          </a:p>
        </p:txBody>
      </p:sp>
    </p:spTree>
    <p:custDataLst>
      <p:tags r:id="rId1"/>
    </p:custDataLst>
    <p:extLst>
      <p:ext uri="{BB962C8B-B14F-4D97-AF65-F5344CB8AC3E}">
        <p14:creationId xmlns:p14="http://schemas.microsoft.com/office/powerpoint/2010/main" val="1134931466"/>
      </p:ext>
    </p:extLst>
  </p:cSld>
  <p:clrMapOvr>
    <a:masterClrMapping/>
  </p:clrMapOvr>
  <mc:AlternateContent xmlns:mc="http://schemas.openxmlformats.org/markup-compatibility/2006" xmlns:p14="http://schemas.microsoft.com/office/powerpoint/2010/main">
    <mc:Choice Requires="p14">
      <p:transition spd="slow" p14:dur="2000" advTm="43434"/>
    </mc:Choice>
    <mc:Fallback xmlns="">
      <p:transition spd="slow" advTm="43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9" name="Text Box 20">
            <a:extLst>
              <a:ext uri="{FF2B5EF4-FFF2-40B4-BE49-F238E27FC236}">
                <a16:creationId xmlns:a16="http://schemas.microsoft.com/office/drawing/2014/main" id="{FFFDE14A-BC29-441A-AD1E-B8F7313F85F1}"/>
              </a:ext>
            </a:extLst>
          </p:cNvPr>
          <p:cNvSpPr txBox="1">
            <a:spLocks noChangeArrowheads="1"/>
          </p:cNvSpPr>
          <p:nvPr/>
        </p:nvSpPr>
        <p:spPr bwMode="auto">
          <a:xfrm>
            <a:off x="304800" y="143492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i="1" dirty="0" err="1">
                <a:latin typeface="Times New Roman" panose="02020603050405020304" pitchFamily="18" charset="0"/>
                <a:cs typeface="Times New Roman" panose="02020603050405020304" pitchFamily="18" charset="0"/>
              </a:rPr>
              <a:t>Đề</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bài</a:t>
            </a:r>
            <a:r>
              <a:rPr lang="en-US" altLang="en-US" sz="4000" dirty="0">
                <a:latin typeface="Times New Roman" panose="02020603050405020304" pitchFamily="18" charset="0"/>
                <a:cs typeface="Times New Roman" panose="02020603050405020304" pitchFamily="18" charset="0"/>
              </a:rPr>
              <a:t> : </a:t>
            </a:r>
            <a:r>
              <a:rPr lang="en-US" altLang="en-US" sz="4000" dirty="0" err="1">
                <a:solidFill>
                  <a:srgbClr val="0000FF"/>
                </a:solidFill>
                <a:latin typeface="Times New Roman" panose="02020603050405020304" pitchFamily="18" charset="0"/>
                <a:cs typeface="Times New Roman" panose="02020603050405020304" pitchFamily="18" charset="0"/>
              </a:rPr>
              <a:t>Hãy</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tưởng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tượng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kể</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lại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vắn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tắt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một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câu</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chuyện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có</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ba</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nhân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vật</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mẹ</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ốm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người</a:t>
            </a:r>
            <a:r>
              <a:rPr lang="en-US" altLang="en-US" sz="4000" dirty="0">
                <a:solidFill>
                  <a:srgbClr val="0000FF"/>
                </a:solidFill>
                <a:latin typeface="Times New Roman" panose="02020603050405020304" pitchFamily="18" charset="0"/>
                <a:cs typeface="Times New Roman" panose="02020603050405020304" pitchFamily="18" charset="0"/>
              </a:rPr>
              <a:t> co</a:t>
            </a:r>
            <a:r>
              <a:rPr lang="vi-VN" altLang="en-US" sz="4000" dirty="0">
                <a:solidFill>
                  <a:srgbClr val="0000FF"/>
                </a:solidFill>
                <a:latin typeface="Times New Roman" panose="02020603050405020304" pitchFamily="18" charset="0"/>
                <a:cs typeface="Times New Roman" panose="02020603050405020304" pitchFamily="18" charset="0"/>
              </a:rPr>
              <a:t>n</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bằng</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tuổi</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em</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và</a:t>
            </a:r>
            <a:r>
              <a:rPr lang="en-US" altLang="en-US" sz="4000" dirty="0">
                <a:solidFill>
                  <a:srgbClr val="0000FF"/>
                </a:solidFill>
                <a:latin typeface="Times New Roman" panose="02020603050405020304" pitchFamily="18" charset="0"/>
                <a:cs typeface="Times New Roman" panose="02020603050405020304" pitchFamily="18" charset="0"/>
              </a:rPr>
              <a:t> </a:t>
            </a:r>
            <a:r>
              <a:rPr lang="vi-VN" altLang="en-US" sz="4000" dirty="0">
                <a:solidFill>
                  <a:srgbClr val="0000FF"/>
                </a:solidFill>
                <a:latin typeface="Times New Roman" panose="02020603050405020304" pitchFamily="18" charset="0"/>
                <a:cs typeface="Times New Roman" panose="02020603050405020304" pitchFamily="18" charset="0"/>
              </a:rPr>
              <a:t>một </a:t>
            </a:r>
            <a:r>
              <a:rPr lang="en-US" altLang="en-US" sz="4000" dirty="0" err="1">
                <a:solidFill>
                  <a:srgbClr val="0000FF"/>
                </a:solidFill>
                <a:latin typeface="Times New Roman" panose="02020603050405020304" pitchFamily="18" charset="0"/>
                <a:cs typeface="Times New Roman" panose="02020603050405020304" pitchFamily="18" charset="0"/>
              </a:rPr>
              <a:t>bà</a:t>
            </a: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tiên</a:t>
            </a:r>
            <a:r>
              <a:rPr lang="en-US" altLang="en-US" sz="4000" dirty="0">
                <a:solidFill>
                  <a:srgbClr val="0000FF"/>
                </a:solidFill>
                <a:latin typeface="Times New Roman" panose="02020603050405020304" pitchFamily="18" charset="0"/>
                <a:cs typeface="Times New Roman" panose="02020603050405020304" pitchFamily="18" charset="0"/>
              </a:rPr>
              <a:t>. </a:t>
            </a:r>
          </a:p>
        </p:txBody>
      </p:sp>
      <p:sp>
        <p:nvSpPr>
          <p:cNvPr id="10" name="Text Box 14">
            <a:extLst>
              <a:ext uri="{FF2B5EF4-FFF2-40B4-BE49-F238E27FC236}">
                <a16:creationId xmlns:a16="http://schemas.microsoft.com/office/drawing/2014/main" id="{B24CEFAC-270B-4F98-9B09-18124B4570A9}"/>
              </a:ext>
            </a:extLst>
          </p:cNvPr>
          <p:cNvSpPr txBox="1">
            <a:spLocks noChangeArrowheads="1"/>
          </p:cNvSpPr>
          <p:nvPr/>
        </p:nvSpPr>
        <p:spPr bwMode="auto">
          <a:xfrm>
            <a:off x="156976" y="-37377"/>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err="1">
                <a:solidFill>
                  <a:srgbClr val="FF0000"/>
                </a:solidFill>
                <a:latin typeface="Times New Roman" panose="02020603050405020304" pitchFamily="18" charset="0"/>
                <a:cs typeface="Times New Roman" panose="02020603050405020304" pitchFamily="18" charset="0"/>
              </a:rPr>
              <a:t>Luyện</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tập</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xây</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dựng</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cốt</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truyện</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668B836-6F30-4542-8DC4-023DA629FC14}"/>
              </a:ext>
            </a:extLst>
          </p:cNvPr>
          <p:cNvCxnSpPr>
            <a:cxnSpLocks/>
          </p:cNvCxnSpPr>
          <p:nvPr/>
        </p:nvCxnSpPr>
        <p:spPr>
          <a:xfrm>
            <a:off x="3098357" y="2028610"/>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1ADA355-91E8-47BE-81A0-CDF8AC670FD9}"/>
              </a:ext>
            </a:extLst>
          </p:cNvPr>
          <p:cNvCxnSpPr>
            <a:cxnSpLocks/>
          </p:cNvCxnSpPr>
          <p:nvPr/>
        </p:nvCxnSpPr>
        <p:spPr>
          <a:xfrm flipV="1">
            <a:off x="6411691" y="1989326"/>
            <a:ext cx="2514600" cy="167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CA1368-00E5-479F-9666-9D19293966C5}"/>
              </a:ext>
            </a:extLst>
          </p:cNvPr>
          <p:cNvCxnSpPr>
            <a:cxnSpLocks/>
          </p:cNvCxnSpPr>
          <p:nvPr/>
        </p:nvCxnSpPr>
        <p:spPr>
          <a:xfrm>
            <a:off x="4317557" y="2595946"/>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E11F7-BAB4-4F49-B96D-77A0763B7EB5}"/>
              </a:ext>
            </a:extLst>
          </p:cNvPr>
          <p:cNvCxnSpPr/>
          <p:nvPr/>
        </p:nvCxnSpPr>
        <p:spPr>
          <a:xfrm>
            <a:off x="6879782" y="151426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DBD5C4-FBDC-466E-9F21-42B9BA188727}"/>
              </a:ext>
            </a:extLst>
          </p:cNvPr>
          <p:cNvCxnSpPr/>
          <p:nvPr/>
        </p:nvCxnSpPr>
        <p:spPr>
          <a:xfrm>
            <a:off x="6994082" y="1514260"/>
            <a:ext cx="31066" cy="38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C030E5-C3F6-47E0-8415-6E9AE89B8CDB}"/>
              </a:ext>
            </a:extLst>
          </p:cNvPr>
          <p:cNvCxnSpPr>
            <a:cxnSpLocks/>
          </p:cNvCxnSpPr>
          <p:nvPr/>
        </p:nvCxnSpPr>
        <p:spPr>
          <a:xfrm flipV="1">
            <a:off x="6971515" y="2609858"/>
            <a:ext cx="1945558" cy="105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B360F5-7062-4480-9848-46747B002302}"/>
              </a:ext>
            </a:extLst>
          </p:cNvPr>
          <p:cNvCxnSpPr>
            <a:cxnSpLocks/>
          </p:cNvCxnSpPr>
          <p:nvPr/>
        </p:nvCxnSpPr>
        <p:spPr>
          <a:xfrm flipV="1">
            <a:off x="304800" y="3202237"/>
            <a:ext cx="2136332" cy="200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B59FC-0D64-4EA3-8740-6479019E8982}"/>
              </a:ext>
            </a:extLst>
          </p:cNvPr>
          <p:cNvCxnSpPr>
            <a:cxnSpLocks/>
          </p:cNvCxnSpPr>
          <p:nvPr/>
        </p:nvCxnSpPr>
        <p:spPr>
          <a:xfrm>
            <a:off x="5993957" y="3182161"/>
            <a:ext cx="2257425" cy="200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06895909"/>
      </p:ext>
    </p:extLst>
  </p:cSld>
  <p:clrMapOvr>
    <a:masterClrMapping/>
  </p:clrMapOvr>
  <mc:AlternateContent xmlns:mc="http://schemas.openxmlformats.org/markup-compatibility/2006" xmlns:p14="http://schemas.microsoft.com/office/powerpoint/2010/main">
    <mc:Choice Requires="p14">
      <p:transition spd="slow" p14:dur="2000" advTm="64531"/>
    </mc:Choice>
    <mc:Fallback xmlns="">
      <p:transition spd="slow" advTm="64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5CFFA3-5352-4F92-85C7-DAC1C2C83A8A}"/>
              </a:ext>
            </a:extLst>
          </p:cNvPr>
          <p:cNvPicPr>
            <a:picLocks noGrp="1" noChangeAspect="1"/>
          </p:cNvPicPr>
          <p:nvPr>
            <p:ph idx="1"/>
          </p:nvPr>
        </p:nvPicPr>
        <p:blipFill>
          <a:blip r:embed="rId4"/>
          <a:stretch>
            <a:fillRect/>
          </a:stretch>
        </p:blipFill>
        <p:spPr>
          <a:xfrm>
            <a:off x="29118" y="851"/>
            <a:ext cx="9568376" cy="5143500"/>
          </a:xfrm>
          <a:prstGeom prst="rect">
            <a:avLst/>
          </a:prstGeom>
        </p:spPr>
      </p:pic>
      <p:sp>
        <p:nvSpPr>
          <p:cNvPr id="9" name="TextBox 8">
            <a:extLst>
              <a:ext uri="{FF2B5EF4-FFF2-40B4-BE49-F238E27FC236}">
                <a16:creationId xmlns:a16="http://schemas.microsoft.com/office/drawing/2014/main" id="{69AC467D-CB85-42FC-BF3C-F46DB0F7241E}"/>
              </a:ext>
            </a:extLst>
          </p:cNvPr>
          <p:cNvSpPr txBox="1"/>
          <p:nvPr/>
        </p:nvSpPr>
        <p:spPr>
          <a:xfrm>
            <a:off x="46325" y="448724"/>
            <a:ext cx="9215510" cy="1569660"/>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1. </a:t>
            </a:r>
            <a:r>
              <a:rPr lang="en-US" sz="3200" dirty="0" err="1">
                <a:solidFill>
                  <a:srgbClr val="0070C0"/>
                </a:solidFill>
                <a:latin typeface="Times New Roman" panose="02020603050405020304" pitchFamily="18" charset="0"/>
                <a:cs typeface="Times New Roman" panose="02020603050405020304" pitchFamily="18" charset="0"/>
              </a:rPr>
              <a:t>Câu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chuyện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vật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92D050"/>
                </a:solidFill>
                <a:latin typeface="Times New Roman" panose="02020603050405020304" pitchFamily="18" charset="0"/>
                <a:cs typeface="Times New Roman" panose="02020603050405020304" pitchFamily="18" charset="0"/>
              </a:rPr>
              <a:t>câu</a:t>
            </a:r>
            <a:r>
              <a:rPr lang="en-US" sz="3200" dirty="0">
                <a:solidFill>
                  <a:srgbClr val="92D050"/>
                </a:solidFill>
                <a:latin typeface="Times New Roman" panose="02020603050405020304" pitchFamily="18" charset="0"/>
                <a:cs typeface="Times New Roman" panose="02020603050405020304" pitchFamily="18" charset="0"/>
              </a:rPr>
              <a:t> </a:t>
            </a:r>
            <a:r>
              <a:rPr lang="en-US" sz="3200" dirty="0" err="1">
                <a:solidFill>
                  <a:srgbClr val="92D050"/>
                </a:solidFill>
                <a:latin typeface="Times New Roman" panose="02020603050405020304" pitchFamily="18" charset="0"/>
                <a:cs typeface="Times New Roman" panose="02020603050405020304" pitchFamily="18" charset="0"/>
              </a:rPr>
              <a:t>chuyện</a:t>
            </a:r>
            <a:r>
              <a:rPr lang="en-US" sz="3200" dirty="0">
                <a:solidFill>
                  <a:srgbClr val="92D050"/>
                </a:solidFill>
                <a:latin typeface="Times New Roman" panose="02020603050405020304" pitchFamily="18" charset="0"/>
                <a:cs typeface="Times New Roman" panose="02020603050405020304" pitchFamily="18" charset="0"/>
              </a:rPr>
              <a:t> </a:t>
            </a:r>
            <a:r>
              <a:rPr lang="en-US" sz="3200" dirty="0" err="1">
                <a:solidFill>
                  <a:srgbClr val="92D050"/>
                </a:solidFill>
                <a:latin typeface="Times New Roman" panose="02020603050405020304" pitchFamily="18" charset="0"/>
                <a:cs typeface="Times New Roman" panose="02020603050405020304" pitchFamily="18" charset="0"/>
              </a:rPr>
              <a:t>về</a:t>
            </a:r>
            <a:r>
              <a:rPr lang="en-US" sz="3200" dirty="0">
                <a:solidFill>
                  <a:srgbClr val="92D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sự</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hiếu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thảo</a:t>
            </a:r>
            <a:r>
              <a:rPr lang="en-US" sz="3200" dirty="0">
                <a:solidFill>
                  <a:srgbClr val="92D050"/>
                </a:solidFill>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Muốn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kể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về</a:t>
            </a:r>
            <a:r>
              <a:rPr lang="en-US" sz="3200" dirty="0">
                <a:solidFill>
                  <a:srgbClr val="0070C0"/>
                </a:solidFill>
                <a:latin typeface="Times New Roman" panose="02020603050405020304" pitchFamily="18" charset="0"/>
                <a:cs typeface="Times New Roman" panose="02020603050405020304" pitchFamily="18" charset="0"/>
              </a:rPr>
              <a:t> ng</a:t>
            </a:r>
            <a:r>
              <a:rPr lang="vi-VN" sz="3200" dirty="0">
                <a:solidFill>
                  <a:srgbClr val="0070C0"/>
                </a:solidFill>
                <a:latin typeface="Times New Roman" panose="02020603050405020304" pitchFamily="18" charset="0"/>
                <a:cs typeface="Times New Roman" panose="02020603050405020304" pitchFamily="18" charset="0"/>
              </a:rPr>
              <a:t>ư</a:t>
            </a:r>
            <a:r>
              <a:rPr lang="en-US" sz="3200" dirty="0" err="1">
                <a:solidFill>
                  <a:srgbClr val="0070C0"/>
                </a:solidFill>
                <a:latin typeface="Times New Roman" panose="02020603050405020304" pitchFamily="18" charset="0"/>
                <a:cs typeface="Times New Roman" panose="02020603050405020304" pitchFamily="18" charset="0"/>
              </a:rPr>
              <a:t>ời</a:t>
            </a:r>
            <a:r>
              <a:rPr lang="en-US" sz="3200" dirty="0">
                <a:solidFill>
                  <a:srgbClr val="0070C0"/>
                </a:solidFill>
                <a:latin typeface="Times New Roman" panose="02020603050405020304" pitchFamily="18" charset="0"/>
                <a:cs typeface="Times New Roman" panose="02020603050405020304" pitchFamily="18" charset="0"/>
              </a:rPr>
              <a:t> con </a:t>
            </a:r>
            <a:r>
              <a:rPr lang="en-US" sz="3200" dirty="0" err="1">
                <a:solidFill>
                  <a:srgbClr val="0070C0"/>
                </a:solidFill>
                <a:latin typeface="Times New Roman" panose="02020603050405020304" pitchFamily="18" charset="0"/>
                <a:cs typeface="Times New Roman" panose="02020603050405020304" pitchFamily="18" charset="0"/>
              </a:rPr>
              <a:t>hiếu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cần</a:t>
            </a:r>
            <a:r>
              <a:rPr lang="en-US"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ưởng</a:t>
            </a:r>
            <a:r>
              <a:rPr lang="en-US"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US" sz="3200" dirty="0" err="1">
                <a:solidFill>
                  <a:srgbClr val="0070C0"/>
                </a:solidFill>
                <a:latin typeface="Times New Roman" panose="02020603050405020304" pitchFamily="18" charset="0"/>
                <a:cs typeface="Times New Roman" panose="02020603050405020304" pitchFamily="18" charset="0"/>
              </a:rPr>
              <a:t>ợng</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08FFA75E-86ED-46C5-84FF-E774092DD63F}"/>
              </a:ext>
            </a:extLst>
          </p:cNvPr>
          <p:cNvSpPr txBox="1"/>
          <p:nvPr/>
        </p:nvSpPr>
        <p:spPr>
          <a:xfrm>
            <a:off x="58615" y="1779583"/>
            <a:ext cx="9067800" cy="584775"/>
          </a:xfrm>
          <a:prstGeom prst="rect">
            <a:avLst/>
          </a:prstGeom>
          <a:noFill/>
        </p:spPr>
        <p:txBody>
          <a:bodyPr wrap="square" rtlCol="0">
            <a:spAutoFit/>
          </a:bodyPr>
          <a:lstStyle/>
          <a:p>
            <a:r>
              <a:rPr lang="vi-VN" sz="3200" dirty="0">
                <a:solidFill>
                  <a:srgbClr val="FF0000"/>
                </a:solidFill>
                <a:latin typeface="+mj-lt"/>
              </a:rPr>
              <a:t>1. Bà mẹ ốm như thế nào?</a:t>
            </a:r>
            <a:endParaRPr lang="en-US" sz="3200" dirty="0">
              <a:solidFill>
                <a:srgbClr val="FF0000"/>
              </a:solidFill>
              <a:latin typeface="+mj-lt"/>
            </a:endParaRPr>
          </a:p>
        </p:txBody>
      </p:sp>
      <p:sp>
        <p:nvSpPr>
          <p:cNvPr id="11" name="TextBox 10">
            <a:extLst>
              <a:ext uri="{FF2B5EF4-FFF2-40B4-BE49-F238E27FC236}">
                <a16:creationId xmlns:a16="http://schemas.microsoft.com/office/drawing/2014/main" id="{4D775301-0E75-4E42-8D45-D603340240B3}"/>
              </a:ext>
            </a:extLst>
          </p:cNvPr>
          <p:cNvSpPr txBox="1"/>
          <p:nvPr/>
        </p:nvSpPr>
        <p:spPr>
          <a:xfrm>
            <a:off x="46325" y="2264332"/>
            <a:ext cx="7772400" cy="584775"/>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2. Người con chăm sóc mẹ như thế nào?</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9A22677-91A9-4BEC-8C66-96F3FC666250}"/>
              </a:ext>
            </a:extLst>
          </p:cNvPr>
          <p:cNvSpPr txBox="1"/>
          <p:nvPr/>
        </p:nvSpPr>
        <p:spPr>
          <a:xfrm>
            <a:off x="19665" y="2792073"/>
            <a:ext cx="9473419" cy="1569660"/>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3. Để chữa khỏi bệnh cho mẹ, người con gặp khó khăn gì? </a:t>
            </a:r>
          </a:p>
          <a:p>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B9E39C-ADDA-4AF6-B049-127ACD0089F7}"/>
              </a:ext>
            </a:extLst>
          </p:cNvPr>
          <p:cNvSpPr txBox="1"/>
          <p:nvPr/>
        </p:nvSpPr>
        <p:spPr>
          <a:xfrm>
            <a:off x="2241" y="4545379"/>
            <a:ext cx="7738403" cy="584775"/>
          </a:xfrm>
          <a:prstGeom prst="rect">
            <a:avLst/>
          </a:prstGeom>
          <a:noFill/>
        </p:spPr>
        <p:txBody>
          <a:bodyPr wrap="square" rtlCol="0">
            <a:spAutoFit/>
          </a:bodyPr>
          <a:lstStyle/>
          <a:p>
            <a:r>
              <a:rPr lang="vi-VN" sz="3200" dirty="0">
                <a:latin typeface="+mj-lt"/>
              </a:rPr>
              <a:t> </a:t>
            </a:r>
            <a:r>
              <a:rPr lang="vi-VN" sz="3200" dirty="0">
                <a:solidFill>
                  <a:srgbClr val="FF0000"/>
                </a:solidFill>
                <a:latin typeface="+mj-lt"/>
              </a:rPr>
              <a:t>5. Bà tiên giúp hai mẹ con như thế nào?</a:t>
            </a:r>
            <a:endParaRPr lang="en-US" sz="3200" dirty="0">
              <a:solidFill>
                <a:srgbClr val="FF0000"/>
              </a:solidFill>
              <a:latin typeface="+mj-lt"/>
            </a:endParaRPr>
          </a:p>
        </p:txBody>
      </p:sp>
      <p:cxnSp>
        <p:nvCxnSpPr>
          <p:cNvPr id="3" name="Straight Connector 2">
            <a:extLst>
              <a:ext uri="{FF2B5EF4-FFF2-40B4-BE49-F238E27FC236}">
                <a16:creationId xmlns:a16="http://schemas.microsoft.com/office/drawing/2014/main" id="{EC2B08EB-B0F2-4D2D-92C8-93DC0D5861BB}"/>
              </a:ext>
            </a:extLst>
          </p:cNvPr>
          <p:cNvCxnSpPr/>
          <p:nvPr/>
        </p:nvCxnSpPr>
        <p:spPr>
          <a:xfrm>
            <a:off x="304800" y="69597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BF2E76-9CED-4F95-8379-7BB1603F595F}"/>
              </a:ext>
            </a:extLst>
          </p:cNvPr>
          <p:cNvSpPr txBox="1"/>
          <p:nvPr/>
        </p:nvSpPr>
        <p:spPr>
          <a:xfrm>
            <a:off x="68140" y="3634546"/>
            <a:ext cx="8940812" cy="1077218"/>
          </a:xfrm>
          <a:prstGeom prst="rect">
            <a:avLst/>
          </a:prstGeom>
          <a:noFill/>
        </p:spPr>
        <p:txBody>
          <a:bodyPr wrap="square" rtlCol="0">
            <a:spAutoFit/>
          </a:bodyPr>
          <a:lstStyle/>
          <a:p>
            <a:r>
              <a:rPr lang="vi-VN" sz="3200" dirty="0">
                <a:solidFill>
                  <a:srgbClr val="FF0000"/>
                </a:solidFill>
                <a:latin typeface="+mj-lt"/>
              </a:rPr>
              <a:t>4. Người con đã quyết vượt qua khó khăn như thế nào?</a:t>
            </a:r>
            <a:endParaRPr lang="en-US" sz="3200" dirty="0">
              <a:solidFill>
                <a:srgbClr val="FF0000"/>
              </a:solidFill>
              <a:latin typeface="+mj-lt"/>
            </a:endParaRPr>
          </a:p>
        </p:txBody>
      </p:sp>
      <p:sp>
        <p:nvSpPr>
          <p:cNvPr id="8" name="TextBox 7">
            <a:extLst>
              <a:ext uri="{FF2B5EF4-FFF2-40B4-BE49-F238E27FC236}">
                <a16:creationId xmlns:a16="http://schemas.microsoft.com/office/drawing/2014/main" id="{4ED28723-F8E9-4BC8-B8B7-7FF38E4880E8}"/>
              </a:ext>
            </a:extLst>
          </p:cNvPr>
          <p:cNvSpPr txBox="1"/>
          <p:nvPr/>
        </p:nvSpPr>
        <p:spPr>
          <a:xfrm>
            <a:off x="304800" y="35245"/>
            <a:ext cx="2057400" cy="584775"/>
          </a:xfrm>
          <a:prstGeom prst="rect">
            <a:avLst/>
          </a:prstGeom>
          <a:noFill/>
        </p:spPr>
        <p:txBody>
          <a:bodyPr wrap="square" rtlCol="0">
            <a:spAutoFit/>
          </a:bodyPr>
          <a:lstStyle/>
          <a:p>
            <a:r>
              <a:rPr lang="vi-VN" sz="3200" dirty="0">
                <a:solidFill>
                  <a:srgbClr val="FFC000"/>
                </a:solidFill>
                <a:latin typeface="+mj-lt"/>
              </a:rPr>
              <a:t>Gợi ý</a:t>
            </a:r>
            <a:r>
              <a:rPr lang="en-US" sz="3200" dirty="0">
                <a:solidFill>
                  <a:srgbClr val="FFC000"/>
                </a:solidFill>
                <a:latin typeface="+mj-lt"/>
              </a:rPr>
              <a:t> 1</a:t>
            </a:r>
            <a:r>
              <a:rPr lang="vi-VN" sz="3200" dirty="0">
                <a:solidFill>
                  <a:srgbClr val="FFC000"/>
                </a:solidFill>
                <a:latin typeface="+mj-lt"/>
              </a:rPr>
              <a:t>:</a:t>
            </a:r>
            <a:endParaRPr lang="en-US" sz="3200" dirty="0">
              <a:solidFill>
                <a:srgbClr val="FFC000"/>
              </a:solidFill>
              <a:latin typeface="+mj-lt"/>
            </a:endParaRPr>
          </a:p>
        </p:txBody>
      </p:sp>
    </p:spTree>
    <p:custDataLst>
      <p:tags r:id="rId1"/>
    </p:custDataLst>
    <p:extLst>
      <p:ext uri="{BB962C8B-B14F-4D97-AF65-F5344CB8AC3E}">
        <p14:creationId xmlns:p14="http://schemas.microsoft.com/office/powerpoint/2010/main" val="3832216548"/>
      </p:ext>
    </p:extLst>
  </p:cSld>
  <p:clrMapOvr>
    <a:masterClrMapping/>
  </p:clrMapOvr>
  <mc:AlternateContent xmlns:mc="http://schemas.openxmlformats.org/markup-compatibility/2006" xmlns:p14="http://schemas.microsoft.com/office/powerpoint/2010/main">
    <mc:Choice Requires="p14">
      <p:transition spd="slow" p14:dur="2000" advTm="50224"/>
    </mc:Choice>
    <mc:Fallback xmlns="">
      <p:transition spd="slow" advTm="50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D621-181D-4C5F-BD27-49186DE91C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D557623-3A69-4466-96A3-E9C8A0589E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196FA8-3332-423F-8DEA-35387FEA6FF1}"/>
              </a:ext>
            </a:extLst>
          </p:cNvPr>
          <p:cNvPicPr>
            <a:picLocks noChangeAspect="1"/>
          </p:cNvPicPr>
          <p:nvPr/>
        </p:nvPicPr>
        <p:blipFill>
          <a:blip r:embed="rId4"/>
          <a:stretch>
            <a:fillRect/>
          </a:stretch>
        </p:blipFill>
        <p:spPr>
          <a:xfrm>
            <a:off x="-7868" y="-237321"/>
            <a:ext cx="9144000" cy="5380821"/>
          </a:xfrm>
          <a:prstGeom prst="rect">
            <a:avLst/>
          </a:prstGeom>
        </p:spPr>
      </p:pic>
      <p:sp>
        <p:nvSpPr>
          <p:cNvPr id="5" name="TextBox 4">
            <a:extLst>
              <a:ext uri="{FF2B5EF4-FFF2-40B4-BE49-F238E27FC236}">
                <a16:creationId xmlns:a16="http://schemas.microsoft.com/office/drawing/2014/main" id="{1457C9D9-B715-4A17-92AC-192DA7998351}"/>
              </a:ext>
            </a:extLst>
          </p:cNvPr>
          <p:cNvSpPr txBox="1"/>
          <p:nvPr/>
        </p:nvSpPr>
        <p:spPr>
          <a:xfrm>
            <a:off x="1219200" y="742950"/>
            <a:ext cx="2667000"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76E2DF4-CD6F-47E3-A455-A82EB0C0A459}"/>
              </a:ext>
            </a:extLst>
          </p:cNvPr>
          <p:cNvSpPr txBox="1"/>
          <p:nvPr/>
        </p:nvSpPr>
        <p:spPr>
          <a:xfrm flipH="1">
            <a:off x="816570" y="-117518"/>
            <a:ext cx="8229600" cy="584775"/>
          </a:xfrm>
          <a:prstGeom prst="rect">
            <a:avLst/>
          </a:prstGeom>
          <a:noFill/>
        </p:spPr>
        <p:txBody>
          <a:bodyPr wrap="square" rtlCol="0">
            <a:spAutoFit/>
          </a:bodyPr>
          <a:lstStyle/>
          <a:p>
            <a:r>
              <a:rPr lang="vi-VN" sz="3200" dirty="0">
                <a:solidFill>
                  <a:srgbClr val="FF0000"/>
                </a:solidFill>
                <a:latin typeface="+mj-lt"/>
                <a:cs typeface="Arial" panose="020B0604020202020204" pitchFamily="34" charset="0"/>
              </a:rPr>
              <a:t>Câu chuyện về sự hiếu thảo</a:t>
            </a:r>
            <a:endParaRPr lang="en-US" sz="3200" dirty="0">
              <a:solidFill>
                <a:srgbClr val="FF0000"/>
              </a:solidFill>
              <a:latin typeface="+mj-lt"/>
              <a:cs typeface="Arial" panose="020B0604020202020204" pitchFamily="34" charset="0"/>
            </a:endParaRPr>
          </a:p>
        </p:txBody>
      </p:sp>
      <p:sp>
        <p:nvSpPr>
          <p:cNvPr id="7" name="TextBox 6">
            <a:extLst>
              <a:ext uri="{FF2B5EF4-FFF2-40B4-BE49-F238E27FC236}">
                <a16:creationId xmlns:a16="http://schemas.microsoft.com/office/drawing/2014/main" id="{6A0006E8-97E8-42B5-B445-9C06B1BC07FB}"/>
              </a:ext>
            </a:extLst>
          </p:cNvPr>
          <p:cNvSpPr txBox="1"/>
          <p:nvPr/>
        </p:nvSpPr>
        <p:spPr>
          <a:xfrm>
            <a:off x="233756" y="442903"/>
            <a:ext cx="869221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 </a:t>
            </a:r>
            <a:r>
              <a:rPr lang="vi-VN" sz="3200" b="1" dirty="0">
                <a:latin typeface="Times New Roman" panose="02020603050405020304" pitchFamily="18" charset="0"/>
                <a:cs typeface="Times New Roman" panose="02020603050405020304" pitchFamily="18" charset="0"/>
              </a:rPr>
              <a:t>Người mẹ ốm như thế nào?</a:t>
            </a:r>
            <a:endParaRPr lang="en-US" sz="3200" b="1" dirty="0">
              <a:latin typeface="Times New Roman" panose="02020603050405020304" pitchFamily="18" charset="0"/>
              <a:cs typeface="Times New Roman" panose="02020603050405020304" pitchFamily="18" charset="0"/>
            </a:endParaRPr>
          </a:p>
        </p:txBody>
      </p:sp>
      <p:sp>
        <p:nvSpPr>
          <p:cNvPr id="10" name="Text Box 35">
            <a:extLst>
              <a:ext uri="{FF2B5EF4-FFF2-40B4-BE49-F238E27FC236}">
                <a16:creationId xmlns:a16="http://schemas.microsoft.com/office/drawing/2014/main" id="{9C2D33B9-CFA4-4D8A-A05B-4C9FD3A9EB80}"/>
              </a:ext>
            </a:extLst>
          </p:cNvPr>
          <p:cNvSpPr txBox="1">
            <a:spLocks noChangeArrowheads="1"/>
          </p:cNvSpPr>
          <p:nvPr/>
        </p:nvSpPr>
        <p:spPr bwMode="auto">
          <a:xfrm>
            <a:off x="233756" y="1231474"/>
            <a:ext cx="76387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vi-VN" altLang="en-US" sz="3600" dirty="0">
                <a:solidFill>
                  <a:srgbClr val="4842CA"/>
                </a:solidFill>
                <a:latin typeface="Times New Roman" panose="02020603050405020304" pitchFamily="18" charset="0"/>
                <a:cs typeface="Times New Roman" panose="02020603050405020304" pitchFamily="18" charset="0"/>
              </a:rPr>
              <a:t>   </a:t>
            </a:r>
            <a:r>
              <a:rPr lang="vi-VN"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Người</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mẹ</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ốm</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rất</a:t>
            </a:r>
            <a:r>
              <a:rPr lang="en-US" altLang="en-US" dirty="0">
                <a:solidFill>
                  <a:srgbClr val="4842CA"/>
                </a:solidFill>
                <a:latin typeface="Times New Roman" panose="02020603050405020304" pitchFamily="18" charset="0"/>
                <a:cs typeface="Times New Roman" panose="02020603050405020304" pitchFamily="18" charset="0"/>
              </a:rPr>
              <a:t> </a:t>
            </a:r>
            <a:r>
              <a:rPr lang="en-US" altLang="en-US" dirty="0" err="1">
                <a:solidFill>
                  <a:srgbClr val="4842CA"/>
                </a:solidFill>
                <a:latin typeface="Times New Roman" panose="02020603050405020304" pitchFamily="18" charset="0"/>
                <a:cs typeface="Times New Roman" panose="02020603050405020304" pitchFamily="18" charset="0"/>
              </a:rPr>
              <a:t>nặng</a:t>
            </a:r>
            <a:r>
              <a:rPr lang="vi-VN" altLang="en-US" dirty="0">
                <a:solidFill>
                  <a:srgbClr val="4842CA"/>
                </a:solidFill>
                <a:latin typeface="Times New Roman" panose="02020603050405020304" pitchFamily="18" charset="0"/>
                <a:cs typeface="Times New Roman" panose="02020603050405020304" pitchFamily="18" charset="0"/>
              </a:rPr>
              <a:t>, khó mà qua khỏi</a:t>
            </a:r>
            <a:r>
              <a:rPr lang="en-US" altLang="en-US" b="1" dirty="0">
                <a:solidFill>
                  <a:srgbClr val="4842CA"/>
                </a:solidFill>
                <a:latin typeface="Times New Roman" panose="02020603050405020304" pitchFamily="18" charset="0"/>
                <a:cs typeface="Times New Roman" panose="02020603050405020304" pitchFamily="18" charset="0"/>
              </a:rPr>
              <a:t>.</a:t>
            </a:r>
            <a:endParaRPr lang="vi-VN" altLang="en-US" b="1" dirty="0">
              <a:solidFill>
                <a:srgbClr val="4842CA"/>
              </a:solidFill>
              <a:latin typeface="Times New Roman" panose="02020603050405020304" pitchFamily="18" charset="0"/>
              <a:cs typeface="Times New Roman" panose="02020603050405020304" pitchFamily="18" charset="0"/>
            </a:endParaRPr>
          </a:p>
          <a:p>
            <a:pPr eaLnBrk="1" hangingPunct="1">
              <a:spcBef>
                <a:spcPct val="50000"/>
              </a:spcBef>
              <a:buNone/>
            </a:pPr>
            <a:endParaRPr lang="vi-VN" altLang="en-US" dirty="0">
              <a:solidFill>
                <a:srgbClr val="4842CA"/>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B728471-D8E2-4DF1-BCE3-A59908AEF25F}"/>
              </a:ext>
            </a:extLst>
          </p:cNvPr>
          <p:cNvSpPr txBox="1"/>
          <p:nvPr/>
        </p:nvSpPr>
        <p:spPr>
          <a:xfrm>
            <a:off x="-15731" y="2068368"/>
            <a:ext cx="917546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2. </a:t>
            </a:r>
            <a:r>
              <a:rPr lang="vi-VN" sz="3200" b="1" dirty="0">
                <a:latin typeface="Times New Roman" panose="02020603050405020304" pitchFamily="18" charset="0"/>
                <a:cs typeface="Times New Roman" panose="02020603050405020304" pitchFamily="18" charset="0"/>
              </a:rPr>
              <a:t>Người con chăm sóc mẹ như thế nào?</a:t>
            </a:r>
            <a:endParaRPr lang="en-US" sz="32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278DCE3-11F2-404B-A82A-3340DC0A690E}"/>
              </a:ext>
            </a:extLst>
          </p:cNvPr>
          <p:cNvSpPr txBox="1"/>
          <p:nvPr/>
        </p:nvSpPr>
        <p:spPr>
          <a:xfrm>
            <a:off x="160847" y="2785892"/>
            <a:ext cx="8838029" cy="2185214"/>
          </a:xfrm>
          <a:prstGeom prst="rect">
            <a:avLst/>
          </a:prstGeom>
          <a:noFill/>
        </p:spPr>
        <p:txBody>
          <a:bodyPr wrap="square" rtlCol="0">
            <a:spAutoFit/>
          </a:bodyPr>
          <a:lstStyle/>
          <a:p>
            <a:r>
              <a:rPr lang="vi-VN" sz="3200" dirty="0">
                <a:latin typeface="+mj-lt"/>
              </a:rPr>
              <a:t>    </a:t>
            </a:r>
            <a:r>
              <a:rPr lang="vi-VN" sz="3200" dirty="0">
                <a:solidFill>
                  <a:srgbClr val="0070C0"/>
                </a:solidFill>
                <a:latin typeface="+mj-lt"/>
              </a:rPr>
              <a:t>+</a:t>
            </a:r>
            <a:r>
              <a:rPr lang="vi-VN" sz="3200" dirty="0">
                <a:latin typeface="+mj-lt"/>
              </a:rPr>
              <a:t> </a:t>
            </a:r>
            <a:r>
              <a:rPr lang="vi-VN" sz="3200" dirty="0">
                <a:solidFill>
                  <a:srgbClr val="4842CA"/>
                </a:solidFill>
                <a:latin typeface="+mj-lt"/>
              </a:rPr>
              <a:t>Người con thương mẹ chăm sóc mẹ tận tụy ngày đêm rất chu đáo.</a:t>
            </a:r>
          </a:p>
          <a:p>
            <a:r>
              <a:rPr lang="vi-VN" sz="3200" dirty="0">
                <a:solidFill>
                  <a:srgbClr val="4842CA"/>
                </a:solidFill>
                <a:latin typeface="+mj-lt"/>
              </a:rPr>
              <a:t>    + Người con ngày đêm thức canh quạt cho mẹ</a:t>
            </a:r>
          </a:p>
          <a:p>
            <a:endParaRPr lang="en-US" sz="3600" dirty="0">
              <a:solidFill>
                <a:srgbClr val="4842CA"/>
              </a:solidFill>
              <a:latin typeface="+mj-lt"/>
            </a:endParaRPr>
          </a:p>
        </p:txBody>
      </p:sp>
    </p:spTree>
    <p:custDataLst>
      <p:tags r:id="rId1"/>
    </p:custDataLst>
    <p:extLst>
      <p:ext uri="{BB962C8B-B14F-4D97-AF65-F5344CB8AC3E}">
        <p14:creationId xmlns:p14="http://schemas.microsoft.com/office/powerpoint/2010/main" val="2728874010"/>
      </p:ext>
    </p:extLst>
  </p:cSld>
  <p:clrMapOvr>
    <a:masterClrMapping/>
  </p:clrMapOvr>
  <mc:AlternateContent xmlns:mc="http://schemas.openxmlformats.org/markup-compatibility/2006" xmlns:p14="http://schemas.microsoft.com/office/powerpoint/2010/main">
    <mc:Choice Requires="p14">
      <p:transition spd="slow" p14:dur="2000" advTm="55512"/>
    </mc:Choice>
    <mc:Fallback xmlns="">
      <p:transition spd="slow" advTm="555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D621-181D-4C5F-BD27-49186DE91C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D557623-3A69-4466-96A3-E9C8A0589E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B196FA8-3332-423F-8DEA-35387FEA6FF1}"/>
              </a:ext>
            </a:extLst>
          </p:cNvPr>
          <p:cNvPicPr>
            <a:picLocks noChangeAspect="1"/>
          </p:cNvPicPr>
          <p:nvPr/>
        </p:nvPicPr>
        <p:blipFill>
          <a:blip r:embed="rId4"/>
          <a:stretch>
            <a:fillRect/>
          </a:stretch>
        </p:blipFill>
        <p:spPr>
          <a:xfrm>
            <a:off x="-8207" y="3902"/>
            <a:ext cx="9144000" cy="5143500"/>
          </a:xfrm>
          <a:prstGeom prst="rect">
            <a:avLst/>
          </a:prstGeom>
        </p:spPr>
      </p:pic>
      <p:sp>
        <p:nvSpPr>
          <p:cNvPr id="6" name="Text Box 37">
            <a:extLst>
              <a:ext uri="{FF2B5EF4-FFF2-40B4-BE49-F238E27FC236}">
                <a16:creationId xmlns:a16="http://schemas.microsoft.com/office/drawing/2014/main" id="{88B8ABEB-90E6-42B8-84D9-23971485C386}"/>
              </a:ext>
            </a:extLst>
          </p:cNvPr>
          <p:cNvSpPr txBox="1">
            <a:spLocks noChangeArrowheads="1"/>
          </p:cNvSpPr>
          <p:nvPr/>
        </p:nvSpPr>
        <p:spPr bwMode="auto">
          <a:xfrm>
            <a:off x="53573" y="142892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phải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tận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rừng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sâu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tìm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loại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r>
              <a:rPr lang="en-US" altLang="en-US" b="1" dirty="0">
                <a:solidFill>
                  <a:srgbClr val="0000FF"/>
                </a:solidFill>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p:txBody>
      </p:sp>
      <p:sp>
        <p:nvSpPr>
          <p:cNvPr id="8" name="Text Box 39">
            <a:extLst>
              <a:ext uri="{FF2B5EF4-FFF2-40B4-BE49-F238E27FC236}">
                <a16:creationId xmlns:a16="http://schemas.microsoft.com/office/drawing/2014/main" id="{140FA884-6072-45B2-A3CB-6E0E4D8A7E22}"/>
              </a:ext>
            </a:extLst>
          </p:cNvPr>
          <p:cNvSpPr txBox="1">
            <a:spLocks noChangeArrowheads="1"/>
          </p:cNvSpPr>
          <p:nvPr/>
        </p:nvSpPr>
        <p:spPr bwMode="auto">
          <a:xfrm>
            <a:off x="53573" y="2907805"/>
            <a:ext cx="87550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trèo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đèo</a:t>
            </a:r>
            <a:r>
              <a:rPr lang="vi-VN" altLang="en-US" b="1" dirty="0">
                <a:solidFill>
                  <a:srgbClr val="0000FF"/>
                </a:solidFill>
                <a:latin typeface="Times New Roman" panose="02020603050405020304" pitchFamily="18" charset="0"/>
                <a:cs typeface="Times New Roman" panose="02020603050405020304" pitchFamily="18" charset="0"/>
              </a:rPr>
              <a: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suối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tìm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loại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thuốc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r>
              <a:rPr lang="vi-VN" altLang="en-US" b="1" dirty="0">
                <a:solidFill>
                  <a:srgbClr val="0000FF"/>
                </a:solidFill>
                <a:latin typeface="Times New Roman" panose="02020603050405020304" pitchFamily="18" charset="0"/>
                <a:cs typeface="Times New Roman" panose="02020603050405020304" pitchFamily="18" charset="0"/>
              </a:rPr>
              <a:t>, đường đi rất gian truân, nguy hiểm</a:t>
            </a:r>
            <a:r>
              <a:rPr lang="en-US" altLang="en-US" b="1" dirty="0">
                <a:solidFill>
                  <a:srgbClr val="0000FF"/>
                </a:solidFill>
                <a:latin typeface="Times New Roman" panose="02020603050405020304" pitchFamily="18" charset="0"/>
                <a:cs typeface="Times New Roman" panose="02020603050405020304" pitchFamily="18" charset="0"/>
              </a:rPr>
              <a:t>.</a:t>
            </a:r>
          </a:p>
        </p:txBody>
      </p:sp>
      <p:sp>
        <p:nvSpPr>
          <p:cNvPr id="10" name="Text Box 36">
            <a:extLst>
              <a:ext uri="{FF2B5EF4-FFF2-40B4-BE49-F238E27FC236}">
                <a16:creationId xmlns:a16="http://schemas.microsoft.com/office/drawing/2014/main" id="{6522247F-ADDE-434C-8267-884D7294587A}"/>
              </a:ext>
            </a:extLst>
          </p:cNvPr>
          <p:cNvSpPr txBox="1">
            <a:spLocks noChangeArrowheads="1"/>
          </p:cNvSpPr>
          <p:nvPr/>
        </p:nvSpPr>
        <p:spPr bwMode="auto">
          <a:xfrm>
            <a:off x="22683" y="29081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chemeClr val="tx2"/>
                </a:solidFill>
                <a:latin typeface="Times New Roman" panose="02020603050405020304" pitchFamily="18" charset="0"/>
                <a:cs typeface="Times New Roman" panose="02020603050405020304" pitchFamily="18" charset="0"/>
              </a:rPr>
              <a:t>3. </a:t>
            </a:r>
            <a:r>
              <a:rPr lang="en-US" altLang="en-US" b="1" dirty="0" err="1">
                <a:solidFill>
                  <a:schemeClr val="tx2"/>
                </a:solidFill>
                <a:latin typeface="Times New Roman" panose="02020603050405020304" pitchFamily="18" charset="0"/>
                <a:cs typeface="Times New Roman" panose="02020603050405020304" pitchFamily="18" charset="0"/>
              </a:rPr>
              <a:t>Để</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chữa</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khỏi</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bệnh</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cho</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mẹ</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người</a:t>
            </a:r>
            <a:r>
              <a:rPr lang="en-US" altLang="en-US" b="1" dirty="0">
                <a:solidFill>
                  <a:schemeClr val="tx2"/>
                </a:solidFill>
                <a:latin typeface="Times New Roman" panose="02020603050405020304" pitchFamily="18" charset="0"/>
                <a:cs typeface="Times New Roman" panose="02020603050405020304" pitchFamily="18" charset="0"/>
              </a:rPr>
              <a:t> con </a:t>
            </a:r>
            <a:r>
              <a:rPr lang="en-US" altLang="en-US" b="1" dirty="0" err="1">
                <a:solidFill>
                  <a:schemeClr val="tx2"/>
                </a:solidFill>
                <a:latin typeface="Times New Roman" panose="02020603050405020304" pitchFamily="18" charset="0"/>
                <a:cs typeface="Times New Roman" panose="02020603050405020304" pitchFamily="18" charset="0"/>
              </a:rPr>
              <a:t>gặp</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những</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khó</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khăn</a:t>
            </a:r>
            <a:r>
              <a:rPr lang="en-US" altLang="en-US" b="1" dirty="0">
                <a:solidFill>
                  <a:schemeClr val="tx2"/>
                </a:solidFill>
                <a:latin typeface="Times New Roman" panose="02020603050405020304" pitchFamily="18" charset="0"/>
                <a:cs typeface="Times New Roman" panose="02020603050405020304" pitchFamily="18" charset="0"/>
              </a:rPr>
              <a:t> </a:t>
            </a:r>
            <a:r>
              <a:rPr lang="en-US" altLang="en-US" b="1" dirty="0" err="1">
                <a:solidFill>
                  <a:schemeClr val="tx2"/>
                </a:solidFill>
                <a:latin typeface="Times New Roman" panose="02020603050405020304" pitchFamily="18" charset="0"/>
                <a:cs typeface="Times New Roman" panose="02020603050405020304" pitchFamily="18" charset="0"/>
              </a:rPr>
              <a:t>gì</a:t>
            </a:r>
            <a:r>
              <a:rPr lang="en-US" altLang="en-US" b="1" dirty="0">
                <a:solidFill>
                  <a:schemeClr val="tx2"/>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4031583235"/>
      </p:ext>
    </p:extLst>
  </p:cSld>
  <p:clrMapOvr>
    <a:masterClrMapping/>
  </p:clrMapOvr>
  <mc:AlternateContent xmlns:mc="http://schemas.openxmlformats.org/markup-compatibility/2006" xmlns:p14="http://schemas.microsoft.com/office/powerpoint/2010/main">
    <mc:Choice Requires="p14">
      <p:transition spd="slow" p14:dur="2000" advTm="46034"/>
    </mc:Choice>
    <mc:Fallback xmlns="">
      <p:transition spd="slow" advTm="46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
</p:tagLst>
</file>

<file path=ppt/tags/tag10.xml><?xml version="1.0" encoding="utf-8"?>
<p:tagLst xmlns:a="http://schemas.openxmlformats.org/drawingml/2006/main" xmlns:r="http://schemas.openxmlformats.org/officeDocument/2006/relationships" xmlns:p="http://schemas.openxmlformats.org/presentationml/2006/main">
  <p:tag name="TIMING" val="|23.8|14.3"/>
</p:tagLst>
</file>

<file path=ppt/tags/tag11.xml><?xml version="1.0" encoding="utf-8"?>
<p:tagLst xmlns:a="http://schemas.openxmlformats.org/drawingml/2006/main" xmlns:r="http://schemas.openxmlformats.org/officeDocument/2006/relationships" xmlns:p="http://schemas.openxmlformats.org/presentationml/2006/main">
  <p:tag name="TIMING" val="|1.1|14.6|8|10.7"/>
</p:tagLst>
</file>

<file path=ppt/tags/tag12.xml><?xml version="1.0" encoding="utf-8"?>
<p:tagLst xmlns:a="http://schemas.openxmlformats.org/drawingml/2006/main" xmlns:r="http://schemas.openxmlformats.org/officeDocument/2006/relationships" xmlns:p="http://schemas.openxmlformats.org/presentationml/2006/main">
  <p:tag name="TIMING" val="|0.9|16"/>
</p:tagLst>
</file>

<file path=ppt/tags/tag13.xml><?xml version="1.0" encoding="utf-8"?>
<p:tagLst xmlns:a="http://schemas.openxmlformats.org/drawingml/2006/main" xmlns:r="http://schemas.openxmlformats.org/officeDocument/2006/relationships" xmlns:p="http://schemas.openxmlformats.org/presentationml/2006/main">
  <p:tag name="TIMING" val="|0.8|5.2|5.4|3.1|8.2|8.2|11.4|6.5"/>
</p:tagLst>
</file>

<file path=ppt/tags/tag14.xml><?xml version="1.0" encoding="utf-8"?>
<p:tagLst xmlns:a="http://schemas.openxmlformats.org/drawingml/2006/main" xmlns:r="http://schemas.openxmlformats.org/officeDocument/2006/relationships" xmlns:p="http://schemas.openxmlformats.org/presentationml/2006/main">
  <p:tag name="TIMING" val="|0.9|19.6|7.2|36.8|13.4"/>
</p:tagLst>
</file>

<file path=ppt/tags/tag15.xml><?xml version="1.0" encoding="utf-8"?>
<p:tagLst xmlns:a="http://schemas.openxmlformats.org/drawingml/2006/main" xmlns:r="http://schemas.openxmlformats.org/officeDocument/2006/relationships" xmlns:p="http://schemas.openxmlformats.org/presentationml/2006/main">
  <p:tag name="TIMING" val="|0.6|14.4"/>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3|2.5"/>
</p:tagLst>
</file>

<file path=ppt/tags/tag4.xml><?xml version="1.0" encoding="utf-8"?>
<p:tagLst xmlns:a="http://schemas.openxmlformats.org/drawingml/2006/main" xmlns:r="http://schemas.openxmlformats.org/officeDocument/2006/relationships" xmlns:p="http://schemas.openxmlformats.org/presentationml/2006/main">
  <p:tag name="TIMING" val="|5.8|7"/>
</p:tagLst>
</file>

<file path=ppt/tags/tag5.xml><?xml version="1.0" encoding="utf-8"?>
<p:tagLst xmlns:a="http://schemas.openxmlformats.org/drawingml/2006/main" xmlns:r="http://schemas.openxmlformats.org/officeDocument/2006/relationships" xmlns:p="http://schemas.openxmlformats.org/presentationml/2006/main">
  <p:tag name="TIMING" val="|0.7|8.5"/>
</p:tagLst>
</file>

<file path=ppt/tags/tag6.xml><?xml version="1.0" encoding="utf-8"?>
<p:tagLst xmlns:a="http://schemas.openxmlformats.org/drawingml/2006/main" xmlns:r="http://schemas.openxmlformats.org/officeDocument/2006/relationships" xmlns:p="http://schemas.openxmlformats.org/presentationml/2006/main">
  <p:tag name="TIMING" val="|1.8|4.3|14.8|2.3|3.5|2.7|1.2|1.7"/>
</p:tagLst>
</file>

<file path=ppt/tags/tag7.xml><?xml version="1.0" encoding="utf-8"?>
<p:tagLst xmlns:a="http://schemas.openxmlformats.org/drawingml/2006/main" xmlns:r="http://schemas.openxmlformats.org/officeDocument/2006/relationships" xmlns:p="http://schemas.openxmlformats.org/presentationml/2006/main">
  <p:tag name="TIMING" val="|10.6|3.3|3.3|5|5"/>
</p:tagLst>
</file>

<file path=ppt/tags/tag8.xml><?xml version="1.0" encoding="utf-8"?>
<p:tagLst xmlns:a="http://schemas.openxmlformats.org/drawingml/2006/main" xmlns:r="http://schemas.openxmlformats.org/officeDocument/2006/relationships" xmlns:p="http://schemas.openxmlformats.org/presentationml/2006/main">
  <p:tag name="TIMING" val="|0.6|5.8|11.1|7.4|19.1"/>
</p:tagLst>
</file>

<file path=ppt/tags/tag9.xml><?xml version="1.0" encoding="utf-8"?>
<p:tagLst xmlns:a="http://schemas.openxmlformats.org/drawingml/2006/main" xmlns:r="http://schemas.openxmlformats.org/officeDocument/2006/relationships" xmlns:p="http://schemas.openxmlformats.org/presentationml/2006/main">
  <p:tag name="TIMING" val="|19.8|8.2"/>
</p:tagLst>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2519</TotalTime>
  <Words>1299</Words>
  <Application>Microsoft Office PowerPoint</Application>
  <PresentationFormat>On-screen Show (16:9)</PresentationFormat>
  <Paragraphs>89</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Goodluck</dc:creator>
  <cp:lastModifiedBy>Administrator</cp:lastModifiedBy>
  <cp:revision>538</cp:revision>
  <dcterms:created xsi:type="dcterms:W3CDTF">2010-08-11T14:57:40Z</dcterms:created>
  <dcterms:modified xsi:type="dcterms:W3CDTF">2021-09-21T16:06:22Z</dcterms:modified>
</cp:coreProperties>
</file>