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79" r:id="rId3"/>
  </p:sldMasterIdLst>
  <p:notesMasterIdLst>
    <p:notesMasterId r:id="rId21"/>
  </p:notesMasterIdLst>
  <p:handoutMasterIdLst>
    <p:handoutMasterId r:id="rId22"/>
  </p:handoutMasterIdLst>
  <p:sldIdLst>
    <p:sldId id="399" r:id="rId4"/>
    <p:sldId id="403" r:id="rId5"/>
    <p:sldId id="408" r:id="rId6"/>
    <p:sldId id="409" r:id="rId7"/>
    <p:sldId id="410" r:id="rId8"/>
    <p:sldId id="411" r:id="rId9"/>
    <p:sldId id="412" r:id="rId10"/>
    <p:sldId id="281" r:id="rId11"/>
    <p:sldId id="282" r:id="rId12"/>
    <p:sldId id="400" r:id="rId13"/>
    <p:sldId id="284" r:id="rId14"/>
    <p:sldId id="413" r:id="rId15"/>
    <p:sldId id="414" r:id="rId16"/>
    <p:sldId id="295" r:id="rId17"/>
    <p:sldId id="288" r:id="rId18"/>
    <p:sldId id="402" r:id="rId19"/>
    <p:sldId id="401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F2FD3"/>
    <a:srgbClr val="3B8D86"/>
    <a:srgbClr val="47BAB8"/>
    <a:srgbClr val="E96386"/>
    <a:srgbClr val="CAA249"/>
    <a:srgbClr val="EA6387"/>
    <a:srgbClr val="0F80CC"/>
    <a:srgbClr val="255DA3"/>
    <a:srgbClr val="F97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291" autoAdjust="0"/>
  </p:normalViewPr>
  <p:slideViewPr>
    <p:cSldViewPr snapToGrid="0">
      <p:cViewPr varScale="1">
        <p:scale>
          <a:sx n="120" d="100"/>
          <a:sy n="120" d="100"/>
        </p:scale>
        <p:origin x="200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06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40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2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55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30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75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08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60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161749"/>
      </p:ext>
    </p:extLst>
  </p:cSld>
  <p:clrMapOvr>
    <a:masterClrMapping/>
  </p:clrMapOvr>
  <p:transition spd="slow" advClick="0" advTm="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9096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9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778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170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4079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2827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349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9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439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2054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3511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1540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9120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97E51A6-0EFC-4CB7-A29D-35461E0A06FB}" type="datetime1">
              <a:rPr lang="en-JM"/>
              <a:pPr>
                <a:defRPr/>
              </a:pPr>
              <a:t>21/11/2022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16618618"/>
      </p:ext>
    </p:extLst>
  </p:cSld>
  <p:clrMapOvr>
    <a:masterClrMapping/>
  </p:clrMapOvr>
  <p:transition spd="slow" advClick="0" advTm="3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F2A7F-E18C-4E0F-8DC7-6C994C688DA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92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65F1C4-15AF-476F-8667-C21D3CC116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99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DBFB7-8FB5-48D2-9E89-10C4947984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53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42725-BF12-403E-B94D-683EBCC531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6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6D93-F235-47B2-BF1A-5199BCEC2D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83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51976-193F-40D2-949D-B8413FA67C0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69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408DD-D97C-490D-A5E4-DBF2AFFBDCB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52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9EF84-1D50-405D-9864-15FCD1C6F1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76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308FA-AE40-41CD-9360-61A30EA68E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33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21FC3-D4E0-4019-BD29-C15024227F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0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6A50B-F8CC-44AA-A401-4810D3C529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3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83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14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0" r:id="rId4"/>
    <p:sldLayoutId id="2147483651" r:id="rId5"/>
    <p:sldLayoutId id="2147483653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3" r:id="rId12"/>
    <p:sldLayoutId id="2147483678" r:id="rId13"/>
  </p:sldLayoutIdLst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4="http://schemas.microsoft.com/office/drawing/2010/main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0D71-DEC8-41E0-BE8E-A05ECDEB6AA6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553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sym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7DFBC-C4C4-41EE-964E-9303ADE4B3E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5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/HUONG%204A/PP/Em%20yeu%20hoa%20binh.mp3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7.xml"/><Relationship Id="rId1" Type="http://schemas.openxmlformats.org/officeDocument/2006/relationships/audio" Target="file:///D:/HUONG%204A/PP/Em%20yeu%20hoa%20binh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3"/>
          <a:srcRect t="29675"/>
          <a:stretch>
            <a:fillRect/>
          </a:stretch>
        </p:blipFill>
        <p:spPr>
          <a:xfrm>
            <a:off x="5251" y="4359910"/>
            <a:ext cx="12261215" cy="2498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>
          <a:xfrm>
            <a:off x="1604592" y="1232449"/>
            <a:ext cx="9199418" cy="5031163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09E82C7E-7150-4503-A70F-949BF5583D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-62230" y="13970"/>
            <a:ext cx="5002213" cy="154997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728F468D-901A-4C58-8F99-C253FFF9D2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7252019" y="-65453"/>
            <a:ext cx="5002213" cy="154997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E8B78A3F-2707-4023-A7E2-1CAE3C5238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69">
            <a:off x="5480831" y="-317"/>
            <a:ext cx="1321435" cy="1354455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78258" y="1757964"/>
            <a:ext cx="731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34705E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4000" b="1" dirty="0">
              <a:solidFill>
                <a:srgbClr val="3470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4855" y="2117265"/>
            <a:ext cx="5469511" cy="32162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4705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&amp;S Graceland" panose="02040603050506020204" pitchFamily="18"/>
                <a:cs typeface="Times New Roman" panose="02020603050405020304" pitchFamily="18" charset="0"/>
              </a:rPr>
              <a:t>Luyện</a:t>
            </a:r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4705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&amp;S Graceland" panose="02040603050506020204" pitchFamily="18"/>
                <a:cs typeface="Times New Roman" panose="02020603050405020304" pitchFamily="18" charset="0"/>
              </a:rPr>
              <a:t> </a:t>
            </a:r>
            <a:r>
              <a:rPr lang="en-US" sz="11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4705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&amp;S Graceland" panose="02040603050506020204" pitchFamily="18"/>
                <a:cs typeface="Times New Roman" panose="02020603050405020304" pitchFamily="18" charset="0"/>
              </a:rPr>
              <a:t>tập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4705E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&amp;S Graceland" panose="02040603050506020204" pitchFamily="18"/>
              <a:cs typeface="Times New Roman" panose="02020603050405020304" pitchFamily="18" charset="0"/>
            </a:endParaRPr>
          </a:p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4705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&amp;S Graceland" panose="02040603050506020204" pitchFamily="18"/>
                <a:cs typeface="Times New Roman" panose="02020603050405020304" pitchFamily="18" charset="0"/>
              </a:rPr>
              <a:t>Trang 68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4705E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&amp;S Graceland" panose="02040603050506020204" pitchFamily="18"/>
              <a:cs typeface="Times New Roman" panose="02020603050405020304" pitchFamily="18" charset="0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7853" b="35395"/>
          <a:stretch/>
        </p:blipFill>
        <p:spPr>
          <a:xfrm>
            <a:off x="8505964" y="4907877"/>
            <a:ext cx="2820793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8F82B3-9AE5-4C9E-8611-A7420573E7B6}"/>
              </a:ext>
            </a:extLst>
          </p:cNvPr>
          <p:cNvSpPr/>
          <p:nvPr/>
        </p:nvSpPr>
        <p:spPr>
          <a:xfrm>
            <a:off x="569844" y="455301"/>
            <a:ext cx="10999304" cy="4596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b)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071445"/>
              </p:ext>
            </p:extLst>
          </p:nvPr>
        </p:nvGraphicFramePr>
        <p:xfrm>
          <a:off x="3089477" y="1372849"/>
          <a:ext cx="6190857" cy="34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568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vi-VN" sz="3600" b="0" dirty="0" err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Mẫu</a:t>
                      </a:r>
                      <a:r>
                        <a:rPr lang="en-US" altLang="vi-VN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</a:t>
                      </a: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145 x 2 + 145 x 98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03653-F27B-4F9A-B329-816F1E2FEDE8}"/>
              </a:ext>
            </a:extLst>
          </p:cNvPr>
          <p:cNvSpPr txBox="1"/>
          <p:nvPr/>
        </p:nvSpPr>
        <p:spPr>
          <a:xfrm>
            <a:off x="5231535" y="2223416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 x (2 + 98)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DCCED-A8DE-4469-8DF0-A407647591B9}"/>
              </a:ext>
            </a:extLst>
          </p:cNvPr>
          <p:cNvSpPr txBox="1"/>
          <p:nvPr/>
        </p:nvSpPr>
        <p:spPr>
          <a:xfrm>
            <a:off x="5238467" y="2986243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 x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E4E2D-9B5E-4511-88E4-F122B154AA2D}"/>
              </a:ext>
            </a:extLst>
          </p:cNvPr>
          <p:cNvSpPr txBox="1"/>
          <p:nvPr/>
        </p:nvSpPr>
        <p:spPr>
          <a:xfrm>
            <a:off x="5779427" y="3748051"/>
            <a:ext cx="168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0E885-47CE-44FF-A076-C77752A91C72}"/>
              </a:ext>
            </a:extLst>
          </p:cNvPr>
          <p:cNvSpPr txBox="1"/>
          <p:nvPr/>
        </p:nvSpPr>
        <p:spPr>
          <a:xfrm>
            <a:off x="4725070" y="1493481"/>
            <a:ext cx="12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0DC21-ADDF-425F-AEBB-B095EE5A2131}"/>
              </a:ext>
            </a:extLst>
          </p:cNvPr>
          <p:cNvSpPr txBox="1"/>
          <p:nvPr/>
        </p:nvSpPr>
        <p:spPr>
          <a:xfrm>
            <a:off x="6592286" y="1518590"/>
            <a:ext cx="12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x</a:t>
            </a:r>
          </a:p>
        </p:txBody>
      </p:sp>
    </p:spTree>
    <p:extLst>
      <p:ext uri="{BB962C8B-B14F-4D97-AF65-F5344CB8AC3E}">
        <p14:creationId xmlns:p14="http://schemas.microsoft.com/office/powerpoint/2010/main" val="7740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0.0125 L 0.04167 0.1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469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0.00417 L -0.11171 0.1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3" grpId="0"/>
      <p:bldP spid="3" grpId="1"/>
      <p:bldP spid="3" grpId="2"/>
      <p:bldP spid="15" grpId="0"/>
      <p:bldP spid="15" grpId="1"/>
      <p:bldP spid="1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959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24" y="1446550"/>
            <a:ext cx="527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137 x 3 + 137 x 97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3061" y="1446550"/>
            <a:ext cx="4373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137 x (3 + 97)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061" y="2354039"/>
            <a:ext cx="22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137 x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3061" y="3199971"/>
            <a:ext cx="2756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13700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9147" y="2354038"/>
            <a:ext cx="1097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5367" y="317429"/>
            <a:ext cx="97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098" y="3959038"/>
            <a:ext cx="527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428 x 12 - 428 x 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061" y="3960212"/>
            <a:ext cx="4373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428 x (12 - 2)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3061" y="4867701"/>
            <a:ext cx="22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428 x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061" y="5713633"/>
            <a:ext cx="2756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4280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9147" y="4867700"/>
            <a:ext cx="1097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5366" y="294246"/>
            <a:ext cx="97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50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10" grpId="0"/>
      <p:bldP spid="11" grpId="0"/>
      <p:bldP spid="12" grpId="0"/>
      <p:bldP spid="13" grpId="0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570CC0-53C5-480C-872E-F771CF9115C3}"/>
              </a:ext>
            </a:extLst>
          </p:cNvPr>
          <p:cNvSpPr/>
          <p:nvPr/>
        </p:nvSpPr>
        <p:spPr>
          <a:xfrm>
            <a:off x="801757" y="593587"/>
            <a:ext cx="9839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4</a:t>
            </a:r>
            <a:r>
              <a:rPr lang="en-US" sz="3600" b="1" dirty="0"/>
              <a:t>: </a:t>
            </a:r>
            <a:r>
              <a:rPr lang="en-US" altLang="en-US" sz="3600" dirty="0" err="1">
                <a:latin typeface="Tahoma" panose="020B0604030504040204" pitchFamily="34" charset="0"/>
              </a:rPr>
              <a:t>Một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sân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vận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động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hình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chữ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nhật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có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chiều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dài</a:t>
            </a:r>
            <a:r>
              <a:rPr lang="en-US" altLang="en-US" sz="3600" dirty="0">
                <a:latin typeface="Tahoma" panose="020B0604030504040204" pitchFamily="34" charset="0"/>
              </a:rPr>
              <a:t> 180m, </a:t>
            </a:r>
            <a:r>
              <a:rPr lang="en-US" altLang="en-US" sz="3600" dirty="0" err="1">
                <a:latin typeface="Tahoma" panose="020B0604030504040204" pitchFamily="34" charset="0"/>
              </a:rPr>
              <a:t>chiều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rộng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bằng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nửa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chiều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dài</a:t>
            </a:r>
            <a:r>
              <a:rPr lang="en-US" altLang="en-US" sz="3600" dirty="0">
                <a:latin typeface="Tahoma" panose="020B0604030504040204" pitchFamily="34" charset="0"/>
              </a:rPr>
              <a:t>. </a:t>
            </a:r>
            <a:r>
              <a:rPr lang="en-US" altLang="en-US" sz="3600" dirty="0" err="1">
                <a:latin typeface="Tahoma" panose="020B0604030504040204" pitchFamily="34" charset="0"/>
              </a:rPr>
              <a:t>Tính</a:t>
            </a:r>
            <a:r>
              <a:rPr lang="en-US" altLang="en-US" sz="3600" dirty="0">
                <a:latin typeface="Tahoma" panose="020B0604030504040204" pitchFamily="34" charset="0"/>
              </a:rPr>
              <a:t> chu vi </a:t>
            </a:r>
            <a:r>
              <a:rPr lang="en-US" altLang="en-US" sz="3600" dirty="0" err="1">
                <a:latin typeface="Tahoma" panose="020B0604030504040204" pitchFamily="34" charset="0"/>
              </a:rPr>
              <a:t>và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diện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tích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của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sân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vận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động</a:t>
            </a:r>
            <a:r>
              <a:rPr lang="en-US" altLang="en-US" sz="3600" dirty="0">
                <a:latin typeface="Tahoma" panose="020B0604030504040204" pitchFamily="34" charset="0"/>
              </a:rPr>
              <a:t> </a:t>
            </a:r>
            <a:r>
              <a:rPr lang="en-US" altLang="en-US" sz="3600" dirty="0" err="1">
                <a:latin typeface="Tahoma" panose="020B0604030504040204" pitchFamily="34" charset="0"/>
              </a:rPr>
              <a:t>đó</a:t>
            </a:r>
            <a:r>
              <a:rPr lang="en-US" altLang="en-US" sz="36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" name="Line 26">
            <a:extLst>
              <a:ext uri="{FF2B5EF4-FFF2-40B4-BE49-F238E27FC236}">
                <a16:creationId xmlns:a16="http://schemas.microsoft.com/office/drawing/2014/main" id="{F5C0CB2C-5A5E-4DF2-9BA1-7159C0F13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964" y="2361044"/>
            <a:ext cx="367747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5F459D2B-EAAA-4AE3-977E-7B6A78A63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956" y="1751564"/>
            <a:ext cx="21302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29">
            <a:extLst>
              <a:ext uri="{FF2B5EF4-FFF2-40B4-BE49-F238E27FC236}">
                <a16:creationId xmlns:a16="http://schemas.microsoft.com/office/drawing/2014/main" id="{08EA7D45-DD45-4B6E-B5D6-9D13B6615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5144" y="1751725"/>
            <a:ext cx="2763079" cy="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29">
            <a:extLst>
              <a:ext uri="{FF2B5EF4-FFF2-40B4-BE49-F238E27FC236}">
                <a16:creationId xmlns:a16="http://schemas.microsoft.com/office/drawing/2014/main" id="{B0F34F8F-9DBF-424D-BA5E-6473F7FF6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964" y="1721746"/>
            <a:ext cx="1938696" cy="2981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28AD9504-9EE9-4D58-8752-5AEC6D48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887" y="2361044"/>
            <a:ext cx="2421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Tóm</a:t>
            </a:r>
            <a:r>
              <a:rPr lang="en-US" altLang="en-US" sz="3200" b="1" u="sng" dirty="0">
                <a:solidFill>
                  <a:srgbClr val="0000CC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ahoma" panose="020B0604030504040204" pitchFamily="34" charset="0"/>
              </a:rPr>
              <a:t>tắt</a:t>
            </a:r>
            <a:endParaRPr lang="en-US" altLang="en-US" sz="3200" b="1" u="sng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3EF096BA-8EEE-4CC7-9DFD-B36D5697C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64" y="3232526"/>
            <a:ext cx="27170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6600"/>
                </a:solidFill>
                <a:latin typeface="Tahoma" panose="020B0604030504040204" pitchFamily="34" charset="0"/>
              </a:rPr>
              <a:t>Chiều</a:t>
            </a:r>
            <a:r>
              <a:rPr lang="en-US" altLang="en-US" sz="3200" b="1" dirty="0">
                <a:solidFill>
                  <a:srgbClr val="0066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ahoma" panose="020B0604030504040204" pitchFamily="34" charset="0"/>
              </a:rPr>
              <a:t>dài</a:t>
            </a:r>
            <a:r>
              <a:rPr lang="en-US" altLang="en-US" sz="3200" b="1" dirty="0">
                <a:solidFill>
                  <a:srgbClr val="006600"/>
                </a:solidFill>
                <a:latin typeface="Tahoma" panose="020B0604030504040204" pitchFamily="34" charset="0"/>
              </a:rPr>
              <a:t>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078BB1-CB71-4449-93A1-D292D04C6C06}"/>
              </a:ext>
            </a:extLst>
          </p:cNvPr>
          <p:cNvGrpSpPr/>
          <p:nvPr/>
        </p:nvGrpSpPr>
        <p:grpSpPr>
          <a:xfrm>
            <a:off x="3794094" y="3277925"/>
            <a:ext cx="5805759" cy="449191"/>
            <a:chOff x="5027889" y="3972201"/>
            <a:chExt cx="2743201" cy="369888"/>
          </a:xfrm>
        </p:grpSpPr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7914945C-A7EB-43DD-962B-640F216F5F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7889" y="4199214"/>
              <a:ext cx="2735262" cy="142875"/>
              <a:chOff x="2155" y="2111"/>
              <a:chExt cx="1723" cy="90"/>
            </a:xfrm>
          </p:grpSpPr>
          <p:sp>
            <p:nvSpPr>
              <p:cNvPr id="11" name="Line 15">
                <a:extLst>
                  <a:ext uri="{FF2B5EF4-FFF2-40B4-BE49-F238E27FC236}">
                    <a16:creationId xmlns:a16="http://schemas.microsoft.com/office/drawing/2014/main" id="{89562980-5FFF-4F86-9FF6-B159E77FE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156"/>
                <a:ext cx="1723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16">
                <a:extLst>
                  <a:ext uri="{FF2B5EF4-FFF2-40B4-BE49-F238E27FC236}">
                    <a16:creationId xmlns:a16="http://schemas.microsoft.com/office/drawing/2014/main" id="{3ED641B7-6EDB-467C-B66D-A0E5B3F23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111"/>
                <a:ext cx="0" cy="9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Line 17">
                <a:extLst>
                  <a:ext uri="{FF2B5EF4-FFF2-40B4-BE49-F238E27FC236}">
                    <a16:creationId xmlns:a16="http://schemas.microsoft.com/office/drawing/2014/main" id="{7E806867-8CD8-4463-8A1F-936B7E31C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111"/>
                <a:ext cx="0" cy="9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AutoShape 18">
              <a:extLst>
                <a:ext uri="{FF2B5EF4-FFF2-40B4-BE49-F238E27FC236}">
                  <a16:creationId xmlns:a16="http://schemas.microsoft.com/office/drawing/2014/main" id="{0C747870-C28D-4E11-B41A-13786A47A59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258996" y="2749032"/>
              <a:ext cx="288925" cy="2735263"/>
            </a:xfrm>
            <a:prstGeom prst="rightBrace">
              <a:avLst>
                <a:gd name="adj1" fmla="val 78892"/>
                <a:gd name="adj2" fmla="val 50000"/>
              </a:avLst>
            </a:prstGeom>
            <a:noFill/>
            <a:ln w="9525">
              <a:solidFill>
                <a:srgbClr val="00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 Box 19">
            <a:extLst>
              <a:ext uri="{FF2B5EF4-FFF2-40B4-BE49-F238E27FC236}">
                <a16:creationId xmlns:a16="http://schemas.microsoft.com/office/drawing/2014/main" id="{C839929B-0C0C-43D0-AB47-C075559C1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57" y="4063462"/>
            <a:ext cx="3124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6600"/>
                </a:solidFill>
                <a:latin typeface="Tahoma" panose="020B0604030504040204" pitchFamily="34" charset="0"/>
              </a:rPr>
              <a:t>Chiều</a:t>
            </a:r>
            <a:r>
              <a:rPr lang="en-US" altLang="en-US" sz="3200" b="1" dirty="0">
                <a:solidFill>
                  <a:srgbClr val="0066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ahoma" panose="020B0604030504040204" pitchFamily="34" charset="0"/>
              </a:rPr>
              <a:t>rộng</a:t>
            </a:r>
            <a:endParaRPr lang="en-US" altLang="en-US" sz="3200" b="1" dirty="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CE5FD1E8-07EB-477B-8956-24FF83140AE9}"/>
              </a:ext>
            </a:extLst>
          </p:cNvPr>
          <p:cNvGrpSpPr>
            <a:grpSpLocks/>
          </p:cNvGrpSpPr>
          <p:nvPr/>
        </p:nvGrpSpPr>
        <p:grpSpPr bwMode="auto">
          <a:xfrm>
            <a:off x="3789554" y="4400053"/>
            <a:ext cx="2895593" cy="187572"/>
            <a:chOff x="2155" y="2387"/>
            <a:chExt cx="1723" cy="90"/>
          </a:xfrm>
        </p:grpSpPr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EC2DBF48-3DDC-44E3-A5D9-374ADA2D6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432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2">
              <a:extLst>
                <a:ext uri="{FF2B5EF4-FFF2-40B4-BE49-F238E27FC236}">
                  <a16:creationId xmlns:a16="http://schemas.microsoft.com/office/drawing/2014/main" id="{D155A5E7-6BDF-4BCE-8E0A-1DE5D6E06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23">
              <a:extLst>
                <a:ext uri="{FF2B5EF4-FFF2-40B4-BE49-F238E27FC236}">
                  <a16:creationId xmlns:a16="http://schemas.microsoft.com/office/drawing/2014/main" id="{6D289D33-0997-4EEC-BD90-056314F01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027F7FDE-C4A1-4FCF-9508-7AF1D6D32780}"/>
              </a:ext>
            </a:extLst>
          </p:cNvPr>
          <p:cNvGrpSpPr>
            <a:grpSpLocks/>
          </p:cNvGrpSpPr>
          <p:nvPr/>
        </p:nvGrpSpPr>
        <p:grpSpPr bwMode="auto">
          <a:xfrm>
            <a:off x="3799492" y="3517801"/>
            <a:ext cx="2895600" cy="238407"/>
            <a:chOff x="2155" y="2387"/>
            <a:chExt cx="1723" cy="90"/>
          </a:xfrm>
        </p:grpSpPr>
        <p:sp>
          <p:nvSpPr>
            <p:cNvPr id="21" name="Line 25">
              <a:extLst>
                <a:ext uri="{FF2B5EF4-FFF2-40B4-BE49-F238E27FC236}">
                  <a16:creationId xmlns:a16="http://schemas.microsoft.com/office/drawing/2014/main" id="{B7EB9342-3EFC-4B8E-803A-AF081C9F4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432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26">
              <a:extLst>
                <a:ext uri="{FF2B5EF4-FFF2-40B4-BE49-F238E27FC236}">
                  <a16:creationId xmlns:a16="http://schemas.microsoft.com/office/drawing/2014/main" id="{8686D11D-24A4-46F7-9EA7-C8919E94C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63B3D49A-DC20-40F8-9770-12BA1D373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AutoShape 28">
            <a:extLst>
              <a:ext uri="{FF2B5EF4-FFF2-40B4-BE49-F238E27FC236}">
                <a16:creationId xmlns:a16="http://schemas.microsoft.com/office/drawing/2014/main" id="{8302E6AF-8C84-46AA-B65F-CD9D7178A98A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099359" y="3308613"/>
            <a:ext cx="275979" cy="2895591"/>
          </a:xfrm>
          <a:prstGeom prst="rightBrace">
            <a:avLst>
              <a:gd name="adj1" fmla="val 39779"/>
              <a:gd name="adj2" fmla="val 50000"/>
            </a:avLst>
          </a:prstGeom>
          <a:noFill/>
          <a:ln w="9525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048F2C34-D4B7-4FB2-8F53-E36AB21A7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6" y="489254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Tahoma" panose="020B0604030504040204" pitchFamily="34" charset="0"/>
              </a:rPr>
              <a:t>m?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ECC475-CC5E-432C-92CE-FA811B90FB42}"/>
              </a:ext>
            </a:extLst>
          </p:cNvPr>
          <p:cNvGrpSpPr/>
          <p:nvPr/>
        </p:nvGrpSpPr>
        <p:grpSpPr>
          <a:xfrm>
            <a:off x="1187625" y="4916215"/>
            <a:ext cx="3979175" cy="1323439"/>
            <a:chOff x="1187625" y="4916215"/>
            <a:chExt cx="3979175" cy="1323439"/>
          </a:xfrm>
        </p:grpSpPr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73BF0072-FB51-4681-A280-D68AF0D87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5" y="4916215"/>
              <a:ext cx="397917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006600"/>
                  </a:solidFill>
                  <a:latin typeface="Tahoma" panose="020B0604030504040204" pitchFamily="34" charset="0"/>
                </a:rPr>
                <a:t>Chu vi: …m?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 err="1">
                  <a:solidFill>
                    <a:srgbClr val="006600"/>
                  </a:solidFill>
                  <a:latin typeface="Tahoma" panose="020B0604030504040204" pitchFamily="34" charset="0"/>
                </a:rPr>
                <a:t>Diện</a:t>
              </a:r>
              <a:r>
                <a:rPr lang="en-US" altLang="en-US" sz="3200" b="1" dirty="0">
                  <a:solidFill>
                    <a:srgbClr val="0066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ahoma" panose="020B0604030504040204" pitchFamily="34" charset="0"/>
                </a:rPr>
                <a:t>tích</a:t>
              </a:r>
              <a:r>
                <a:rPr lang="en-US" altLang="en-US" sz="3200" b="1" dirty="0">
                  <a:solidFill>
                    <a:srgbClr val="006600"/>
                  </a:solidFill>
                  <a:latin typeface="Tahoma" panose="020B0604030504040204" pitchFamily="34" charset="0"/>
                </a:rPr>
                <a:t>: …m  ?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6A6535-84AF-47FE-895D-94A2B293B0B5}"/>
                </a:ext>
              </a:extLst>
            </p:cNvPr>
            <p:cNvSpPr txBox="1"/>
            <p:nvPr/>
          </p:nvSpPr>
          <p:spPr>
            <a:xfrm>
              <a:off x="4065105" y="55779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sp>
        <p:nvSpPr>
          <p:cNvPr id="31" name="Text Box 29">
            <a:extLst>
              <a:ext uri="{FF2B5EF4-FFF2-40B4-BE49-F238E27FC236}">
                <a16:creationId xmlns:a16="http://schemas.microsoft.com/office/drawing/2014/main" id="{A13988DE-F038-4FF8-A263-2B474127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530" y="2817848"/>
            <a:ext cx="11071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Tahoma" panose="020B0604030504040204" pitchFamily="34" charset="0"/>
              </a:rPr>
              <a:t>180m</a:t>
            </a:r>
          </a:p>
        </p:txBody>
      </p:sp>
    </p:spTree>
    <p:extLst>
      <p:ext uri="{BB962C8B-B14F-4D97-AF65-F5344CB8AC3E}">
        <p14:creationId xmlns:p14="http://schemas.microsoft.com/office/powerpoint/2010/main" val="2963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4" grpId="0" animBg="1"/>
      <p:bldP spid="25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1">
            <a:extLst>
              <a:ext uri="{FF2B5EF4-FFF2-40B4-BE49-F238E27FC236}">
                <a16:creationId xmlns:a16="http://schemas.microsoft.com/office/drawing/2014/main" id="{1F7C2815-17EF-4C69-B8AC-37CD25A25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873" y="891210"/>
            <a:ext cx="32142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latin typeface="Tahoma" panose="020B0604030504040204" pitchFamily="34" charset="0"/>
              </a:rPr>
              <a:t>Bài</a:t>
            </a:r>
            <a:r>
              <a:rPr lang="en-US" altLang="en-US" sz="2400" b="1" u="sng" dirty="0">
                <a:latin typeface="Tahoma" panose="020B0604030504040204" pitchFamily="34" charset="0"/>
              </a:rPr>
              <a:t> </a:t>
            </a:r>
            <a:r>
              <a:rPr lang="en-US" altLang="en-US" sz="2400" b="1" u="sng" dirty="0" err="1">
                <a:latin typeface="Tahoma" panose="020B0604030504040204" pitchFamily="34" charset="0"/>
              </a:rPr>
              <a:t>giải</a:t>
            </a:r>
            <a:endParaRPr lang="en-US" altLang="en-US" sz="2400" b="1" u="sng" dirty="0">
              <a:latin typeface="Tahoma" panose="020B0604030504040204" pitchFamily="34" charset="0"/>
            </a:endParaRP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7251B2D8-B67C-4620-8795-46615B28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1348409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latin typeface="Tahoma" panose="020B0604030504040204" pitchFamily="34" charset="0"/>
              </a:rPr>
              <a:t>Chiều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rộng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của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sân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vận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động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là</a:t>
            </a:r>
            <a:r>
              <a:rPr lang="en-US" altLang="en-US" sz="2400" dirty="0">
                <a:latin typeface="Tahoma" panose="020B0604030504040204" pitchFamily="34" charset="0"/>
              </a:rPr>
              <a:t> : 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3C9AA8DF-5A7F-44C8-BB4C-7F87DBD9F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922" y="1805609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Tahoma" panose="020B0604030504040204" pitchFamily="34" charset="0"/>
              </a:rPr>
              <a:t>180 : 2 = 90 (m)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06290E0-16EA-4705-889E-A24BF88A9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522" y="2262809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Tahoma" panose="020B0604030504040204" pitchFamily="34" charset="0"/>
              </a:rPr>
              <a:t>Chu vi của sân vận động là:</a:t>
            </a: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id="{5D90AFE6-4590-4CE8-AEAB-CA3541B2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22" y="2720009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Tahoma" panose="020B0604030504040204" pitchFamily="34" charset="0"/>
              </a:rPr>
              <a:t>( 180 + 90 ) x 2 = 540 (m)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13B8D2B2-C7B5-471D-A281-6A5532C4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3177209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Tahoma" panose="020B0604030504040204" pitchFamily="34" charset="0"/>
              </a:rPr>
              <a:t>Diện tích của sân vận động là :</a:t>
            </a: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2D5372FC-CBE2-43CC-BB40-D1A80118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722" y="3634409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Tahoma" panose="020B0604030504040204" pitchFamily="34" charset="0"/>
              </a:rPr>
              <a:t>180 x 90 = 16200 (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4E7582FE-2F8D-4A1B-BA7E-6CB31711A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721" y="4091610"/>
            <a:ext cx="91022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latin typeface="Tahoma" panose="020B0604030504040204" pitchFamily="34" charset="0"/>
              </a:rPr>
              <a:t>  </a:t>
            </a:r>
            <a:r>
              <a:rPr lang="en-US" altLang="en-US" sz="2400" u="sng" dirty="0" err="1">
                <a:latin typeface="Tahoma" panose="020B0604030504040204" pitchFamily="34" charset="0"/>
              </a:rPr>
              <a:t>Đáp</a:t>
            </a:r>
            <a:r>
              <a:rPr lang="en-US" altLang="en-US" sz="2400" u="sng" dirty="0">
                <a:latin typeface="Tahoma" panose="020B0604030504040204" pitchFamily="34" charset="0"/>
              </a:rPr>
              <a:t> </a:t>
            </a:r>
            <a:r>
              <a:rPr lang="en-US" altLang="en-US" sz="2400" u="sng" dirty="0" err="1">
                <a:latin typeface="Tahoma" panose="020B0604030504040204" pitchFamily="34" charset="0"/>
              </a:rPr>
              <a:t>số</a:t>
            </a:r>
            <a:r>
              <a:rPr lang="en-US" altLang="en-US" sz="2400" u="sng" dirty="0">
                <a:latin typeface="Tahoma" panose="020B0604030504040204" pitchFamily="34" charset="0"/>
              </a:rPr>
              <a:t>:</a:t>
            </a:r>
            <a:r>
              <a:rPr lang="en-US" altLang="en-US" sz="2400" dirty="0">
                <a:latin typeface="Tahoma" panose="020B0604030504040204" pitchFamily="34" charset="0"/>
              </a:rPr>
              <a:t>  Chu vi    : 540m</a:t>
            </a:r>
            <a:br>
              <a:rPr lang="en-US" altLang="en-US" sz="2400" dirty="0">
                <a:latin typeface="Tahoma" panose="020B0604030504040204" pitchFamily="34" charset="0"/>
              </a:rPr>
            </a:br>
            <a:r>
              <a:rPr lang="en-US" altLang="en-US" sz="2400" dirty="0">
                <a:latin typeface="Tahoma" panose="020B0604030504040204" pitchFamily="34" charset="0"/>
              </a:rPr>
              <a:t>                        </a:t>
            </a:r>
            <a:r>
              <a:rPr lang="en-US" altLang="en-US" sz="2400" dirty="0" err="1">
                <a:latin typeface="Tahoma" panose="020B0604030504040204" pitchFamily="34" charset="0"/>
              </a:rPr>
              <a:t>Diện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tích</a:t>
            </a:r>
            <a:r>
              <a:rPr lang="en-US" altLang="en-US" sz="2400" dirty="0">
                <a:latin typeface="Tahoma" panose="020B0604030504040204" pitchFamily="34" charset="0"/>
              </a:rPr>
              <a:t> : </a:t>
            </a:r>
            <a:r>
              <a:rPr lang="en-US" altLang="en-US" sz="2400">
                <a:latin typeface="Tahoma" panose="020B0604030504040204" pitchFamily="34" charset="0"/>
              </a:rPr>
              <a:t>16200 (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)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396" y="1792796"/>
            <a:ext cx="2215536" cy="1469192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272285" y="1800231"/>
            <a:ext cx="294984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defTabSz="914400">
              <a:defRPr/>
            </a:pP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Dặn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dò</a:t>
            </a:r>
            <a:endParaRPr lang="zh-CN" altLang="en-US" sz="6000" b="1" kern="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45643F9-758C-4550-9609-B018C7310740}"/>
              </a:ext>
            </a:extLst>
          </p:cNvPr>
          <p:cNvSpPr/>
          <p:nvPr/>
        </p:nvSpPr>
        <p:spPr>
          <a:xfrm>
            <a:off x="2630984" y="1689106"/>
            <a:ext cx="5306786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cs typeface="+mn-ea"/>
                <a:sym typeface="+mn-lt"/>
              </a:rPr>
              <a:t>Hoàn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thành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bài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err="1">
                <a:cs typeface="+mn-ea"/>
                <a:sym typeface="+mn-lt"/>
              </a:rPr>
              <a:t>tập</a:t>
            </a:r>
            <a:r>
              <a:rPr lang="en-US" altLang="zh-CN" sz="2800" b="1">
                <a:cs typeface="+mn-ea"/>
                <a:sym typeface="+mn-lt"/>
              </a:rPr>
              <a:t> 4/68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1A315A8-B331-46A1-9407-DA7F832FA208}"/>
              </a:ext>
            </a:extLst>
          </p:cNvPr>
          <p:cNvSpPr/>
          <p:nvPr/>
        </p:nvSpPr>
        <p:spPr>
          <a:xfrm>
            <a:off x="2630984" y="4039518"/>
            <a:ext cx="6168743" cy="131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cs typeface="+mn-ea"/>
                <a:sym typeface="+mn-lt"/>
              </a:rPr>
              <a:t>Chuẩn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bị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cho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bài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học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ngày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mai</a:t>
            </a:r>
            <a:r>
              <a:rPr lang="en-US" altLang="zh-CN" sz="2800" b="1" dirty="0">
                <a:cs typeface="+mn-ea"/>
                <a:sym typeface="+mn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err="1">
                <a:cs typeface="+mn-ea"/>
                <a:sym typeface="+mn-lt"/>
              </a:rPr>
              <a:t>Bài</a:t>
            </a:r>
            <a:r>
              <a:rPr lang="en-US" altLang="zh-CN" sz="2800" b="1" dirty="0">
                <a:cs typeface="+mn-ea"/>
                <a:sym typeface="+mn-lt"/>
              </a:rPr>
              <a:t> “</a:t>
            </a:r>
            <a:r>
              <a:rPr lang="en-US" altLang="zh-CN" sz="2800" b="1" dirty="0" err="1">
                <a:cs typeface="+mn-ea"/>
                <a:sym typeface="+mn-lt"/>
              </a:rPr>
              <a:t>Nhân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với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số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có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hai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chữ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en-US" altLang="zh-CN" sz="2800" b="1" dirty="0" err="1">
                <a:cs typeface="+mn-ea"/>
                <a:sym typeface="+mn-lt"/>
              </a:rPr>
              <a:t>số</a:t>
            </a:r>
            <a:r>
              <a:rPr lang="en-US" altLang="zh-CN" sz="2800" b="1" dirty="0">
                <a:cs typeface="+mn-ea"/>
                <a:sym typeface="+mn-lt"/>
              </a:rPr>
              <a:t>”.</a:t>
            </a: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E480986-E52C-4709-90F7-E0C9BECCF1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947" y="784908"/>
            <a:ext cx="4864282" cy="5529069"/>
          </a:xfrm>
          <a:prstGeom prst="rect">
            <a:avLst/>
          </a:prstGeom>
        </p:spPr>
      </p:pic>
      <p:pic>
        <p:nvPicPr>
          <p:cNvPr id="13" name="图片 30">
            <a:extLst>
              <a:ext uri="{FF2B5EF4-FFF2-40B4-BE49-F238E27FC236}">
                <a16:creationId xmlns:a16="http://schemas.microsoft.com/office/drawing/2014/main" id="{FB465490-989E-4E1D-8131-7830C5C15D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431" y="1716857"/>
            <a:ext cx="1362299" cy="934717"/>
          </a:xfrm>
          <a:prstGeom prst="rect">
            <a:avLst/>
          </a:prstGeom>
        </p:spPr>
      </p:pic>
      <p:pic>
        <p:nvPicPr>
          <p:cNvPr id="14" name="图片 59">
            <a:extLst>
              <a:ext uri="{FF2B5EF4-FFF2-40B4-BE49-F238E27FC236}">
                <a16:creationId xmlns:a16="http://schemas.microsoft.com/office/drawing/2014/main" id="{735F43B4-8B98-4771-AFE0-9CCC94236B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685" y="4206426"/>
            <a:ext cx="1517792" cy="9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976" y="-323372"/>
            <a:ext cx="3692229" cy="19875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580" y="60918"/>
            <a:ext cx="1262808" cy="8173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643" y="0"/>
            <a:ext cx="2286655" cy="121945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6523" y="3210631"/>
            <a:ext cx="2392073" cy="2392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862" y="935781"/>
            <a:ext cx="7735708" cy="3765847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8F65BD82-656D-4602-BF91-96C58B90D8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944" y="-137827"/>
            <a:ext cx="3652890" cy="2589160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id="{50621FA3-B5F2-4358-B3CF-D2FB71D531D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5464" y="2603369"/>
            <a:ext cx="7235687" cy="4258276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32192-E03C-440E-AA1C-8ED214DF4423}"/>
              </a:ext>
            </a:extLst>
          </p:cNvPr>
          <p:cNvSpPr txBox="1"/>
          <p:nvPr/>
        </p:nvSpPr>
        <p:spPr>
          <a:xfrm>
            <a:off x="3239687" y="1692883"/>
            <a:ext cx="62274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Chúc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các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 con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học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tốt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61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98B413-3510-45D2-8F9B-33B152E7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5"/>
          <a:stretch/>
        </p:blipFill>
        <p:spPr>
          <a:xfrm flipH="1">
            <a:off x="5234609" y="3771000"/>
            <a:ext cx="6957391" cy="32201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8F82B3-9AE5-4C9E-8611-A7420573E7B6}"/>
              </a:ext>
            </a:extLst>
          </p:cNvPr>
          <p:cNvSpPr/>
          <p:nvPr/>
        </p:nvSpPr>
        <p:spPr>
          <a:xfrm>
            <a:off x="569844" y="455300"/>
            <a:ext cx="10999304" cy="4823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D88F5EB-3F79-4335-A1F8-887082F51C57}"/>
              </a:ext>
            </a:extLst>
          </p:cNvPr>
          <p:cNvSpPr txBox="1"/>
          <p:nvPr/>
        </p:nvSpPr>
        <p:spPr>
          <a:xfrm>
            <a:off x="913926" y="621378"/>
            <a:ext cx="6443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b)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20BE13-F87B-4078-BCAB-175135D58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250380"/>
              </p:ext>
            </p:extLst>
          </p:nvPr>
        </p:nvGraphicFramePr>
        <p:xfrm>
          <a:off x="1353440" y="1431487"/>
          <a:ext cx="9799242" cy="34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09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vi-VN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94</a:t>
                      </a: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x 12 + 94 x 88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…………..…...........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vi-V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537 x 39 – 537 x 19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 ……………...........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=…………….............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" name="图片 9">
            <a:extLst>
              <a:ext uri="{FF2B5EF4-FFF2-40B4-BE49-F238E27FC236}">
                <a16:creationId xmlns:a16="http://schemas.microsoft.com/office/drawing/2014/main" id="{CF88723A-C15A-4047-9F88-8438659D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4904"/>
            <a:ext cx="1676110" cy="2556205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4C1DBF68-B1CE-4E6B-A313-AC979D417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066" y="3055402"/>
            <a:ext cx="3896436" cy="3896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03653-F27B-4F9A-B329-816F1E2FEDE8}"/>
              </a:ext>
            </a:extLst>
          </p:cNvPr>
          <p:cNvSpPr txBox="1"/>
          <p:nvPr/>
        </p:nvSpPr>
        <p:spPr>
          <a:xfrm>
            <a:off x="2358887" y="2237243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 x (12 + 88)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DCCED-A8DE-4469-8DF0-A407647591B9}"/>
              </a:ext>
            </a:extLst>
          </p:cNvPr>
          <p:cNvSpPr txBox="1"/>
          <p:nvPr/>
        </p:nvSpPr>
        <p:spPr>
          <a:xfrm>
            <a:off x="2398643" y="3013251"/>
            <a:ext cx="31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 x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E4E2D-9B5E-4511-88E4-F122B154AA2D}"/>
              </a:ext>
            </a:extLst>
          </p:cNvPr>
          <p:cNvSpPr txBox="1"/>
          <p:nvPr/>
        </p:nvSpPr>
        <p:spPr>
          <a:xfrm>
            <a:off x="2894996" y="3815861"/>
            <a:ext cx="150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39EEA5-DE9F-43D5-9259-40730D78E763}"/>
              </a:ext>
            </a:extLst>
          </p:cNvPr>
          <p:cNvSpPr txBox="1"/>
          <p:nvPr/>
        </p:nvSpPr>
        <p:spPr>
          <a:xfrm>
            <a:off x="7091833" y="2257702"/>
            <a:ext cx="357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537 x (39 – 19)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8EFD4-3751-4E97-BC01-EA3D452B2A78}"/>
              </a:ext>
            </a:extLst>
          </p:cNvPr>
          <p:cNvSpPr txBox="1"/>
          <p:nvPr/>
        </p:nvSpPr>
        <p:spPr>
          <a:xfrm>
            <a:off x="7043819" y="3036960"/>
            <a:ext cx="301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537  x   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174852-0919-4008-A3DE-077B3F584EE1}"/>
              </a:ext>
            </a:extLst>
          </p:cNvPr>
          <p:cNvSpPr txBox="1"/>
          <p:nvPr/>
        </p:nvSpPr>
        <p:spPr>
          <a:xfrm>
            <a:off x="8054191" y="3786745"/>
            <a:ext cx="123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5370</a:t>
            </a:r>
          </a:p>
        </p:txBody>
      </p:sp>
    </p:spTree>
    <p:extLst>
      <p:ext uri="{BB962C8B-B14F-4D97-AF65-F5344CB8AC3E}">
        <p14:creationId xmlns:p14="http://schemas.microsoft.com/office/powerpoint/2010/main" val="23394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9" name="Picture 2" descr="C:\Users\HUONGVA\Desktop\khung\cartoon-frame-thumb174167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8"/>
          <p:cNvSpPr>
            <a:spLocks noChangeArrowheads="1" noChangeShapeType="1" noTextEdit="1"/>
          </p:cNvSpPr>
          <p:nvPr/>
        </p:nvSpPr>
        <p:spPr bwMode="auto">
          <a:xfrm>
            <a:off x="3886200" y="1828800"/>
            <a:ext cx="5334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i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Fleur" panose="02040403050506020204" pitchFamily="18"/>
                <a:cs typeface="Times New Roman" pitchFamily="18" charset="0"/>
              </a:rPr>
              <a:t>Khởi</a:t>
            </a:r>
            <a:r>
              <a:rPr lang="en-US" sz="3600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Fleur" panose="02040403050506020204" pitchFamily="18"/>
                <a:cs typeface="Times New Roman" pitchFamily="18" charset="0"/>
              </a:rPr>
              <a:t> </a:t>
            </a:r>
            <a:r>
              <a:rPr lang="en-US" sz="3600" i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Fleur" panose="02040403050506020204" pitchFamily="18"/>
                <a:cs typeface="Times New Roman" pitchFamily="18" charset="0"/>
              </a:rPr>
              <a:t>động</a:t>
            </a:r>
            <a:endParaRPr lang="en-US" sz="3600" i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UTM Fleur" panose="02040403050506020204" pitchFamily="18"/>
              <a:cs typeface="Times New Roman" pitchFamily="18" charset="0"/>
            </a:endParaRPr>
          </a:p>
        </p:txBody>
      </p:sp>
      <p:pic>
        <p:nvPicPr>
          <p:cNvPr id="8" name="Em yeu hoa binh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0" y="381000"/>
            <a:ext cx="304800" cy="304800"/>
          </a:xfrm>
        </p:spPr>
      </p:pic>
    </p:spTree>
    <p:extLst>
      <p:ext uri="{BB962C8B-B14F-4D97-AF65-F5344CB8AC3E}">
        <p14:creationId xmlns:p14="http://schemas.microsoft.com/office/powerpoint/2010/main" val="23328427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3" name="Oval 2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" name="Oval 3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982200" y="1878013"/>
            <a:ext cx="1447800" cy="79533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Bắt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70249" y="2289175"/>
            <a:ext cx="4558189" cy="10271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noProof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 b - a x c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14699" y="4568825"/>
            <a:ext cx="4435593" cy="1028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+ b x a + c 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08350" y="3429000"/>
            <a:ext cx="4454322" cy="10271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x b + a x c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0435" y="269081"/>
            <a:ext cx="8229600" cy="160813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a x (b + c)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85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3" name="Oval 2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" name="Oval 3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220200" y="112713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894888" y="2524125"/>
            <a:ext cx="1303337" cy="65087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Bắt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59125" y="3867150"/>
            <a:ext cx="4598988" cy="1133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x c - b x c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59124" y="5210175"/>
            <a:ext cx="4537075" cy="1133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+ b x 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59125" y="2524125"/>
            <a:ext cx="4537075" cy="1133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noProof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 c + b x 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450850"/>
            <a:ext cx="8534400" cy="15303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(</a:t>
            </a: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+ b) x c = ?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33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3" name="Oval 2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" name="Oval 3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0134600" y="2209800"/>
            <a:ext cx="1304925" cy="6873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Bắt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19400" y="2209800"/>
            <a:ext cx="3962400" cy="885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x b + a x c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09875" y="4724400"/>
            <a:ext cx="3962400" cy="885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400" b="1">
                <a:solidFill>
                  <a:srgbClr val="2F2FD3"/>
                </a:solidFill>
                <a:latin typeface="Times New Roman" pitchFamily="18" charset="0"/>
                <a:cs typeface="Times New Roman" pitchFamily="18" charset="0"/>
              </a:rPr>
              <a:t>a x b - 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F2FD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16225" y="3429000"/>
            <a:ext cx="3924300" cy="885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x b - a x c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07975"/>
            <a:ext cx="7691438" cy="15684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x (b - c) = ?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63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3" name="Oval 2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" name="Oval 3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863138" y="2109788"/>
            <a:ext cx="1304925" cy="75247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Bắt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90800" y="2293938"/>
            <a:ext cx="4597400" cy="1135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- b x c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47950" y="3586163"/>
            <a:ext cx="4595813" cy="1133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x c + b x 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47950" y="4876800"/>
            <a:ext cx="4743450" cy="1135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x c - b x c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8200" y="457200"/>
            <a:ext cx="8077200" cy="1524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(</a:t>
            </a: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– b) x c = ?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22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9" name="Picture 2" descr="C:\Users\HUONGVA\Desktop\khung\cartoon-frame-thumb174167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8"/>
          <p:cNvSpPr>
            <a:spLocks noChangeArrowheads="1" noChangeShapeType="1" noTextEdit="1"/>
          </p:cNvSpPr>
          <p:nvPr/>
        </p:nvSpPr>
        <p:spPr bwMode="auto">
          <a:xfrm>
            <a:off x="3044758" y="1844635"/>
            <a:ext cx="7441659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&amp;S Graceland" panose="02040603050506020204" pitchFamily="18"/>
                <a:cs typeface="Times New Roman" pitchFamily="18" charset="0"/>
              </a:rPr>
              <a:t>LUYỆN  TẬP</a:t>
            </a:r>
          </a:p>
        </p:txBody>
      </p:sp>
      <p:pic>
        <p:nvPicPr>
          <p:cNvPr id="8" name="Em yeu hoa binh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0" y="381000"/>
            <a:ext cx="304800" cy="304800"/>
          </a:xfrm>
        </p:spPr>
      </p:pic>
    </p:spTree>
    <p:extLst>
      <p:ext uri="{BB962C8B-B14F-4D97-AF65-F5344CB8AC3E}">
        <p14:creationId xmlns:p14="http://schemas.microsoft.com/office/powerpoint/2010/main" val="41450661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150" y="176893"/>
            <a:ext cx="309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00" y="1535637"/>
            <a:ext cx="430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135 x (20 + 3)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8900" y="1531440"/>
            <a:ext cx="430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642 x (30 - 6)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900" y="2437337"/>
            <a:ext cx="499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135 x 20 + 153 x 3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00" y="3339038"/>
            <a:ext cx="22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2700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339037"/>
            <a:ext cx="22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   459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900" y="4240739"/>
            <a:ext cx="22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3159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2433140"/>
            <a:ext cx="499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642 x 30 - 642 x 6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5999" y="3436706"/>
            <a:ext cx="239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19260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9499" y="3429000"/>
            <a:ext cx="22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  3852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9" y="4236542"/>
            <a:ext cx="373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15408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005001" y="1590969"/>
            <a:ext cx="1" cy="459850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3809" y="5604699"/>
            <a:ext cx="97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99" y="5585635"/>
            <a:ext cx="627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89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6" grpId="0"/>
      <p:bldP spid="16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8369" y="1656522"/>
            <a:ext cx="3657874" cy="357588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1893" y="1656522"/>
            <a:ext cx="3580175" cy="357588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253" y="1656522"/>
            <a:ext cx="4503652" cy="35758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740" y="96646"/>
            <a:ext cx="10959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263" y="1797614"/>
            <a:ext cx="430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134 x 4 x 5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2563" y="1797614"/>
            <a:ext cx="3500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x 36 x 2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1639" y="1797613"/>
            <a:ext cx="3500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 x 2 x 7 x 5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59559"/>
            <a:ext cx="3763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134 x (4 x 5)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61260"/>
            <a:ext cx="22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134 x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62961"/>
            <a:ext cx="22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2680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6086" y="3561259"/>
            <a:ext cx="927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8173" y="2646306"/>
            <a:ext cx="3763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(5 x 2) x 36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8173" y="3544747"/>
            <a:ext cx="1458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5020" y="3525158"/>
            <a:ext cx="1256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36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8173" y="4423599"/>
            <a:ext cx="22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360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6853" y="2612187"/>
            <a:ext cx="4479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(42 x 7) x (2 x 5)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3694" y="3544747"/>
            <a:ext cx="214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294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1754" y="3525158"/>
            <a:ext cx="1962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   10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0811" y="4423598"/>
            <a:ext cx="222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2940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263" y="5687913"/>
            <a:ext cx="97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603" y="5687913"/>
            <a:ext cx="97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0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1" grpId="1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开学第一课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1385</TotalTime>
  <Words>726</Words>
  <Application>Microsoft Macintosh PowerPoint</Application>
  <PresentationFormat>Widescreen</PresentationFormat>
  <Paragraphs>169</Paragraphs>
  <Slides>17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Jokerman</vt:lpstr>
      <vt:lpstr>Kristen ITC</vt:lpstr>
      <vt:lpstr>Tahoma</vt:lpstr>
      <vt:lpstr>Times New Roman</vt:lpstr>
      <vt:lpstr>UTM A&amp;S Graceland</vt:lpstr>
      <vt:lpstr>UTM Fleur</vt:lpstr>
      <vt:lpstr>第一PPT，www.1ppt.com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9Slide.vn</dc:subject>
  <dc:creator>Thanh Bui</dc:creator>
  <cp:keywords/>
  <dc:description>9Slide.vn</dc:description>
  <cp:lastModifiedBy>Kwon Ji Yong</cp:lastModifiedBy>
  <cp:revision>113</cp:revision>
  <dcterms:created xsi:type="dcterms:W3CDTF">2017-08-18T03:02:00Z</dcterms:created>
  <dcterms:modified xsi:type="dcterms:W3CDTF">2022-11-20T17:25:59Z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