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302" r:id="rId4"/>
    <p:sldId id="260" r:id="rId5"/>
    <p:sldId id="263" r:id="rId6"/>
    <p:sldId id="262" r:id="rId7"/>
    <p:sldId id="265" r:id="rId8"/>
    <p:sldId id="266" r:id="rId9"/>
    <p:sldId id="261" r:id="rId10"/>
    <p:sldId id="268" r:id="rId11"/>
    <p:sldId id="29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7" r:id="rId20"/>
    <p:sldId id="277" r:id="rId21"/>
    <p:sldId id="303" r:id="rId22"/>
    <p:sldId id="278" r:id="rId23"/>
    <p:sldId id="283" r:id="rId24"/>
    <p:sldId id="284" r:id="rId25"/>
    <p:sldId id="286" r:id="rId26"/>
    <p:sldId id="287" r:id="rId27"/>
    <p:sldId id="285" r:id="rId28"/>
    <p:sldId id="288" r:id="rId29"/>
    <p:sldId id="295" r:id="rId30"/>
    <p:sldId id="280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BB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2" y="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52833-A430-48FA-8560-CE67BD56A41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DD574-B3A6-4239-8BDD-C08260076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3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ED5D5A2-A13B-40E9-A1A5-D0F53ABE35F1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05BB-13C4-402B-A120-DF893D878EB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71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0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8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90C1F-58B6-44DF-9D3C-16A76F462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19268"/>
      </p:ext>
    </p:extLst>
  </p:cSld>
  <p:clrMapOvr>
    <a:masterClrMapping/>
  </p:clrMapOvr>
  <p:transition spd="med" advTm="31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0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5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7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7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8280-D203-4133-8120-19D6218B40B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5.jpeg"/><Relationship Id="rId7" Type="http://schemas.openxmlformats.org/officeDocument/2006/relationships/image" Target="../media/image4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1.png"/><Relationship Id="rId18" Type="http://schemas.openxmlformats.org/officeDocument/2006/relationships/slide" Target="slide28.xml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slide" Target="slide27.xml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slide" Target="slide29.xml"/><Relationship Id="rId9" Type="http://schemas.openxmlformats.org/officeDocument/2006/relationships/image" Target="../media/image68.png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Chuong">
            <a:extLst>
              <a:ext uri="{FF2B5EF4-FFF2-40B4-BE49-F238E27FC236}">
                <a16:creationId xmlns:a16="http://schemas.microsoft.com/office/drawing/2014/main" id="{F637A827-AC1C-4212-86CE-DF61A39264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4068">
            <a:off x="3962400" y="3431232"/>
            <a:ext cx="1143000" cy="84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1" descr="butterfly5">
            <a:extLst>
              <a:ext uri="{FF2B5EF4-FFF2-40B4-BE49-F238E27FC236}">
                <a16:creationId xmlns:a16="http://schemas.microsoft.com/office/drawing/2014/main" id="{7FC8842F-869B-4E00-9DE4-6C2253A18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38394" y="3143003"/>
            <a:ext cx="61882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2" descr="butterfly5">
            <a:extLst>
              <a:ext uri="{FF2B5EF4-FFF2-40B4-BE49-F238E27FC236}">
                <a16:creationId xmlns:a16="http://schemas.microsoft.com/office/drawing/2014/main" id="{9D8BF2A7-52B4-46ED-8607-564C6074E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040559"/>
            <a:ext cx="838200" cy="5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5" descr="butterfly5">
            <a:extLst>
              <a:ext uri="{FF2B5EF4-FFF2-40B4-BE49-F238E27FC236}">
                <a16:creationId xmlns:a16="http://schemas.microsoft.com/office/drawing/2014/main" id="{E87E01DF-CE64-40C8-9C4F-1164CEB264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1544"/>
            <a:ext cx="838200" cy="58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6" descr="butterfly5">
            <a:extLst>
              <a:ext uri="{FF2B5EF4-FFF2-40B4-BE49-F238E27FC236}">
                <a16:creationId xmlns:a16="http://schemas.microsoft.com/office/drawing/2014/main" id="{04B0B820-AC87-4B03-8139-EB330F83A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00281" y="817712"/>
            <a:ext cx="61882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oup 11">
            <a:extLst>
              <a:ext uri="{FF2B5EF4-FFF2-40B4-BE49-F238E27FC236}">
                <a16:creationId xmlns:a16="http://schemas.microsoft.com/office/drawing/2014/main" id="{8124D530-DCC4-4E2B-A9F8-1A69E6D0233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521994"/>
            <a:ext cx="8458200" cy="581323"/>
            <a:chOff x="-48" y="3888"/>
            <a:chExt cx="5808" cy="621"/>
          </a:xfrm>
        </p:grpSpPr>
        <p:pic>
          <p:nvPicPr>
            <p:cNvPr id="11276" name="Picture 12" descr="FLOWRBOX">
              <a:extLst>
                <a:ext uri="{FF2B5EF4-FFF2-40B4-BE49-F238E27FC236}">
                  <a16:creationId xmlns:a16="http://schemas.microsoft.com/office/drawing/2014/main" id="{F66EF2A0-A798-47C2-A506-DA6BA3CD5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3" descr="FLOWRBOX">
              <a:extLst>
                <a:ext uri="{FF2B5EF4-FFF2-40B4-BE49-F238E27FC236}">
                  <a16:creationId xmlns:a16="http://schemas.microsoft.com/office/drawing/2014/main" id="{EC688404-ADD3-427C-89E0-3B38CF8A2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4" descr="FLOWRBOX">
              <a:extLst>
                <a:ext uri="{FF2B5EF4-FFF2-40B4-BE49-F238E27FC236}">
                  <a16:creationId xmlns:a16="http://schemas.microsoft.com/office/drawing/2014/main" id="{514FEBEC-BDAC-407B-A370-5EFB7784B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FLOWRBOX">
              <a:extLst>
                <a:ext uri="{FF2B5EF4-FFF2-40B4-BE49-F238E27FC236}">
                  <a16:creationId xmlns:a16="http://schemas.microsoft.com/office/drawing/2014/main" id="{C1B9EE2B-B539-445C-A063-2D6D1BBD0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0" name="Picture 16" descr="FLOWRBOX">
              <a:extLst>
                <a:ext uri="{FF2B5EF4-FFF2-40B4-BE49-F238E27FC236}">
                  <a16:creationId xmlns:a16="http://schemas.microsoft.com/office/drawing/2014/main" id="{6507984F-310B-49B7-A8F2-BD9787E33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Picture 17" descr="FLOWRBOX">
              <a:extLst>
                <a:ext uri="{FF2B5EF4-FFF2-40B4-BE49-F238E27FC236}">
                  <a16:creationId xmlns:a16="http://schemas.microsoft.com/office/drawing/2014/main" id="{F256F855-CFC6-43EB-AC24-15BDC64A6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WordArt 18">
            <a:extLst>
              <a:ext uri="{FF2B5EF4-FFF2-40B4-BE49-F238E27FC236}">
                <a16:creationId xmlns:a16="http://schemas.microsoft.com/office/drawing/2014/main" id="{1F49E0CA-690C-40CB-AB2A-B1BB0C5F43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159198"/>
            <a:ext cx="4095750" cy="1162646"/>
          </a:xfrm>
          <a:prstGeom prst="rect">
            <a:avLst/>
          </a:prstGeom>
        </p:spPr>
        <p:txBody>
          <a:bodyPr wrap="none" lIns="90881" tIns="45440" rIns="90881" bIns="45440" numCol="1" fromWordArt="1">
            <a:prstTxWarp prst="textChevron">
              <a:avLst>
                <a:gd name="adj" fmla="val 25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9500" b="1" kern="10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9500" b="1" kern="10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Tự nhiên xã hội</a:t>
            </a:r>
            <a:endParaRPr lang="en-US" sz="9500" b="1" kern="1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" name="WordArt 5" descr="anh-tran-tri-blogger-blogspot_anh-dong-nen-blog_Namkna-blogspot-com_20 (1)">
            <a:extLst>
              <a:ext uri="{FF2B5EF4-FFF2-40B4-BE49-F238E27FC236}">
                <a16:creationId xmlns:a16="http://schemas.microsoft.com/office/drawing/2014/main" id="{F235E6A8-3B93-423B-B48D-026E4F6997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50" y="1351743"/>
            <a:ext cx="6972300" cy="769954"/>
          </a:xfrm>
          <a:prstGeom prst="rect">
            <a:avLst/>
          </a:prstGeom>
        </p:spPr>
        <p:txBody>
          <a:bodyPr wrap="none" lIns="90866" tIns="45433" rIns="90866" bIns="4543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kern="10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CHÀO 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MỪNG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các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con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đến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với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tiết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học</a:t>
            </a:r>
            <a:endParaRPr lang="en-US" sz="4400" b="1" kern="1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Cambria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64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81000" y="2419350"/>
            <a:ext cx="83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  </a:t>
            </a:r>
            <a:r>
              <a:rPr lang="en-US" sz="3600" smtClean="0">
                <a:solidFill>
                  <a:srgbClr val="0070C0"/>
                </a:solidFill>
                <a:latin typeface="Times New Roman" pitchFamily="18" charset="0"/>
              </a:rPr>
              <a:t>Trong 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mỗi gia đình có những người ở các lứa tuổi khác nhau 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cùng chung sống 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như: ông bà, cha mẹ, anh chị em,… là các thế hệ trong một gia đình.   </a:t>
            </a:r>
            <a:endParaRPr lang="en-US" sz="3600" b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276350"/>
            <a:ext cx="76200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>
              <a:spcBef>
                <a:spcPts val="1200"/>
              </a:spcBef>
              <a:defRPr/>
            </a:pPr>
            <a:r>
              <a:rPr lang="en-US" sz="400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thế hệ trong gia </a:t>
            </a:r>
            <a:r>
              <a:rPr lang="en-US" sz="400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22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9000">
        <p:circle/>
      </p:transition>
    </mc:Choice>
    <mc:Fallback xmlns="">
      <p:transition spd="slow" advTm="31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5800" y="4196775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đình Minh có mấy người, gồm những ai?</a:t>
            </a:r>
          </a:p>
        </p:txBody>
      </p:sp>
      <p:pic>
        <p:nvPicPr>
          <p:cNvPr id="22539" name="Picture 14" descr="giadinh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2648564"/>
            <a:ext cx="2108000" cy="13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13321" y="19437"/>
            <a:ext cx="4623908" cy="3975050"/>
            <a:chOff x="2513321" y="19437"/>
            <a:chExt cx="4623908" cy="3975050"/>
          </a:xfrm>
        </p:grpSpPr>
        <p:pic>
          <p:nvPicPr>
            <p:cNvPr id="22535" name="Picture 10" descr="giadinh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321" y="19437"/>
              <a:ext cx="2108000" cy="1337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11" descr="giadinh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966" y="19437"/>
              <a:ext cx="2108000" cy="133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2" descr="giadinh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583" y="1322982"/>
              <a:ext cx="2108000" cy="1328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3" descr="giadinh_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29" y="1322982"/>
              <a:ext cx="2108000" cy="133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5" descr="giadinh_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589" y="2650259"/>
              <a:ext cx="2108000" cy="134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-19792" y="1899099"/>
            <a:ext cx="2501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 đình Minh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328" y="3994487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000" b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Hãy xếp các thành viên trong gia đình bạn Minh theo thứ tự từ người nhiều tuổi nhất đến người ít tuổi nhất.</a:t>
            </a:r>
          </a:p>
        </p:txBody>
      </p:sp>
    </p:spTree>
    <p:extLst>
      <p:ext uri="{BB962C8B-B14F-4D97-AF65-F5344CB8AC3E}">
        <p14:creationId xmlns:p14="http://schemas.microsoft.com/office/powerpoint/2010/main" val="21759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151188" y="895351"/>
            <a:ext cx="3798888" cy="990600"/>
            <a:chOff x="1255" y="1124"/>
            <a:chExt cx="2393" cy="832"/>
          </a:xfrm>
        </p:grpSpPr>
        <p:sp>
          <p:nvSpPr>
            <p:cNvPr id="23568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255" y="1124"/>
              <a:ext cx="122" cy="8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9" name="Text Box 11"/>
            <p:cNvSpPr txBox="1">
              <a:spLocks noChangeArrowheads="1"/>
            </p:cNvSpPr>
            <p:nvPr/>
          </p:nvSpPr>
          <p:spPr bwMode="auto">
            <a:xfrm>
              <a:off x="1440" y="1324"/>
              <a:ext cx="220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Ông bà Minh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151186" y="2114550"/>
            <a:ext cx="3886200" cy="990600"/>
            <a:chOff x="1248" y="2422"/>
            <a:chExt cx="2448" cy="832"/>
          </a:xfrm>
        </p:grpSpPr>
        <p:sp>
          <p:nvSpPr>
            <p:cNvPr id="2356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248" y="2422"/>
              <a:ext cx="122" cy="8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7" name="Text Box 14"/>
            <p:cNvSpPr txBox="1">
              <a:spLocks noChangeArrowheads="1"/>
            </p:cNvSpPr>
            <p:nvPr/>
          </p:nvSpPr>
          <p:spPr bwMode="auto">
            <a:xfrm>
              <a:off x="1488" y="2571"/>
              <a:ext cx="220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Bố mẹ Minh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51077" y="3352419"/>
            <a:ext cx="3843448" cy="1048131"/>
            <a:chOff x="1265" y="3729"/>
            <a:chExt cx="2431" cy="917"/>
          </a:xfrm>
        </p:grpSpPr>
        <p:sp>
          <p:nvSpPr>
            <p:cNvPr id="23564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1265" y="3729"/>
              <a:ext cx="127" cy="9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5" name="Text Box 17"/>
            <p:cNvSpPr txBox="1">
              <a:spLocks noChangeArrowheads="1"/>
            </p:cNvSpPr>
            <p:nvPr/>
          </p:nvSpPr>
          <p:spPr bwMode="auto">
            <a:xfrm>
              <a:off x="1488" y="3846"/>
              <a:ext cx="2208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Minh và em</a:t>
              </a:r>
            </a:p>
          </p:txBody>
        </p:sp>
      </p:grp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5791200" y="1129904"/>
            <a:ext cx="434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nhất</a:t>
            </a:r>
          </a:p>
        </p:txBody>
      </p:sp>
      <p:sp>
        <p:nvSpPr>
          <p:cNvPr id="146451" name="Text Box 19"/>
          <p:cNvSpPr txBox="1">
            <a:spLocks noChangeArrowheads="1"/>
          </p:cNvSpPr>
          <p:nvPr/>
        </p:nvSpPr>
        <p:spPr bwMode="auto">
          <a:xfrm>
            <a:off x="5818187" y="2291775"/>
            <a:ext cx="4392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hai</a:t>
            </a:r>
          </a:p>
        </p:txBody>
      </p:sp>
      <p:sp>
        <p:nvSpPr>
          <p:cNvPr id="146452" name="Text Box 20"/>
          <p:cNvSpPr txBox="1">
            <a:spLocks noChangeArrowheads="1"/>
          </p:cNvSpPr>
          <p:nvPr/>
        </p:nvSpPr>
        <p:spPr bwMode="auto">
          <a:xfrm>
            <a:off x="5730875" y="3486150"/>
            <a:ext cx="4479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ba</a:t>
            </a:r>
          </a:p>
        </p:txBody>
      </p:sp>
      <p:sp>
        <p:nvSpPr>
          <p:cNvPr id="146455" name="AutoShape 23"/>
          <p:cNvSpPr>
            <a:spLocks noChangeArrowheads="1"/>
          </p:cNvSpPr>
          <p:nvPr/>
        </p:nvSpPr>
        <p:spPr bwMode="auto">
          <a:xfrm>
            <a:off x="76200" y="133350"/>
            <a:ext cx="2971800" cy="514350"/>
          </a:xfrm>
          <a:prstGeom prst="triangle">
            <a:avLst>
              <a:gd name="adj" fmla="val 50000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57200" y="455295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Minh</a:t>
            </a:r>
          </a:p>
        </p:txBody>
      </p:sp>
      <p:pic>
        <p:nvPicPr>
          <p:cNvPr id="25" name="Hình ản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175"/>
            <a:ext cx="2971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37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0" grpId="0"/>
      <p:bldP spid="146451" grpId="0"/>
      <p:bldP spid="146452" grpId="0"/>
      <p:bldP spid="146455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041976"/>
            <a:ext cx="3733800" cy="3714690"/>
            <a:chOff x="3230" y="816"/>
            <a:chExt cx="1963" cy="1761"/>
          </a:xfrm>
        </p:grpSpPr>
        <p:pic>
          <p:nvPicPr>
            <p:cNvPr id="2458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752600" y="2857500"/>
            <a:ext cx="2971800" cy="8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endParaRPr lang="en-US" sz="440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latin typeface="Arial" pitchFamily="34" charset="0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838200" y="46393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Lan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886200" y="1809750"/>
            <a:ext cx="3162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3333CC"/>
                </a:solidFill>
                <a:latin typeface="Times New Roman" pitchFamily="18" charset="0"/>
              </a:rPr>
              <a:t>Bố mẹ Lan 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3962401" y="3314700"/>
            <a:ext cx="3490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3333CC"/>
                </a:solidFill>
                <a:latin typeface="Times New Roman" pitchFamily="18" charset="0"/>
              </a:rPr>
              <a:t>Lan và em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791200" y="1828800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 Thế hệ thứ nhất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1001" y="-19050"/>
            <a:ext cx="826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đình Lan có mấy thế hệ cùng chung sống?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81000" y="457201"/>
            <a:ext cx="5365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thế hệ gồm có những ai ?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791200" y="3314700"/>
            <a:ext cx="327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 Thế hệ thứ hai</a:t>
            </a:r>
          </a:p>
        </p:txBody>
      </p:sp>
    </p:spTree>
    <p:extLst>
      <p:ext uri="{BB962C8B-B14F-4D97-AF65-F5344CB8AC3E}">
        <p14:creationId xmlns:p14="http://schemas.microsoft.com/office/powerpoint/2010/main" val="3686204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1" grpId="0"/>
      <p:bldP spid="24" grpId="0"/>
      <p:bldP spid="27" grpId="0"/>
      <p:bldP spid="29" grpId="0"/>
      <p:bldP spid="31" grpId="0"/>
      <p:bldP spid="3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4748644" y="133350"/>
            <a:ext cx="4242955" cy="4297906"/>
            <a:chOff x="3230" y="816"/>
            <a:chExt cx="1963" cy="1761"/>
          </a:xfrm>
        </p:grpSpPr>
        <p:pic>
          <p:nvPicPr>
            <p:cNvPr id="2561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3" name="Group 9"/>
          <p:cNvGrpSpPr>
            <a:grpSpLocks/>
          </p:cNvGrpSpPr>
          <p:nvPr/>
        </p:nvGrpSpPr>
        <p:grpSpPr bwMode="auto">
          <a:xfrm>
            <a:off x="304800" y="133350"/>
            <a:ext cx="4114800" cy="4353580"/>
            <a:chOff x="672" y="816"/>
            <a:chExt cx="1632" cy="2345"/>
          </a:xfrm>
        </p:grpSpPr>
        <p:pic>
          <p:nvPicPr>
            <p:cNvPr id="25606" name="Picture 10" descr="giadinh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816"/>
              <a:ext cx="739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11" descr="giadinh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816"/>
              <a:ext cx="73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12" descr="giadinh_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" y="1585"/>
              <a:ext cx="739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13" descr="giadinh_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85"/>
              <a:ext cx="739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14" descr="giadinh_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367"/>
              <a:ext cx="73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15" descr="giadinh_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" y="2368"/>
              <a:ext cx="739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4" name="Text Box 17"/>
          <p:cNvSpPr txBox="1">
            <a:spLocks noChangeArrowheads="1"/>
          </p:cNvSpPr>
          <p:nvPr/>
        </p:nvSpPr>
        <p:spPr bwMode="auto">
          <a:xfrm>
            <a:off x="5486400" y="44869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Lan</a:t>
            </a:r>
          </a:p>
        </p:txBody>
      </p:sp>
      <p:sp>
        <p:nvSpPr>
          <p:cNvPr id="25605" name="Text Box 17"/>
          <p:cNvSpPr txBox="1">
            <a:spLocks noChangeArrowheads="1"/>
          </p:cNvSpPr>
          <p:nvPr/>
        </p:nvSpPr>
        <p:spPr bwMode="auto">
          <a:xfrm>
            <a:off x="990600" y="44869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Minh</a:t>
            </a:r>
          </a:p>
        </p:txBody>
      </p:sp>
    </p:spTree>
    <p:extLst>
      <p:ext uri="{BB962C8B-B14F-4D97-AF65-F5344CB8AC3E}">
        <p14:creationId xmlns:p14="http://schemas.microsoft.com/office/powerpoint/2010/main" val="8866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43475" y="0"/>
            <a:ext cx="4200525" cy="2057400"/>
            <a:chOff x="3230" y="816"/>
            <a:chExt cx="1963" cy="1761"/>
          </a:xfrm>
        </p:grpSpPr>
        <p:pic>
          <p:nvPicPr>
            <p:cNvPr id="2666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4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752600" y="2857500"/>
            <a:ext cx="2971800" cy="8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endParaRPr lang="en-US" sz="440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latin typeface="Arial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8600" y="0"/>
            <a:ext cx="4495800" cy="2114550"/>
            <a:chOff x="36" y="816"/>
            <a:chExt cx="1723" cy="1776"/>
          </a:xfrm>
        </p:grpSpPr>
        <p:pic>
          <p:nvPicPr>
            <p:cNvPr id="2665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816"/>
              <a:ext cx="1723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56" name="Group 9"/>
            <p:cNvGrpSpPr>
              <a:grpSpLocks/>
            </p:cNvGrpSpPr>
            <p:nvPr/>
          </p:nvGrpSpPr>
          <p:grpSpPr bwMode="auto">
            <a:xfrm>
              <a:off x="432" y="1063"/>
              <a:ext cx="960" cy="1385"/>
              <a:chOff x="672" y="816"/>
              <a:chExt cx="1632" cy="2345"/>
            </a:xfrm>
          </p:grpSpPr>
          <p:pic>
            <p:nvPicPr>
              <p:cNvPr id="26657" name="Picture 10" descr="giadinh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" y="816"/>
                <a:ext cx="739" cy="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8" name="Picture 11" descr="giadinh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0" y="816"/>
                <a:ext cx="739" cy="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9" name="Picture 12" descr="giadinh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" y="1585"/>
                <a:ext cx="739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0" name="Picture 13" descr="giadinh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1585"/>
                <a:ext cx="739" cy="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1" name="Picture 14" descr="giadinh_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367"/>
                <a:ext cx="739" cy="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2" name="Picture 15" descr="giadinh_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9" y="2368"/>
                <a:ext cx="739" cy="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066800" y="211455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B050"/>
                </a:solidFill>
                <a:latin typeface="Times New Roman" pitchFamily="18" charset="0"/>
              </a:rPr>
              <a:t>Gia đình 3 thế hệ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791200" y="2135982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2 thế hệ</a:t>
            </a:r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2470149" y="2724150"/>
            <a:ext cx="1797051" cy="509588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73075" y="3527287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2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473075" y="433453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3</a:t>
            </a: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2011363" y="30289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2667000" y="272415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Ông bà</a:t>
            </a: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2057400" y="3793331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>
            <a:off x="2057400" y="45910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4" name="AutoShape 28"/>
          <p:cNvSpPr>
            <a:spLocks noChangeArrowheads="1"/>
          </p:cNvSpPr>
          <p:nvPr/>
        </p:nvSpPr>
        <p:spPr bwMode="auto">
          <a:xfrm>
            <a:off x="2511424" y="3555206"/>
            <a:ext cx="1755775" cy="4714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05" name="AutoShape 29"/>
          <p:cNvSpPr>
            <a:spLocks noChangeArrowheads="1"/>
          </p:cNvSpPr>
          <p:nvPr/>
        </p:nvSpPr>
        <p:spPr bwMode="auto">
          <a:xfrm>
            <a:off x="2495549" y="4352270"/>
            <a:ext cx="1771649" cy="4953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>
            <a:off x="3292477" y="3224213"/>
            <a:ext cx="0" cy="32980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 flipH="1">
            <a:off x="3276600" y="4050506"/>
            <a:ext cx="6350" cy="301764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4648200" y="272415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1</a:t>
            </a: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4679950" y="357253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2</a:t>
            </a:r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>
            <a:off x="6188075" y="30289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>
            <a:off x="6248400" y="38671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AutoShape 40"/>
          <p:cNvSpPr>
            <a:spLocks noChangeArrowheads="1"/>
          </p:cNvSpPr>
          <p:nvPr/>
        </p:nvSpPr>
        <p:spPr bwMode="auto">
          <a:xfrm>
            <a:off x="6718299" y="3543300"/>
            <a:ext cx="1739899" cy="50720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18" name="AutoShape 42"/>
          <p:cNvSpPr>
            <a:spLocks noChangeArrowheads="1"/>
          </p:cNvSpPr>
          <p:nvPr/>
        </p:nvSpPr>
        <p:spPr bwMode="auto">
          <a:xfrm>
            <a:off x="6657974" y="2724150"/>
            <a:ext cx="1800225" cy="52322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19" name="Line 43"/>
          <p:cNvSpPr>
            <a:spLocks noChangeShapeType="1"/>
          </p:cNvSpPr>
          <p:nvPr/>
        </p:nvSpPr>
        <p:spPr bwMode="auto">
          <a:xfrm>
            <a:off x="7439025" y="3200400"/>
            <a:ext cx="0" cy="342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2743200" y="354330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Bố mẹ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2667000" y="432435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Con cái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6934200" y="272415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Bố mẹ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6858000" y="3557588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Con cái</a:t>
            </a: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457200" y="272415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1</a:t>
            </a:r>
          </a:p>
        </p:txBody>
      </p:sp>
    </p:spTree>
    <p:extLst>
      <p:ext uri="{BB962C8B-B14F-4D97-AF65-F5344CB8AC3E}">
        <p14:creationId xmlns:p14="http://schemas.microsoft.com/office/powerpoint/2010/main" val="1486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45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245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2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94" grpId="0"/>
      <p:bldP spid="24595" grpId="0"/>
      <p:bldP spid="24596" grpId="0" animBg="1"/>
      <p:bldP spid="24598" grpId="0"/>
      <p:bldP spid="24599" grpId="0"/>
      <p:bldP spid="24600" grpId="0" animBg="1"/>
      <p:bldP spid="24601" grpId="0"/>
      <p:bldP spid="24602" grpId="0" animBg="1"/>
      <p:bldP spid="24603" grpId="0" animBg="1"/>
      <p:bldP spid="24604" grpId="0" animBg="1"/>
      <p:bldP spid="24605" grpId="0" animBg="1"/>
      <p:bldP spid="24607" grpId="0" animBg="1"/>
      <p:bldP spid="24608" grpId="0" animBg="1"/>
      <p:bldP spid="24609" grpId="0"/>
      <p:bldP spid="24610" grpId="0"/>
      <p:bldP spid="24612" grpId="0" animBg="1"/>
      <p:bldP spid="24614" grpId="0" animBg="1"/>
      <p:bldP spid="24616" grpId="0" animBg="1"/>
      <p:bldP spid="24618" grpId="0" animBg="1"/>
      <p:bldP spid="24619" grpId="0" animBg="1"/>
      <p:bldP spid="24620" grpId="0"/>
      <p:bldP spid="24621" grpId="0"/>
      <p:bldP spid="24622" grpId="0"/>
      <p:bldP spid="24623" grpId="0"/>
      <p:bldP spid="246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ợ chồng trẻ quản lý tài ch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4612057" cy="39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21718" y="3953530"/>
            <a:ext cx="2848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i="1">
                <a:solidFill>
                  <a:srgbClr val="05BB0E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2800" i="1" smtClean="0">
                <a:solidFill>
                  <a:srgbClr val="05BB0E"/>
                </a:solidFill>
                <a:latin typeface="Times New Roman" pitchFamily="18" charset="0"/>
                <a:cs typeface="Times New Roman" pitchFamily="18" charset="0"/>
              </a:rPr>
              <a:t>đình 1 </a:t>
            </a:r>
            <a:r>
              <a:rPr lang="en-US" sz="2800" i="1">
                <a:solidFill>
                  <a:srgbClr val="05BB0E"/>
                </a:solidFill>
                <a:latin typeface="Times New Roman" pitchFamily="18" charset="0"/>
                <a:cs typeface="Times New Roman" pitchFamily="18" charset="0"/>
              </a:rPr>
              <a:t>thế hệ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4486930"/>
            <a:ext cx="9071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đình </a:t>
            </a:r>
            <a:r>
              <a:rPr lang="en-US" sz="2800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 có vợ và chồng cùng chung sống, </a:t>
            </a:r>
            <a:r>
              <a:rPr lang="en-US" sz="28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 có con</a:t>
            </a:r>
            <a:r>
              <a:rPr lang="en-US" sz="2800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597"/>
            <a:ext cx="4229099" cy="395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2400" y="1371600"/>
            <a:ext cx="4267200" cy="1885950"/>
            <a:chOff x="228600" y="990600"/>
            <a:chExt cx="4267200" cy="188595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228600" y="990600"/>
              <a:ext cx="4267200" cy="1885950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04800" y="1356123"/>
              <a:ext cx="4191000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 ĐÌNH 1 THẾ HỆ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524000" y="2000250"/>
              <a:ext cx="167640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algn="ctr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Vợ chồng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1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3751" r="6500"/>
          <a:stretch>
            <a:fillRect/>
          </a:stretch>
        </p:blipFill>
        <p:spPr>
          <a:xfrm>
            <a:off x="0" y="1191"/>
            <a:ext cx="4800600" cy="4094559"/>
          </a:xfrm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85158" y="4095750"/>
            <a:ext cx="2848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28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 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thế hệ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52400" y="4552950"/>
            <a:ext cx="9438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đình </a:t>
            </a:r>
            <a:r>
              <a:rPr lang="en-US" sz="2800" b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gồm có cụ, ông bà, bố mẹ và các con cùng chung sống.</a:t>
            </a:r>
            <a:endParaRPr lang="en-US" sz="2800" b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HỤP ẢNH GIA ĐÌNH NHIỀU THẾ HỆ - BOLD STU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148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4800" y="1276350"/>
            <a:ext cx="4267200" cy="1885950"/>
            <a:chOff x="4724400" y="2971800"/>
            <a:chExt cx="4267200" cy="1885950"/>
          </a:xfrm>
        </p:grpSpPr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4724400" y="2971800"/>
              <a:ext cx="4267200" cy="188595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4800600" y="3206175"/>
              <a:ext cx="419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GIA ĐÌNH 4 THẾ HỆ</a:t>
              </a:r>
            </a:p>
          </p:txBody>
        </p: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4832350" y="4011217"/>
              <a:ext cx="609600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Cụ</a:t>
              </a: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5835650" y="3862388"/>
              <a:ext cx="8382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Ông bà</a:t>
              </a: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7054850" y="3850481"/>
              <a:ext cx="762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Bố mẹ</a:t>
              </a: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8131175" y="3829050"/>
              <a:ext cx="762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Con cái</a:t>
              </a:r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5457825" y="417195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7"/>
            <p:cNvSpPr>
              <a:spLocks noChangeShapeType="1"/>
            </p:cNvSpPr>
            <p:nvPr/>
          </p:nvSpPr>
          <p:spPr bwMode="auto">
            <a:xfrm>
              <a:off x="6661150" y="417195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>
              <a:off x="7816850" y="4171950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0138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" y="545396"/>
            <a:ext cx="89154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itchFamily="34" charset="0"/>
              <a:buNone/>
            </a:pPr>
            <a:endParaRPr lang="en-US" sz="3000" i="1" u="sng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None/>
            </a:pPr>
            <a:r>
              <a:rPr lang="en-US" sz="3000" i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    Mỗi </a:t>
            </a:r>
            <a:r>
              <a:rPr lang="en-US" sz="3000" i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gia đình có thể có 1, 2 hoặc nhiều thế hệ cùng chung sống. Gia đình có 1 thế hệ là gia đình chỉ có vợ và chồng, chưa có con. Gia đình 2 thế hệ là gia đình gồm bố mẹ và các con. Gia đình nhiều thế hệ ngoài bố mẹ, con cái thì còn có thêm ông bà, các cụ…</a:t>
            </a:r>
          </a:p>
        </p:txBody>
      </p:sp>
    </p:spTree>
    <p:extLst>
      <p:ext uri="{BB962C8B-B14F-4D97-AF65-F5344CB8AC3E}">
        <p14:creationId xmlns:p14="http://schemas.microsoft.com/office/powerpoint/2010/main" val="33474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1"/>
          <p:cNvGrpSpPr>
            <a:grpSpLocks/>
          </p:cNvGrpSpPr>
          <p:nvPr/>
        </p:nvGrpSpPr>
        <p:grpSpPr bwMode="auto">
          <a:xfrm>
            <a:off x="1015604" y="975122"/>
            <a:ext cx="6436519" cy="3308747"/>
            <a:chOff x="341926" y="208486"/>
            <a:chExt cx="11441759" cy="5883467"/>
          </a:xfrm>
        </p:grpSpPr>
        <p:pic>
          <p:nvPicPr>
            <p:cNvPr id="5140" name="1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1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1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1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1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03" y="960835"/>
            <a:ext cx="1241822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1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04" y="3289697"/>
            <a:ext cx="1302544" cy="7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1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69" y="1841897"/>
            <a:ext cx="1420416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1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60" y="3043238"/>
            <a:ext cx="176926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1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85" y="1725217"/>
            <a:ext cx="490538" cy="4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1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2" y="1670447"/>
            <a:ext cx="2571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1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9" y="1972866"/>
            <a:ext cx="57983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1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9" y="954882"/>
            <a:ext cx="503635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1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23" y="927497"/>
            <a:ext cx="545306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1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69" y="998935"/>
            <a:ext cx="432197" cy="49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1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984648"/>
            <a:ext cx="432197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1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2153841" y="1102519"/>
            <a:ext cx="685800" cy="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54" y="1527573"/>
            <a:ext cx="3264694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1625204" cy="98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4" y="3034904"/>
            <a:ext cx="3264694" cy="1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682477" y="1914272"/>
            <a:ext cx="4023123" cy="962278"/>
          </a:xfrm>
          <a:prstGeom prst="rect">
            <a:avLst/>
          </a:prstGeom>
          <a:noFill/>
        </p:spPr>
        <p:txBody>
          <a:bodyPr wrap="square" lIns="38571" tIns="19286" rIns="38571" bIns="19286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zh-CN" sz="6000" b="1">
                <a:solidFill>
                  <a:srgbClr val="79C245"/>
                </a:solidFill>
                <a:latin typeface="Montserrat ExtraBold"/>
                <a:ea typeface="Microsoft YaHei" pitchFamily="34" charset="-122"/>
                <a:sym typeface="Microsoft YaHei" pitchFamily="34" charset="-122"/>
              </a:rPr>
              <a:t>Khởi động</a:t>
            </a:r>
            <a:endParaRPr lang="zh-CN" altLang="en-US" sz="6000" b="1">
              <a:solidFill>
                <a:srgbClr val="79C245"/>
              </a:solidFill>
              <a:latin typeface="Montserrat ExtraBold"/>
              <a:ea typeface="Microsoft YaHei" pitchFamily="34" charset="-122"/>
              <a:sym typeface="Microsoft YaHei" pitchFamily="3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642937"/>
            <a:ext cx="2450306" cy="149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0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457200" y="819150"/>
            <a:ext cx="8229600" cy="2571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FF0000"/>
                </a:solidFill>
                <a:latin typeface="Times New Roman"/>
                <a:cs typeface="Times New Roman"/>
              </a:rPr>
              <a:t>Trò chơi</a:t>
            </a:r>
          </a:p>
          <a:p>
            <a:pPr algn="ctr"/>
            <a:r>
              <a:rPr lang="vi-VN" sz="3600" kern="10">
                <a:solidFill>
                  <a:srgbClr val="FF0000"/>
                </a:solidFill>
                <a:latin typeface="Times New Roman"/>
                <a:cs typeface="Times New Roman"/>
              </a:rPr>
              <a:t>Mời bạn đến thăm gia đình tôi</a:t>
            </a:r>
            <a:endParaRPr lang="en-US" sz="3600" kern="1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33350"/>
            <a:ext cx="8763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400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-19050"/>
            <a:ext cx="8763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60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đình bạn Bích Ngọc</a:t>
            </a:r>
            <a:endParaRPr lang="en-US" sz="36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80569" y="-1448487"/>
            <a:ext cx="4382866" cy="853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9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-19050"/>
            <a:ext cx="8763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60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đình bạn Minh Châu</a:t>
            </a:r>
            <a:endParaRPr lang="en-US" sz="36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95526" y="-1400176"/>
            <a:ext cx="4400550" cy="868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6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02895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</a:rPr>
              <a:t>Trong mỗi gia đình thường có nhiều thế hệ cùng chung sống, có những gia đình hai, ba… thế hệ, có những gia đình chỉ có một thế hệ.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9" descr="Untitled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3409950"/>
            <a:ext cx="8763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13"/>
          <p:cNvSpPr txBox="1">
            <a:spLocks noChangeArrowheads="1"/>
          </p:cNvSpPr>
          <p:nvPr/>
        </p:nvSpPr>
        <p:spPr bwMode="auto">
          <a:xfrm>
            <a:off x="685800" y="58737"/>
            <a:ext cx="78533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 11 năm 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 u="sng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thế hệ trong một gia đình</a:t>
            </a:r>
          </a:p>
        </p:txBody>
      </p:sp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04800" y="142875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Người trong gia đình</a:t>
            </a:r>
          </a:p>
        </p:txBody>
      </p:sp>
      <p:sp>
        <p:nvSpPr>
          <p:cNvPr id="7" name="Hình chữ nhật 18"/>
          <p:cNvSpPr>
            <a:spLocks noChangeArrowheads="1"/>
          </p:cNvSpPr>
          <p:nvPr/>
        </p:nvSpPr>
        <p:spPr bwMode="auto">
          <a:xfrm>
            <a:off x="304800" y="188595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Các thế hệ trong một gia đình</a:t>
            </a:r>
            <a:endParaRPr lang="en-US" altLang="en-US" sz="2800" b="1"/>
          </a:p>
        </p:txBody>
      </p:sp>
      <p:sp>
        <p:nvSpPr>
          <p:cNvPr id="8" name="Hình chữ nhật 18"/>
          <p:cNvSpPr>
            <a:spLocks noChangeArrowheads="1"/>
          </p:cNvSpPr>
          <p:nvPr/>
        </p:nvSpPr>
        <p:spPr bwMode="auto">
          <a:xfrm>
            <a:off x="304800" y="234315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3: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Giới thiệu về gia đình mình</a:t>
            </a:r>
          </a:p>
        </p:txBody>
      </p:sp>
    </p:spTree>
    <p:extLst>
      <p:ext uri="{BB962C8B-B14F-4D97-AF65-F5344CB8AC3E}">
        <p14:creationId xmlns:p14="http://schemas.microsoft.com/office/powerpoint/2010/main" val="33992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98226" y="4818634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7197145" y="3081347"/>
            <a:ext cx="138548" cy="83099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endParaRPr lang="en-GB" sz="500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iCiel Cadena" panose="02000503000000020004" pitchFamily="2" charset="0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6117432" y="9474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2484835" y="226899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3871913" y="480503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5200650" y="465024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6011466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3089673" y="16855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4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84" name="Picture 8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63" y="4389122"/>
            <a:ext cx="885616" cy="7486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7372135" y="179535"/>
            <a:ext cx="1795290" cy="17952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08" y="3559101"/>
            <a:ext cx="1516694" cy="159290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9" y="3225725"/>
            <a:ext cx="1516694" cy="15929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8" y="3683581"/>
            <a:ext cx="1516694" cy="15929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84" y="3558934"/>
            <a:ext cx="1359888" cy="135988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09" y="3525454"/>
            <a:ext cx="1359888" cy="135988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61024" y="30533"/>
            <a:ext cx="1795290" cy="17952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526" y="1533084"/>
            <a:ext cx="3621338" cy="18289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596" y="756425"/>
            <a:ext cx="3054361" cy="900762"/>
          </a:xfrm>
          <a:prstGeom prst="rect">
            <a:avLst/>
          </a:prstGeom>
        </p:spPr>
      </p:pic>
      <p:pic>
        <p:nvPicPr>
          <p:cNvPr id="2050" name="Picture 2" descr="Happy Family Stock Illustration - Download Image Now - i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48" y="1162833"/>
            <a:ext cx="3831978" cy="33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3447" y="928179"/>
            <a:ext cx="2299916" cy="1915834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9165" y="1183803"/>
            <a:ext cx="2309060" cy="1897544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2905" y="2573221"/>
            <a:ext cx="2336495" cy="1847248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0358" y="2821229"/>
            <a:ext cx="2290771" cy="18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07" y="122832"/>
            <a:ext cx="9143999" cy="951066"/>
            <a:chOff x="1349381" y="785230"/>
            <a:chExt cx="9432127" cy="217240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2172400"/>
              <a:chOff x="1545238" y="1602437"/>
              <a:chExt cx="9542584" cy="235262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235262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3550047" y="840978"/>
              <a:ext cx="4967486" cy="1950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>
                <a:lnSpc>
                  <a:spcPct val="150000"/>
                </a:lnSpc>
                <a:defRPr/>
              </a:pPr>
              <a:r>
                <a:rPr lang="en-US" altLang="zh-CN" sz="33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Gia đình 3 thế hệ gồm có:</a:t>
              </a:r>
              <a:endParaRPr lang="zh-CN" alt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990600" y="1350242"/>
            <a:ext cx="6781800" cy="824033"/>
            <a:chOff x="1513192" y="1554345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1319442" y="1380064"/>
            <a:ext cx="6148158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Bố mẹ và các </a:t>
            </a:r>
            <a:r>
              <a:rPr lang="en-US" altLang="zh-CN" sz="300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con cùng chung sống.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990600" y="2313115"/>
            <a:ext cx="7989716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1371600" y="2339202"/>
            <a:ext cx="739140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Vợ và </a:t>
            </a:r>
            <a:r>
              <a:rPr lang="en-US" altLang="zh-CN" sz="300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chồng cùng chung sống, chưa có con.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990600" y="3292156"/>
            <a:ext cx="7772400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1287488" y="3323734"/>
            <a:ext cx="7475512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Ông bà, bố mẹ và các </a:t>
            </a:r>
            <a:r>
              <a:rPr lang="en-US" altLang="zh-CN" sz="300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con cùng chung sống.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19200" y="3468807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14" y="122832"/>
            <a:ext cx="9144001" cy="1610718"/>
            <a:chOff x="1349381" y="785230"/>
            <a:chExt cx="9432127" cy="367916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3679160"/>
              <a:chOff x="1545238" y="1602437"/>
              <a:chExt cx="9542584" cy="398438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398438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90879"/>
                <a:ext cx="9178079" cy="3607446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820986" y="1411372"/>
              <a:ext cx="8488914" cy="253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altLang="zh-CN" sz="33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Gia </a:t>
              </a:r>
              <a:r>
                <a:rPr lang="en-US" altLang="zh-CN" sz="3300" b="1" smtClean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đình gồm có bố mẹ và con cái cùng chung sống là gia đình có mấy thế hệ ?</a:t>
              </a:r>
              <a:endParaRPr lang="zh-CN" alt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819400" y="1823917"/>
            <a:ext cx="3083484" cy="824033"/>
            <a:chOff x="1513192" y="1554345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3144353" y="1886203"/>
            <a:ext cx="1924245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300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 thế hệ.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895600" y="2738317"/>
            <a:ext cx="3083485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3227918" y="2738317"/>
            <a:ext cx="2396144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300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 thế hệ.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936315" y="3652717"/>
            <a:ext cx="3083485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3220002" y="3652717"/>
            <a:ext cx="229173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</a:t>
            </a:r>
            <a:r>
              <a:rPr lang="en-US" altLang="zh-CN" sz="300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 thế hệ.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56339" y="2919770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07" y="122832"/>
            <a:ext cx="9143999" cy="951066"/>
            <a:chOff x="1349381" y="785230"/>
            <a:chExt cx="9432127" cy="217240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2172400"/>
              <a:chOff x="1545238" y="1602437"/>
              <a:chExt cx="9542584" cy="235262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235262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915550" y="840978"/>
              <a:ext cx="8236482" cy="1950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>
                <a:lnSpc>
                  <a:spcPct val="150000"/>
                </a:lnSpc>
                <a:defRPr/>
              </a:pPr>
              <a:r>
                <a:rPr lang="en-US" altLang="zh-CN" sz="33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Gia đình nào dưới đây là gia đình </a:t>
              </a:r>
              <a:r>
                <a:rPr lang="en-US" altLang="zh-CN" sz="3300" b="1" smtClean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1 </a:t>
              </a:r>
              <a:r>
                <a:rPr lang="en-US" altLang="zh-CN" sz="33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thế hệ?</a:t>
              </a:r>
              <a:endParaRPr lang="zh-CN" alt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532257" y="1350242"/>
            <a:ext cx="7482392" cy="824033"/>
            <a:chOff x="1513192" y="1554345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789943" y="1380064"/>
            <a:ext cx="6747681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Bố mẹ và các con chung sống với nhau.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573199" y="2313115"/>
            <a:ext cx="7848211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823858" y="2313115"/>
            <a:ext cx="774060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Vợ và chồng cùng chung </a:t>
            </a:r>
            <a:r>
              <a:rPr lang="en-US" altLang="zh-CN" sz="300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sống, chưa có con.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532256" y="3303262"/>
            <a:ext cx="7717817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815942" y="3303262"/>
            <a:ext cx="8124795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Ông bà, bố mẹ và các con cùng chung sống.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53039" y="2468507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90" y="4042348"/>
            <a:ext cx="1800225" cy="11011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07" y="122832"/>
            <a:ext cx="9143999" cy="951066"/>
            <a:chOff x="1349381" y="785230"/>
            <a:chExt cx="9432127" cy="2172400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49381" y="785230"/>
              <a:ext cx="9432127" cy="2172400"/>
              <a:chOff x="1545238" y="1602437"/>
              <a:chExt cx="9542584" cy="2352621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45238" y="1602437"/>
                <a:ext cx="9542584" cy="235262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1400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1671138" y="840978"/>
              <a:ext cx="8725327" cy="1792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>
                <a:lnSpc>
                  <a:spcPct val="150000"/>
                </a:lnSpc>
                <a:defRPr/>
              </a:pPr>
              <a:r>
                <a:rPr lang="en-US" altLang="zh-CN" sz="30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 bức tranh dưới đây, thế hệ </a:t>
              </a:r>
              <a:r>
                <a:rPr lang="en-US" altLang="zh-CN" sz="3000" b="1" smtClean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1 </a:t>
              </a:r>
              <a:r>
                <a:rPr lang="en-US" altLang="zh-CN" sz="3000" b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gồm những ai?</a:t>
              </a:r>
              <a:endParaRPr lang="zh-CN" alt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659029" y="1355610"/>
            <a:ext cx="2432444" cy="824033"/>
            <a:chOff x="2919946" y="1790281"/>
            <a:chExt cx="9542584" cy="2489152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2919946" y="1790281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3122076" y="1978517"/>
              <a:ext cx="9178078" cy="2112678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文本框 3"/>
          <p:cNvSpPr txBox="1"/>
          <p:nvPr/>
        </p:nvSpPr>
        <p:spPr>
          <a:xfrm>
            <a:off x="941954" y="1355610"/>
            <a:ext cx="1816843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Bố, mẹ.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625956" y="2313115"/>
            <a:ext cx="2476881" cy="824033"/>
            <a:chOff x="1513192" y="1554345"/>
            <a:chExt cx="9542584" cy="2489152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823858" y="2313115"/>
            <a:ext cx="558376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Các con.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3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615186" y="3303262"/>
            <a:ext cx="2474968" cy="824033"/>
            <a:chOff x="1513192" y="1554345"/>
            <a:chExt cx="9542584" cy="248915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400" kern="0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26" name="文本框 3"/>
          <p:cNvSpPr txBox="1"/>
          <p:nvPr/>
        </p:nvSpPr>
        <p:spPr>
          <a:xfrm>
            <a:off x="815942" y="3303262"/>
            <a:ext cx="8124795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altLang="zh-CN" sz="3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C. Ông bà.</a:t>
            </a:r>
            <a:endParaRPr lang="zh-CN" altLang="en-US" sz="3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4400" y="1525103"/>
            <a:ext cx="568215" cy="513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2 năm 2 đứa, bà mẹ ở nhà chăm con được chồng thưởng nhẫn kim cương 250 triệ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34" y="1157554"/>
            <a:ext cx="4016957" cy="38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6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587" y="57150"/>
            <a:ext cx="7886700" cy="994172"/>
          </a:xfrm>
        </p:spPr>
        <p:txBody>
          <a:bodyPr/>
          <a:lstStyle/>
          <a:p>
            <a:pPr algn="ctr"/>
            <a:r>
              <a:rPr lang="en-US" smtClean="0"/>
              <a:t>ẢNH CHỦ ĐỀ</a:t>
            </a:r>
            <a:endParaRPr lang="en-US"/>
          </a:p>
        </p:txBody>
      </p:sp>
      <p:pic>
        <p:nvPicPr>
          <p:cNvPr id="21506" name="Picture 2" descr="Happy Family Stock Illustration - Download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95350"/>
            <a:ext cx="50323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419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07739176857362307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6"/>
          <p:cNvSpPr txBox="1">
            <a:spLocks noChangeArrowheads="1"/>
          </p:cNvSpPr>
          <p:nvPr/>
        </p:nvSpPr>
        <p:spPr bwMode="auto">
          <a:xfrm>
            <a:off x="1676400" y="295930"/>
            <a:ext cx="73914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cho biết bài hát trên nói đến những ai?</a:t>
            </a:r>
            <a:endParaRPr lang="en-US" alt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76200" y="1504950"/>
            <a:ext cx="89916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 cảm của mỗi người trong gia đình như thế nào?</a:t>
            </a:r>
          </a:p>
        </p:txBody>
      </p:sp>
      <p:pic>
        <p:nvPicPr>
          <p:cNvPr id="1026" name="Picture 2" descr="Top 15 hình ảnh gia đình hạnh phúc hoạt hình ngộ nghĩnh, dễ thương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26859"/>
            <a:ext cx="4191000" cy="28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Dấu Chấm Hỏi, Câu Hỏi Clipart, Dấu Hỏi Sáng Tạo, Nghi Ngờ miễn phí  tải tập tin PNG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714747" cy="14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635023" y="56161"/>
            <a:ext cx="5518377" cy="1143989"/>
            <a:chOff x="1828800" y="971549"/>
            <a:chExt cx="5518377" cy="1143989"/>
          </a:xfrm>
        </p:grpSpPr>
        <p:sp>
          <p:nvSpPr>
            <p:cNvPr id="10" name="Cloud 9"/>
            <p:cNvSpPr/>
            <p:nvPr/>
          </p:nvSpPr>
          <p:spPr>
            <a:xfrm>
              <a:off x="1828800" y="971549"/>
              <a:ext cx="5518377" cy="1143989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Hộp Văn bản 6"/>
            <p:cNvSpPr txBox="1">
              <a:spLocks noChangeArrowheads="1"/>
            </p:cNvSpPr>
            <p:nvPr/>
          </p:nvSpPr>
          <p:spPr bwMode="auto">
            <a:xfrm>
              <a:off x="2398025" y="1298072"/>
              <a:ext cx="4612375" cy="490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eaLnBrk="1" hangingPunct="1"/>
              <a:r>
                <a:rPr lang="en-US" altLang="en-US" sz="28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Nói đến ba, mẹ và các con.</a:t>
              </a:r>
              <a:endParaRPr lang="en-US" alt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2969" y="2495550"/>
            <a:ext cx="4803569" cy="1710725"/>
            <a:chOff x="1828800" y="590550"/>
            <a:chExt cx="5105400" cy="1244163"/>
          </a:xfrm>
        </p:grpSpPr>
        <p:sp>
          <p:nvSpPr>
            <p:cNvPr id="15" name="Cloud 14"/>
            <p:cNvSpPr/>
            <p:nvPr/>
          </p:nvSpPr>
          <p:spPr>
            <a:xfrm>
              <a:off x="1828800" y="590550"/>
              <a:ext cx="5105400" cy="1219200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6" name="Hộp Văn bản 6"/>
            <p:cNvSpPr txBox="1">
              <a:spLocks noChangeArrowheads="1"/>
            </p:cNvSpPr>
            <p:nvPr/>
          </p:nvSpPr>
          <p:spPr bwMode="auto">
            <a:xfrm>
              <a:off x="2286000" y="827445"/>
              <a:ext cx="4267200" cy="1007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Mọi người trong gia đình rất yêu thương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15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62200" y="95250"/>
            <a:ext cx="4267200" cy="4914900"/>
            <a:chOff x="762000" y="-95250"/>
            <a:chExt cx="6934200" cy="5238750"/>
          </a:xfrm>
        </p:grpSpPr>
        <p:pic>
          <p:nvPicPr>
            <p:cNvPr id="2" name="Picture 6" descr="C:\Users\itrpo\Downloads\23318535_921887197960340_241679652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200150"/>
              <a:ext cx="6934200" cy="394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5" descr="C:\Users\itrpo\Downloads\23231918_921888574626869_1063031081_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-95250"/>
              <a:ext cx="69342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831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8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276600" y="1497509"/>
            <a:ext cx="2002471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cap="all" smtClean="0">
                <a:ln/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19 </a:t>
            </a:r>
            <a:endParaRPr lang="en-US" sz="4400" i="1" cap="all" dirty="0">
              <a:ln/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84211"/>
            <a:ext cx="872860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cap="all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cap="all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cap="all" smtClean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hệ </a:t>
            </a:r>
            <a:r>
              <a:rPr lang="en-US" sz="4000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4000" i="1" cap="all" dirty="0">
              <a:ln/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6629400" y="3129975"/>
            <a:ext cx="22098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SGK/ 38,39</a:t>
            </a:r>
          </a:p>
        </p:txBody>
      </p:sp>
    </p:spTree>
    <p:extLst>
      <p:ext uri="{BB962C8B-B14F-4D97-AF65-F5344CB8AC3E}">
        <p14:creationId xmlns:p14="http://schemas.microsoft.com/office/powerpoint/2010/main" val="27122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/>
        </p:nvSpPr>
        <p:spPr>
          <a:xfrm>
            <a:off x="-3900343" y="-131820"/>
            <a:ext cx="6054121" cy="6054121"/>
          </a:xfrm>
          <a:prstGeom prst="blockArc">
            <a:avLst>
              <a:gd name="adj1" fmla="val 18900000"/>
              <a:gd name="adj2" fmla="val 2700000"/>
              <a:gd name="adj3" fmla="val 357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1786957" y="971548"/>
            <a:ext cx="7083992" cy="1149472"/>
          </a:xfrm>
          <a:custGeom>
            <a:avLst/>
            <a:gdLst>
              <a:gd name="connsiteX0" fmla="*/ 0 w 7083992"/>
              <a:gd name="connsiteY0" fmla="*/ 0 h 1149472"/>
              <a:gd name="connsiteX1" fmla="*/ 7083992 w 7083992"/>
              <a:gd name="connsiteY1" fmla="*/ 0 h 1149472"/>
              <a:gd name="connsiteX2" fmla="*/ 7083992 w 7083992"/>
              <a:gd name="connsiteY2" fmla="*/ 1149472 h 1149472"/>
              <a:gd name="connsiteX3" fmla="*/ 0 w 7083992"/>
              <a:gd name="connsiteY3" fmla="*/ 1149472 h 1149472"/>
              <a:gd name="connsiteX4" fmla="*/ 0 w 7083992"/>
              <a:gd name="connsiteY4" fmla="*/ 0 h 1149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3992" h="1149472">
                <a:moveTo>
                  <a:pt x="0" y="0"/>
                </a:moveTo>
                <a:lnTo>
                  <a:pt x="7083992" y="0"/>
                </a:lnTo>
                <a:lnTo>
                  <a:pt x="7083992" y="1149472"/>
                </a:lnTo>
                <a:lnTo>
                  <a:pt x="0" y="1149472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0" i="0" kern="1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 thế hệ trong một gia đình.</a:t>
            </a:r>
            <a:endParaRPr lang="en-US" sz="3200" b="0" i="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36558" y="1136685"/>
            <a:ext cx="747546" cy="797862"/>
          </a:xfrm>
          <a:prstGeom prst="ellipse">
            <a:avLst/>
          </a:prstGeom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075551" y="2338535"/>
            <a:ext cx="6859489" cy="1113410"/>
          </a:xfrm>
          <a:custGeom>
            <a:avLst/>
            <a:gdLst>
              <a:gd name="connsiteX0" fmla="*/ 0 w 6859489"/>
              <a:gd name="connsiteY0" fmla="*/ 0 h 1113410"/>
              <a:gd name="connsiteX1" fmla="*/ 6859489 w 6859489"/>
              <a:gd name="connsiteY1" fmla="*/ 0 h 1113410"/>
              <a:gd name="connsiteX2" fmla="*/ 6859489 w 6859489"/>
              <a:gd name="connsiteY2" fmla="*/ 1113410 h 1113410"/>
              <a:gd name="connsiteX3" fmla="*/ 0 w 6859489"/>
              <a:gd name="connsiteY3" fmla="*/ 1113410 h 1113410"/>
              <a:gd name="connsiteX4" fmla="*/ 0 w 6859489"/>
              <a:gd name="connsiteY4" fmla="*/ 0 h 111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9489" h="1113410">
                <a:moveTo>
                  <a:pt x="0" y="0"/>
                </a:moveTo>
                <a:lnTo>
                  <a:pt x="6859489" y="0"/>
                </a:lnTo>
                <a:lnTo>
                  <a:pt x="6859489" y="1113410"/>
                </a:lnTo>
                <a:lnTo>
                  <a:pt x="0" y="111341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4966938"/>
              <a:satOff val="19906"/>
              <a:lumOff val="4314"/>
              <a:alphaOff val="0"/>
            </a:schemeClr>
          </a:fillRef>
          <a:effectRef idx="1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0" i="0" kern="12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Phân biệt được gia đình 2 thế hệ và gia đình 3 thế hệ.</a:t>
            </a:r>
            <a:endParaRPr lang="vi-VN" sz="3200" b="0" i="0" kern="1200" noProof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1358" y="2484573"/>
            <a:ext cx="746051" cy="821334"/>
          </a:xfrm>
          <a:prstGeom prst="ellipse">
            <a:avLst/>
          </a:prstGeom>
        </p:spPr>
        <p:style>
          <a:lnRef idx="1">
            <a:schemeClr val="accent5">
              <a:hueOff val="-4966938"/>
              <a:satOff val="19906"/>
              <a:lumOff val="4314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1689377" y="3653645"/>
            <a:ext cx="7042932" cy="1204104"/>
          </a:xfrm>
          <a:custGeom>
            <a:avLst/>
            <a:gdLst>
              <a:gd name="connsiteX0" fmla="*/ 0 w 7042932"/>
              <a:gd name="connsiteY0" fmla="*/ 0 h 1204104"/>
              <a:gd name="connsiteX1" fmla="*/ 7042932 w 7042932"/>
              <a:gd name="connsiteY1" fmla="*/ 0 h 1204104"/>
              <a:gd name="connsiteX2" fmla="*/ 7042932 w 7042932"/>
              <a:gd name="connsiteY2" fmla="*/ 1204104 h 1204104"/>
              <a:gd name="connsiteX3" fmla="*/ 0 w 7042932"/>
              <a:gd name="connsiteY3" fmla="*/ 1204104 h 1204104"/>
              <a:gd name="connsiteX4" fmla="*/ 0 w 7042932"/>
              <a:gd name="connsiteY4" fmla="*/ 0 h 12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2932" h="1204104">
                <a:moveTo>
                  <a:pt x="0" y="0"/>
                </a:moveTo>
                <a:lnTo>
                  <a:pt x="7042932" y="0"/>
                </a:lnTo>
                <a:lnTo>
                  <a:pt x="7042932" y="1204104"/>
                </a:lnTo>
                <a:lnTo>
                  <a:pt x="0" y="120410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0" i="0" kern="1200" noProof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Chia sẻ với bạn bè về các thế hệ trong gia đình mình.</a:t>
            </a:r>
            <a:endParaRPr lang="vi-VN" sz="3200" b="0" i="0" kern="1200" noProof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19752" y="3840481"/>
            <a:ext cx="775469" cy="807428"/>
          </a:xfrm>
          <a:prstGeom prst="ellipse">
            <a:avLst/>
          </a:prstGeom>
        </p:spPr>
        <p:style>
          <a:lnRef idx="1">
            <a:schemeClr val="accent5">
              <a:hueOff val="-9933876"/>
              <a:satOff val="39811"/>
              <a:lumOff val="8628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itle 9"/>
          <p:cNvSpPr txBox="1">
            <a:spLocks/>
          </p:cNvSpPr>
          <p:nvPr/>
        </p:nvSpPr>
        <p:spPr>
          <a:xfrm flipH="1">
            <a:off x="3727476" y="57151"/>
            <a:ext cx="2825723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4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1102736"/>
            <a:ext cx="533400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277" y="2466244"/>
            <a:ext cx="44082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" y="2121428"/>
            <a:ext cx="1547624" cy="1547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70287" y="3829752"/>
            <a:ext cx="44082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3</a:t>
            </a:r>
          </a:p>
        </p:txBody>
      </p:sp>
      <p:pic>
        <p:nvPicPr>
          <p:cNvPr id="13" name="Picture 2" descr="E:\VAN BAN 2012_2013\VAN BAN - BILLGATES SCHOOL\Picture\LOGO BILL GATES NEW.jpg">
            <a:extLst>
              <a:ext uri="{FF2B5EF4-FFF2-40B4-BE49-F238E27FC236}">
                <a16:creationId xmlns:a16="http://schemas.microsoft.com/office/drawing/2014/main" id="{247700CB-1DBB-4FCC-A61D-8DE95319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8"/>
              </a:clrFrom>
              <a:clrTo>
                <a:srgbClr val="FFF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905000" cy="54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032867"/>
            <a:ext cx="7620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40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trong gia đình</a:t>
            </a:r>
            <a:endParaRPr lang="en-US" sz="44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89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Phỏng Vấn Bằng Tay Phải Được, Clip Phỏng Vấn, Nảy  Mầm, Học Sinh Tiểu Học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66950"/>
            <a:ext cx="4038599" cy="28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829296" y="257051"/>
            <a:ext cx="6172200" cy="1679448"/>
          </a:xfrm>
          <a:prstGeom prst="cloudCallout">
            <a:avLst>
              <a:gd name="adj1" fmla="val -4259"/>
              <a:gd name="adj2" fmla="val 8937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gia đình bạn, ai là người nhiều tuổi nhất, ai là người ít tuổi nhất?</a:t>
            </a:r>
            <a:endParaRPr lang="en-US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1428750"/>
            <a:ext cx="2667000" cy="1295400"/>
          </a:xfrm>
          <a:prstGeom prst="cloudCallout">
            <a:avLst>
              <a:gd name="adj1" fmla="val 76598"/>
              <a:gd name="adj2" fmla="val 5805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1581150"/>
            <a:ext cx="5486400" cy="123110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540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540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làm phóng viên</a:t>
            </a:r>
            <a:endParaRPr lang="en-US" sz="54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2864</TotalTime>
  <Words>757</Words>
  <Application>Microsoft Office PowerPoint</Application>
  <PresentationFormat>On-screen Show (16:9)</PresentationFormat>
  <Paragraphs>105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Microsoft YaHei</vt:lpstr>
      <vt:lpstr>Microsoft YaHei</vt:lpstr>
      <vt:lpstr>宋体</vt:lpstr>
      <vt:lpstr>Arial</vt:lpstr>
      <vt:lpstr>Calibri</vt:lpstr>
      <vt:lpstr>Cambria</vt:lpstr>
      <vt:lpstr>等线</vt:lpstr>
      <vt:lpstr>Harrington</vt:lpstr>
      <vt:lpstr>iCiel Cadena</vt:lpstr>
      <vt:lpstr>Montserrat ExtraBold</vt:lpstr>
      <vt:lpstr>Times New Roman</vt:lpstr>
      <vt:lpstr>VNI-Ariston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ẢNH CHỦ ĐỀ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loltntvl@gmail.com</cp:lastModifiedBy>
  <cp:revision>58</cp:revision>
  <dcterms:created xsi:type="dcterms:W3CDTF">2021-10-24T08:12:13Z</dcterms:created>
  <dcterms:modified xsi:type="dcterms:W3CDTF">2021-11-07T17:25:13Z</dcterms:modified>
</cp:coreProperties>
</file>