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0" r:id="rId6"/>
  </p:sldMasterIdLst>
  <p:notesMasterIdLst>
    <p:notesMasterId r:id="rId40"/>
  </p:notesMasterIdLst>
  <p:sldIdLst>
    <p:sldId id="534" r:id="rId7"/>
    <p:sldId id="2007577131" r:id="rId8"/>
    <p:sldId id="470" r:id="rId9"/>
    <p:sldId id="2007577143" r:id="rId10"/>
    <p:sldId id="2601" r:id="rId11"/>
    <p:sldId id="2007577112" r:id="rId12"/>
    <p:sldId id="371" r:id="rId13"/>
    <p:sldId id="299" r:id="rId14"/>
    <p:sldId id="360" r:id="rId15"/>
    <p:sldId id="300" r:id="rId16"/>
    <p:sldId id="301" r:id="rId17"/>
    <p:sldId id="2007577132" r:id="rId18"/>
    <p:sldId id="2007577133" r:id="rId19"/>
    <p:sldId id="2007577134" r:id="rId20"/>
    <p:sldId id="2007577114" r:id="rId21"/>
    <p:sldId id="2007577135" r:id="rId22"/>
    <p:sldId id="2007577138" r:id="rId23"/>
    <p:sldId id="2007577139" r:id="rId24"/>
    <p:sldId id="2007577140" r:id="rId25"/>
    <p:sldId id="2007577141" r:id="rId26"/>
    <p:sldId id="2007577142" r:id="rId27"/>
    <p:sldId id="2007577144" r:id="rId28"/>
    <p:sldId id="2007577146" r:id="rId29"/>
    <p:sldId id="2007577145" r:id="rId30"/>
    <p:sldId id="2636" r:id="rId31"/>
    <p:sldId id="2007577147" r:id="rId32"/>
    <p:sldId id="2007577148" r:id="rId33"/>
    <p:sldId id="2007577149" r:id="rId34"/>
    <p:sldId id="2007577150" r:id="rId35"/>
    <p:sldId id="2007577151" r:id="rId36"/>
    <p:sldId id="2007577152" r:id="rId37"/>
    <p:sldId id="2007577153" r:id="rId38"/>
    <p:sldId id="51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11/3/2022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8.png"/><Relationship Id="rId4" Type="http://schemas.openxmlformats.org/officeDocument/2006/relationships/slideLayout" Target="../slideLayouts/slideLayout46.xml"/><Relationship Id="rId9"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11/3/2022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2.xml"/><Relationship Id="rId16" Type="http://schemas.openxmlformats.org/officeDocument/2006/relationships/image" Target="../media/image87.png"/><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97.png"/><Relationship Id="rId5" Type="http://schemas.microsoft.com/office/2007/relationships/hdphoto" Target="../media/hdphoto3.wdp"/><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51.jpe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6.png"/><Relationship Id="rId18" Type="http://schemas.openxmlformats.org/officeDocument/2006/relationships/image" Target="../media/image61.png"/><Relationship Id="rId3" Type="http://schemas.openxmlformats.org/officeDocument/2006/relationships/notesSlide" Target="../notesSlides/notesSlide7.xml"/><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34.png"/><Relationship Id="rId1" Type="http://schemas.openxmlformats.org/officeDocument/2006/relationships/themeOverride" Target="../theme/themeOverride1.xml"/><Relationship Id="rId6" Type="http://schemas.openxmlformats.org/officeDocument/2006/relationships/image" Target="../media/image54.png"/><Relationship Id="rId11" Type="http://schemas.openxmlformats.org/officeDocument/2006/relationships/image" Target="../media/image24.png"/><Relationship Id="rId5" Type="http://schemas.openxmlformats.org/officeDocument/2006/relationships/image" Target="../media/image28.png"/><Relationship Id="rId15" Type="http://schemas.openxmlformats.org/officeDocument/2006/relationships/image" Target="../media/image31.png"/><Relationship Id="rId10" Type="http://schemas.openxmlformats.org/officeDocument/2006/relationships/image" Target="../media/image58.png"/><Relationship Id="rId4" Type="http://schemas.openxmlformats.org/officeDocument/2006/relationships/image" Target="../media/image23.png"/><Relationship Id="rId9" Type="http://schemas.openxmlformats.org/officeDocument/2006/relationships/image" Target="../media/image57.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23752"/>
          </a:xfrm>
          <a:prstGeom prst="rect">
            <a:avLst/>
          </a:prstGeom>
        </p:spPr>
        <p:txBody>
          <a:bodyPr wrap="square">
            <a:spAutoFit/>
          </a:bodyPr>
          <a:lstStyle/>
          <a:p>
            <a:pPr lvl="0" algn="just">
              <a:lnSpc>
                <a:spcPct val="150000"/>
              </a:lnSpc>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Khoan</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thai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thong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nhẹ</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nhàng</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1438275" y="1262855"/>
            <a:ext cx="10172700" cy="823752"/>
          </a:xfrm>
          <a:prstGeom prst="rect">
            <a:avLst/>
          </a:prstGeom>
        </p:spPr>
        <p:txBody>
          <a:bodyPr wrap="square">
            <a:spAutoFit/>
          </a:bodyPr>
          <a:lstStyle/>
          <a:p>
            <a:pPr lvl="0" algn="just">
              <a:lnSpc>
                <a:spcPct val="150000"/>
              </a:lnSpc>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Tỉnh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Trâm</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bầu</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ở Nam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000" b="1" kern="0" dirty="0">
                <a:solidFill>
                  <a:srgbClr val="C00000"/>
                </a:solidFill>
                <a:latin typeface="+mj-lt"/>
                <a:ea typeface="Arial-Rounded" panose="020B0500000000000000" pitchFamily="34" charset="0"/>
                <a:cs typeface="Arial-Rounded" panose="020B0500000000000000" pitchFamily="34" charset="0"/>
              </a:rPr>
              <a:t>Em đọc kĩ bài đọc và trả lời các câu hỏi</a:t>
            </a:r>
          </a:p>
          <a:p>
            <a:pPr lvl="0" algn="just"/>
            <a:r>
              <a:rPr lang="vi-VN" sz="2000" b="1" kern="0" dirty="0">
                <a:solidFill>
                  <a:srgbClr val="C00000"/>
                </a:solidFill>
                <a:latin typeface="+mj-lt"/>
                <a:ea typeface="Arial-Rounded" panose="020B0500000000000000" pitchFamily="34" charset="0"/>
                <a:cs typeface="Arial-Rounded" panose="020B0500000000000000" pitchFamily="34" charset="0"/>
              </a:rPr>
              <a:t>a. Em chú ý câu nói của Bé ở đầu bài đọc để trả lời.</a:t>
            </a:r>
          </a:p>
          <a:p>
            <a:pPr lvl="0" algn="just"/>
            <a:r>
              <a:rPr lang="vi-VN" sz="2000" b="1" kern="0" dirty="0">
                <a:solidFill>
                  <a:srgbClr val="C00000"/>
                </a:solidFill>
                <a:latin typeface="+mj-lt"/>
                <a:ea typeface="Arial-Rounded" panose="020B0500000000000000" pitchFamily="34"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mj-lt"/>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7762061" cy="823752"/>
          </a:xfrm>
          <a:prstGeom prst="rect">
            <a:avLst/>
          </a:prstGeom>
        </p:spPr>
        <p:txBody>
          <a:bodyPr wrap="none">
            <a:spAutoFit/>
          </a:bodyPr>
          <a:lstStyle/>
          <a:p>
            <a:pPr>
              <a:lnSpc>
                <a:spcPct val="150000"/>
              </a:lnSpc>
            </a:pPr>
            <a:r>
              <a:rPr lang="vi-VN" sz="3600" b="1" dirty="0">
                <a:solidFill>
                  <a:srgbClr val="FF0000"/>
                </a:solidFill>
                <a:latin typeface="+mj-lt"/>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5843238" cy="1174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3792000"/>
            <a:ext cx="7658100" cy="2308324"/>
          </a:xfrm>
          <a:prstGeom prst="rect">
            <a:avLst/>
          </a:prstGeom>
        </p:spPr>
        <p:txBody>
          <a:bodyPr wrap="square">
            <a:spAutoFit/>
          </a:bodyPr>
          <a:lstStyle/>
          <a:p>
            <a:pPr lvl="0" algn="just"/>
            <a:r>
              <a:rPr lang="en-US" sz="3600" b="1" dirty="0" smtClean="0">
                <a:solidFill>
                  <a:srgbClr val="FF0000"/>
                </a:solidFill>
                <a:latin typeface="+mj-lt"/>
                <a:ea typeface="Arial-Rounded" panose="020B0500000000000000" pitchFamily="34" charset="0"/>
                <a:cs typeface="Arial-Rounded" panose="020B0500000000000000" pitchFamily="34" charset="0"/>
              </a:rPr>
              <a:t>     </a:t>
            </a:r>
            <a:r>
              <a:rPr lang="vi-VN" sz="3600" b="1" dirty="0" smtClean="0">
                <a:solidFill>
                  <a:srgbClr val="FF0000"/>
                </a:solidFill>
                <a:latin typeface="+mj-lt"/>
                <a:ea typeface="Arial-Rounded" panose="020B0500000000000000" pitchFamily="34" charset="0"/>
                <a:cs typeface="Arial-Rounded" panose="020B0500000000000000" pitchFamily="34" charset="0"/>
              </a:rPr>
              <a:t>Trong </a:t>
            </a:r>
            <a:r>
              <a:rPr lang="vi-VN" sz="3600" b="1" dirty="0">
                <a:solidFill>
                  <a:srgbClr val="FF0000"/>
                </a:solidFill>
                <a:latin typeface="+mj-lt"/>
                <a:ea typeface="Arial-Rounded" panose="020B0500000000000000" pitchFamily="34" charset="0"/>
                <a:cs typeface="Arial-Rounded" panose="020B0500000000000000" pitchFamily="34" charset="0"/>
              </a:rPr>
              <a:t>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593536" y="4954648"/>
            <a:ext cx="5560643" cy="185934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1028700" y="1039903"/>
            <a:ext cx="3962400" cy="4893647"/>
          </a:xfrm>
          <a:prstGeom prst="rect">
            <a:avLst/>
          </a:prstGeom>
          <a:noFill/>
        </p:spPr>
        <p:txBody>
          <a:bodyPr wrap="square" rtlCol="0">
            <a:spAutoFit/>
          </a:bodyPr>
          <a:lstStyle/>
          <a:p>
            <a:r>
              <a:rPr lang="vi-VN" sz="2600" dirty="0">
                <a:latin typeface="+mj-lt"/>
                <a:ea typeface="Arial-Rounded" panose="020B0500000000000000" pitchFamily="34" charset="0"/>
                <a:cs typeface="Arial-Rounded" panose="020B0500000000000000" pitchFamily="34" charset="0"/>
              </a:rPr>
              <a:t>Bút chì xanh đỏ</a:t>
            </a:r>
          </a:p>
          <a:p>
            <a:r>
              <a:rPr lang="vi-VN" sz="2600" dirty="0">
                <a:latin typeface="+mj-lt"/>
                <a:ea typeface="Arial-Rounded" panose="020B0500000000000000" pitchFamily="34" charset="0"/>
                <a:cs typeface="Arial-Rounded" panose="020B0500000000000000" pitchFamily="34" charset="0"/>
              </a:rPr>
              <a:t>Em gọt hai đầu</a:t>
            </a:r>
          </a:p>
          <a:p>
            <a:r>
              <a:rPr lang="vi-VN" sz="2600" dirty="0">
                <a:latin typeface="+mj-lt"/>
                <a:ea typeface="Arial-Rounded" panose="020B0500000000000000" pitchFamily="34" charset="0"/>
                <a:cs typeface="Arial-Rounded" panose="020B0500000000000000" pitchFamily="34" charset="0"/>
              </a:rPr>
              <a:t>Em thử hai màu</a:t>
            </a:r>
          </a:p>
          <a:p>
            <a:r>
              <a:rPr lang="vi-VN" sz="2600" dirty="0">
                <a:latin typeface="+mj-lt"/>
                <a:ea typeface="Arial-Rounded" panose="020B0500000000000000" pitchFamily="34" charset="0"/>
                <a:cs typeface="Arial-Rounded" panose="020B0500000000000000" pitchFamily="34" charset="0"/>
              </a:rPr>
              <a:t>Xanh tươi, đỏ thắm.</a:t>
            </a:r>
          </a:p>
          <a:p>
            <a:endParaRPr lang="vi-VN" sz="2600" dirty="0">
              <a:latin typeface="+mj-lt"/>
              <a:ea typeface="Arial-Rounded" panose="020B0500000000000000" pitchFamily="34" charset="0"/>
              <a:cs typeface="Arial-Rounded" panose="020B0500000000000000" pitchFamily="34" charset="0"/>
            </a:endParaRPr>
          </a:p>
          <a:p>
            <a:r>
              <a:rPr lang="vi-VN" sz="2600" dirty="0">
                <a:latin typeface="+mj-lt"/>
                <a:ea typeface="Arial-Rounded" panose="020B0500000000000000" pitchFamily="34" charset="0"/>
                <a:cs typeface="Arial-Rounded" panose="020B0500000000000000" pitchFamily="34" charset="0"/>
              </a:rPr>
              <a:t>Em vẽ làng xóm</a:t>
            </a:r>
          </a:p>
          <a:p>
            <a:r>
              <a:rPr lang="vi-VN" sz="2600" dirty="0">
                <a:latin typeface="+mj-lt"/>
                <a:ea typeface="Arial-Rounded" panose="020B0500000000000000" pitchFamily="34" charset="0"/>
                <a:cs typeface="Arial-Rounded" panose="020B0500000000000000" pitchFamily="34" charset="0"/>
              </a:rPr>
              <a:t>Tre xanh, lúa xanh</a:t>
            </a:r>
          </a:p>
          <a:p>
            <a:r>
              <a:rPr lang="vi-VN" sz="2600" dirty="0">
                <a:latin typeface="+mj-lt"/>
                <a:ea typeface="Arial-Rounded" panose="020B0500000000000000" pitchFamily="34" charset="0"/>
                <a:cs typeface="Arial-Rounded" panose="020B0500000000000000" pitchFamily="34" charset="0"/>
              </a:rPr>
              <a:t>Sông máng lượn quanh</a:t>
            </a:r>
          </a:p>
          <a:p>
            <a:r>
              <a:rPr lang="vi-VN" sz="2600" dirty="0">
                <a:latin typeface="+mj-lt"/>
                <a:ea typeface="Arial-Rounded" panose="020B0500000000000000" pitchFamily="34" charset="0"/>
                <a:cs typeface="Arial-Rounded" panose="020B0500000000000000" pitchFamily="34" charset="0"/>
              </a:rPr>
              <a:t>Một màu xanh mát</a:t>
            </a:r>
          </a:p>
          <a:p>
            <a:r>
              <a:rPr lang="vi-VN" sz="2600" dirty="0">
                <a:latin typeface="+mj-lt"/>
                <a:ea typeface="Arial-Rounded" panose="020B0500000000000000" pitchFamily="34" charset="0"/>
                <a:cs typeface="Arial-Rounded" panose="020B0500000000000000" pitchFamily="34" charset="0"/>
              </a:rPr>
              <a:t>Trời mây bát ngát</a:t>
            </a:r>
          </a:p>
          <a:p>
            <a:r>
              <a:rPr lang="vi-VN" sz="2600" dirty="0">
                <a:latin typeface="+mj-lt"/>
                <a:ea typeface="Arial-Rounded" panose="020B0500000000000000" pitchFamily="34" charset="0"/>
                <a:cs typeface="Arial-Rounded" panose="020B0500000000000000" pitchFamily="34" charset="0"/>
              </a:rPr>
              <a:t>Xanh ngắt mùa thu</a:t>
            </a:r>
          </a:p>
          <a:p>
            <a:r>
              <a:rPr lang="vi-VN" sz="2600" dirty="0">
                <a:latin typeface="+mj-lt"/>
                <a:ea typeface="Arial-Rounded" panose="020B0500000000000000" pitchFamily="34" charset="0"/>
                <a:cs typeface="Arial-Rounded" panose="020B0500000000000000" pitchFamily="34" charset="0"/>
              </a:rPr>
              <a:t>Xanh màu ước mơ...</a:t>
            </a:r>
            <a:endParaRPr lang="en-US" sz="2600" dirty="0">
              <a:latin typeface="+mj-lt"/>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63783" y="905780"/>
            <a:ext cx="3962400" cy="4493538"/>
          </a:xfrm>
          <a:prstGeom prst="rect">
            <a:avLst/>
          </a:prstGeom>
          <a:noFill/>
        </p:spPr>
        <p:txBody>
          <a:bodyPr wrap="square" rtlCol="0">
            <a:spAutoFit/>
          </a:bodyPr>
          <a:lstStyle/>
          <a:p>
            <a:r>
              <a:rPr lang="vi-VN" sz="2600" dirty="0">
                <a:latin typeface="+mj-lt"/>
                <a:ea typeface="Arial-Rounded" panose="020B0500000000000000" pitchFamily="34" charset="0"/>
                <a:cs typeface="Arial-Rounded" panose="020B0500000000000000" pitchFamily="34" charset="0"/>
              </a:rPr>
              <a:t>Em quay đầu đỏ</a:t>
            </a:r>
          </a:p>
          <a:p>
            <a:r>
              <a:rPr lang="vi-VN" sz="2600" dirty="0">
                <a:latin typeface="+mj-lt"/>
                <a:ea typeface="Arial-Rounded" panose="020B0500000000000000" pitchFamily="34" charset="0"/>
                <a:cs typeface="Arial-Rounded" panose="020B0500000000000000" pitchFamily="34" charset="0"/>
              </a:rPr>
              <a:t>Vẽ nhà em ở</a:t>
            </a:r>
          </a:p>
          <a:p>
            <a:r>
              <a:rPr lang="en-US" sz="2600" dirty="0" err="1" smtClean="0">
                <a:latin typeface="Times New Roman" panose="02020603050405020304" pitchFamily="18" charset="0"/>
                <a:ea typeface="Arial-Rounded" panose="020B0500000000000000" pitchFamily="34" charset="0"/>
                <a:cs typeface="Times New Roman" panose="02020603050405020304" pitchFamily="18" charset="0"/>
              </a:rPr>
              <a:t>Ngói</a:t>
            </a:r>
            <a:r>
              <a:rPr lang="en-US"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smtClean="0">
                <a:latin typeface="Times New Roman" panose="02020603050405020304" pitchFamily="18" charset="0"/>
                <a:ea typeface="Arial-Rounded" panose="020B0500000000000000" pitchFamily="34" charset="0"/>
                <a:cs typeface="Times New Roman" panose="02020603050405020304" pitchFamily="18" charset="0"/>
              </a:rPr>
              <a:t>mới</a:t>
            </a:r>
            <a:r>
              <a:rPr lang="vi-VN" sz="2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mj-lt"/>
                <a:ea typeface="Arial-Rounded" panose="020B0500000000000000" pitchFamily="34" charset="0"/>
                <a:cs typeface="Arial-Rounded" panose="020B0500000000000000" pitchFamily="34" charset="0"/>
              </a:rPr>
              <a:t>đỏ tươi</a:t>
            </a:r>
          </a:p>
          <a:p>
            <a:r>
              <a:rPr lang="vi-VN" sz="2600" dirty="0">
                <a:latin typeface="+mj-lt"/>
                <a:ea typeface="Arial-Rounded" panose="020B0500000000000000" pitchFamily="34" charset="0"/>
                <a:cs typeface="Arial-Rounded" panose="020B0500000000000000" pitchFamily="34" charset="0"/>
              </a:rPr>
              <a:t>Trường học trên đồi</a:t>
            </a:r>
          </a:p>
          <a:p>
            <a:r>
              <a:rPr lang="vi-VN" sz="2600" dirty="0">
                <a:latin typeface="+mj-lt"/>
                <a:ea typeface="Arial-Rounded" panose="020B0500000000000000" pitchFamily="34" charset="0"/>
                <a:cs typeface="Arial-Rounded" panose="020B0500000000000000" pitchFamily="34" charset="0"/>
              </a:rPr>
              <a:t>Em tô đỏ thắm</a:t>
            </a:r>
          </a:p>
          <a:p>
            <a:r>
              <a:rPr lang="vi-VN" sz="2600" dirty="0">
                <a:latin typeface="+mj-lt"/>
                <a:ea typeface="Arial-Rounded" panose="020B0500000000000000" pitchFamily="34" charset="0"/>
                <a:cs typeface="Arial-Rounded" panose="020B0500000000000000" pitchFamily="34" charset="0"/>
              </a:rPr>
              <a:t>Cây gạo đầu xóm</a:t>
            </a:r>
          </a:p>
          <a:p>
            <a:r>
              <a:rPr lang="vi-VN" sz="2600" dirty="0">
                <a:latin typeface="+mj-lt"/>
                <a:ea typeface="Arial-Rounded" panose="020B0500000000000000" pitchFamily="34" charset="0"/>
                <a:cs typeface="Arial-Rounded" panose="020B0500000000000000" pitchFamily="34" charset="0"/>
              </a:rPr>
              <a:t>Hoa nở chói ngời</a:t>
            </a:r>
          </a:p>
          <a:p>
            <a:r>
              <a:rPr lang="vi-VN" sz="2600" dirty="0">
                <a:latin typeface="+mj-lt"/>
                <a:ea typeface="Arial-Rounded" panose="020B0500000000000000" pitchFamily="34" charset="0"/>
                <a:cs typeface="Arial-Rounded" panose="020B0500000000000000" pitchFamily="34" charset="0"/>
              </a:rPr>
              <a:t>A! nắng lên rồi</a:t>
            </a:r>
          </a:p>
          <a:p>
            <a:r>
              <a:rPr lang="vi-VN" sz="2600" dirty="0">
                <a:latin typeface="+mj-lt"/>
                <a:ea typeface="Arial-Rounded" panose="020B0500000000000000" pitchFamily="34" charset="0"/>
                <a:cs typeface="Arial-Rounded" panose="020B0500000000000000" pitchFamily="34" charset="0"/>
              </a:rPr>
              <a:t>Mặt trời đỏ chót</a:t>
            </a:r>
          </a:p>
          <a:p>
            <a:r>
              <a:rPr lang="vi-VN" sz="2600" dirty="0">
                <a:latin typeface="+mj-lt"/>
                <a:ea typeface="Arial-Rounded" panose="020B0500000000000000" pitchFamily="34" charset="0"/>
                <a:cs typeface="Arial-Rounded" panose="020B0500000000000000" pitchFamily="34" charset="0"/>
              </a:rPr>
              <a:t>Lá cờ Tổ quốc</a:t>
            </a:r>
          </a:p>
          <a:p>
            <a:r>
              <a:rPr lang="vi-VN" sz="2600" dirty="0">
                <a:latin typeface="+mj-lt"/>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mj-lt"/>
                <a:ea typeface="Arial-Rounded" panose="020B0500000000000000" pitchFamily="34" charset="0"/>
                <a:cs typeface="Arial-Rounded" panose="020B0500000000000000" pitchFamily="34" charset="0"/>
              </a:rPr>
              <a:t>Chị ơi bức tranh</a:t>
            </a:r>
          </a:p>
          <a:p>
            <a:r>
              <a:rPr lang="vi-VN" sz="2600" dirty="0">
                <a:latin typeface="+mj-lt"/>
                <a:ea typeface="Arial-Rounded" panose="020B0500000000000000" pitchFamily="34" charset="0"/>
                <a:cs typeface="Arial-Rounded" panose="020B0500000000000000" pitchFamily="34" charset="0"/>
              </a:rPr>
              <a:t>Quê ta đẹp quá!</a:t>
            </a:r>
            <a:endParaRPr lang="en-US" sz="2600" dirty="0">
              <a:latin typeface="+mj-lt"/>
            </a:endParaRPr>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Times New Roman" panose="02020603050405020304" pitchFamily="18" charset="0"/>
                <a:ea typeface="Arial-Rounded" panose="020B0500000000000000" pitchFamily="34" charset="0"/>
                <a:cs typeface="Times New Roman" panose="02020603050405020304" pitchFamily="18" charset="0"/>
              </a:rPr>
              <a:t>(</a:t>
            </a:r>
            <a:r>
              <a:rPr lang="en-US" sz="2600" dirty="0" err="1">
                <a:latin typeface="Times New Roman" panose="02020603050405020304" pitchFamily="18" charset="0"/>
                <a:ea typeface="Arial-Rounded" panose="020B0500000000000000" pitchFamily="34" charset="0"/>
                <a:cs typeface="Times New Roman" panose="02020603050405020304" pitchFamily="18" charset="0"/>
              </a:rPr>
              <a:t>Định</a:t>
            </a:r>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600" dirty="0">
                <a:latin typeface="Times New Roman" panose="02020603050405020304" pitchFamily="18" charset="0"/>
                <a:ea typeface="Arial-Rounded" panose="020B0500000000000000" pitchFamily="34"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mj-lt"/>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mj-lt"/>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545198"/>
            </a:xfrm>
            <a:prstGeom prst="rect">
              <a:avLst/>
            </a:prstGeom>
          </p:spPr>
          <p:txBody>
            <a:bodyPr wrap="square">
              <a:spAutoFit/>
            </a:bodyPr>
            <a:lstStyle/>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387857" y="3371719"/>
            <a:ext cx="8493040" cy="2308324"/>
          </a:xfrm>
          <a:prstGeom prst="rect">
            <a:avLst/>
          </a:prstGeom>
        </p:spPr>
        <p:txBody>
          <a:bodyPr wrap="square">
            <a:spAutoFit/>
          </a:bodyPr>
          <a:lstStyle/>
          <a:p>
            <a:pPr lvl="0" algn="just"/>
            <a:r>
              <a:rPr lang="vi-VN" sz="3600" b="1" dirty="0">
                <a:solidFill>
                  <a:srgbClr val="FF0000"/>
                </a:solidFill>
                <a:latin typeface="+mj-lt"/>
                <a:ea typeface="Arial-Rounded" panose="020B0500000000000000" pitchFamily="34" charset="0"/>
                <a:cs typeface="Arial-Rounded" panose="020B0500000000000000" pitchFamily="34" charset="0"/>
              </a:rPr>
              <a:t>b. Các từ chỉ màu sắc được nói đến trong bài</a:t>
            </a:r>
          </a:p>
          <a:p>
            <a:pPr lvl="0" algn="just"/>
            <a:r>
              <a:rPr lang="vi-VN" sz="3600" b="1" dirty="0">
                <a:solidFill>
                  <a:srgbClr val="FF0000"/>
                </a:solidFill>
                <a:latin typeface="+mj-lt"/>
                <a:ea typeface="Arial-Rounded" panose="020B0500000000000000" pitchFamily="34" charset="0"/>
                <a:cs typeface="Arial-Rounded" panose="020B0500000000000000" pitchFamily="34" charset="0"/>
              </a:rPr>
              <a:t>- xanh, xanh tươi, xanh mát, xanh ngắt</a:t>
            </a:r>
          </a:p>
          <a:p>
            <a:pPr lvl="0" algn="just"/>
            <a:r>
              <a:rPr lang="vi-VN" sz="3600" b="1" dirty="0">
                <a:solidFill>
                  <a:srgbClr val="FF0000"/>
                </a:solidFill>
                <a:latin typeface="+mj-lt"/>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492620"/>
            </a:xfrm>
            <a:prstGeom prst="rect">
              <a:avLst/>
            </a:prstGeom>
          </p:spPr>
          <p:txBody>
            <a:bodyPr wrap="square">
              <a:spAutoFit/>
            </a:bodyPr>
            <a:lstStyle/>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840828" y="80486"/>
            <a:ext cx="9505702" cy="646331"/>
          </a:xfrm>
          <a:prstGeom prst="rect">
            <a:avLst/>
          </a:prstGeom>
          <a:noFill/>
        </p:spPr>
        <p:txBody>
          <a:bodyPr wrap="square">
            <a:spAutoFit/>
          </a:bodyPr>
          <a:lstStyle/>
          <a:p>
            <a:r>
              <a:rPr lang="vi-VN" sz="3600" b="1" i="0" dirty="0">
                <a:solidFill>
                  <a:srgbClr val="FF0000"/>
                </a:solidFill>
                <a:effectLst/>
                <a:latin typeface="+mj-lt"/>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mj-lt"/>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1328737" y="1224466"/>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tô</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4163371" y="1224466"/>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bút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chì</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7573180" y="119675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gạo</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735757" cy="1118368"/>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smtClean="0">
                <a:latin typeface="Times New Roman" panose="02020603050405020304" pitchFamily="18" charset="0"/>
                <a:ea typeface="Arial-Rounded" panose="020B0500000000000000" pitchFamily="34" charset="0"/>
                <a:cs typeface="Times New Roman" panose="02020603050405020304" pitchFamily="18" charset="0"/>
              </a:rPr>
              <a:t>bức</a:t>
            </a:r>
            <a:r>
              <a:rPr lang="en-US" sz="28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latin typeface="Times New Roman" panose="02020603050405020304" pitchFamily="18" charset="0"/>
                <a:ea typeface="Arial-Rounded" panose="020B0500000000000000" pitchFamily="34" charset="0"/>
                <a:cs typeface="Times New Roman" panose="02020603050405020304" pitchFamily="18" charset="0"/>
              </a:rPr>
              <a:t>tranh</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3129909" y="2616805"/>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vẽ</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5521931" y="2555980"/>
            <a:ext cx="243323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xóm</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8348071" y="248133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gọt</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69056" y="5589629"/>
            <a:ext cx="5049482"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ngữ</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chỉ</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sự</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5196834" y="5589629"/>
            <a:ext cx="5586779"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ngữ</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chỉ</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động</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2601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mj-lt"/>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mj-lt"/>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1095374" y="3429000"/>
            <a:ext cx="9363075" cy="2554545"/>
          </a:xfrm>
          <a:prstGeom prst="rect">
            <a:avLst/>
          </a:prstGeom>
          <a:noFill/>
        </p:spPr>
        <p:txBody>
          <a:bodyPr wrap="square" rtlCol="0">
            <a:spAutoFit/>
          </a:bodyPr>
          <a:lstStyle/>
          <a:p>
            <a:pPr algn="ctr"/>
            <a:r>
              <a:rPr lang="en-US" sz="40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sz="4000"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a:t>
            </a:r>
            <a:r>
              <a:rPr lang="en-US" sz="4000"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vi-VN" sz="4000" dirty="0">
                <a:latin typeface="Times New Roman" panose="02020603050405020304" pitchFamily="18" charset="0"/>
                <a:ea typeface="Arial-Rounded" panose="020B0500000000000000" pitchFamily="34" charset="0"/>
                <a:cs typeface="Times New Roman" panose="02020603050405020304" pitchFamily="18" charset="0"/>
              </a:rPr>
              <a:t>Bức tranh của bạn nhỏ có nhiều cảnh vật</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latin typeface="Times New Roman" panose="02020603050405020304" pitchFamily="18" charset="0"/>
                <a:ea typeface="Arial-Rounded" panose="020B0500000000000000" pitchFamily="34" charset="0"/>
                <a:cs typeface="Times New Roman" panose="02020603050405020304" pitchFamily="18" charset="0"/>
              </a:rPr>
              <a:t> làng xóm</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latin typeface="Times New Roman" panose="02020603050405020304" pitchFamily="18" charset="0"/>
                <a:ea typeface="Arial-Rounded" panose="020B0500000000000000" pitchFamily="34" charset="0"/>
                <a:cs typeface="Times New Roman" panose="02020603050405020304" pitchFamily="18" charset="0"/>
              </a:rPr>
              <a:t> sông máng</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latin typeface="Times New Roman" panose="02020603050405020304" pitchFamily="18" charset="0"/>
                <a:ea typeface="Arial-Rounded" panose="020B0500000000000000" pitchFamily="34" charset="0"/>
                <a:cs typeface="Times New Roman" panose="02020603050405020304" pitchFamily="18" charset="0"/>
              </a:rPr>
              <a:t> trường học</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trời mây,…</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1466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72932" y="2010076"/>
            <a:ext cx="5602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Nghe – viết : </a:t>
            </a:r>
            <a:endParaRPr kumimoji="0" lang="en-US" altLang="zh-CN" sz="6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Vẽ quê hương</a:t>
            </a:r>
            <a:endParaRPr kumimoji="0" lang="en-US" altLang="zh-CN" sz="6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107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mj-lt"/>
                <a:ea typeface="Arial-Rounded" panose="020B0500000000000000" pitchFamily="34" charset="0"/>
                <a:cs typeface="Arial-Rounded" panose="020B0500000000000000" pitchFamily="34" charset="0"/>
              </a:rPr>
              <a:t>Bút chì xanh đỏ</a:t>
            </a:r>
          </a:p>
          <a:p>
            <a:r>
              <a:rPr lang="vi-VN" sz="2600" dirty="0">
                <a:latin typeface="+mj-lt"/>
                <a:ea typeface="Arial-Rounded" panose="020B0500000000000000" pitchFamily="34" charset="0"/>
                <a:cs typeface="Arial-Rounded" panose="020B0500000000000000" pitchFamily="34" charset="0"/>
              </a:rPr>
              <a:t>Em gọt hai đầu</a:t>
            </a:r>
          </a:p>
          <a:p>
            <a:r>
              <a:rPr lang="vi-VN" sz="2600" dirty="0">
                <a:latin typeface="+mj-lt"/>
                <a:ea typeface="Arial-Rounded" panose="020B0500000000000000" pitchFamily="34" charset="0"/>
                <a:cs typeface="Arial-Rounded" panose="020B0500000000000000" pitchFamily="34" charset="0"/>
              </a:rPr>
              <a:t>Em thử hai màu</a:t>
            </a:r>
          </a:p>
          <a:p>
            <a:r>
              <a:rPr lang="vi-VN" sz="2600" dirty="0">
                <a:latin typeface="+mj-lt"/>
                <a:ea typeface="Arial-Rounded" panose="020B0500000000000000" pitchFamily="34" charset="0"/>
                <a:cs typeface="Arial-Rounded" panose="020B0500000000000000" pitchFamily="34" charset="0"/>
              </a:rPr>
              <a:t>Xanh tươi, đỏ thắm.</a:t>
            </a:r>
          </a:p>
          <a:p>
            <a:endParaRPr lang="vi-VN" sz="2600" dirty="0">
              <a:latin typeface="+mj-lt"/>
              <a:ea typeface="Arial-Rounded" panose="020B0500000000000000" pitchFamily="34" charset="0"/>
              <a:cs typeface="Arial-Rounded" panose="020B0500000000000000" pitchFamily="34" charset="0"/>
            </a:endParaRPr>
          </a:p>
          <a:p>
            <a:r>
              <a:rPr lang="vi-VN" sz="2600" dirty="0">
                <a:latin typeface="+mj-lt"/>
                <a:ea typeface="Arial-Rounded" panose="020B0500000000000000" pitchFamily="34" charset="0"/>
                <a:cs typeface="Arial-Rounded" panose="020B0500000000000000" pitchFamily="34" charset="0"/>
              </a:rPr>
              <a:t>Em vẽ làng xóm</a:t>
            </a:r>
          </a:p>
          <a:p>
            <a:r>
              <a:rPr lang="vi-VN" sz="2600" dirty="0">
                <a:latin typeface="+mj-lt"/>
                <a:ea typeface="Arial-Rounded" panose="020B0500000000000000" pitchFamily="34" charset="0"/>
                <a:cs typeface="Arial-Rounded" panose="020B0500000000000000" pitchFamily="34" charset="0"/>
              </a:rPr>
              <a:t>Tre xanh, lúa xanh</a:t>
            </a:r>
          </a:p>
          <a:p>
            <a:r>
              <a:rPr lang="vi-VN" sz="2600" dirty="0">
                <a:latin typeface="+mj-lt"/>
                <a:ea typeface="Arial-Rounded" panose="020B0500000000000000" pitchFamily="34" charset="0"/>
                <a:cs typeface="Arial-Rounded" panose="020B0500000000000000" pitchFamily="34" charset="0"/>
              </a:rPr>
              <a:t>Sông máng lượn quanh</a:t>
            </a:r>
          </a:p>
          <a:p>
            <a:r>
              <a:rPr lang="vi-VN" sz="2600" dirty="0">
                <a:latin typeface="+mj-lt"/>
                <a:ea typeface="Arial-Rounded" panose="020B0500000000000000" pitchFamily="34" charset="0"/>
                <a:cs typeface="Arial-Rounded" panose="020B0500000000000000" pitchFamily="34" charset="0"/>
              </a:rPr>
              <a:t>Một màu xanh mát</a:t>
            </a:r>
          </a:p>
          <a:p>
            <a:r>
              <a:rPr lang="vi-VN" sz="2600" dirty="0">
                <a:latin typeface="+mj-lt"/>
                <a:ea typeface="Arial-Rounded" panose="020B0500000000000000" pitchFamily="34" charset="0"/>
                <a:cs typeface="Arial-Rounded" panose="020B0500000000000000" pitchFamily="34" charset="0"/>
              </a:rPr>
              <a:t>Trời mây bát ngát</a:t>
            </a:r>
          </a:p>
          <a:p>
            <a:r>
              <a:rPr lang="vi-VN" sz="2600" dirty="0">
                <a:latin typeface="+mj-lt"/>
                <a:ea typeface="Arial-Rounded" panose="020B0500000000000000" pitchFamily="34" charset="0"/>
                <a:cs typeface="Arial-Rounded" panose="020B0500000000000000" pitchFamily="34" charset="0"/>
              </a:rPr>
              <a:t>Xanh ngắt mùa thu</a:t>
            </a:r>
          </a:p>
          <a:p>
            <a:r>
              <a:rPr lang="vi-VN" sz="2600" dirty="0">
                <a:latin typeface="+mj-lt"/>
                <a:ea typeface="Arial-Rounded" panose="020B0500000000000000" pitchFamily="34" charset="0"/>
                <a:cs typeface="Arial-Rounded" panose="020B0500000000000000" pitchFamily="34" charset="0"/>
              </a:rPr>
              <a:t>Xanh màu ước mơ...</a:t>
            </a:r>
            <a:endParaRPr lang="en-US" sz="2600" dirty="0">
              <a:latin typeface="+mj-lt"/>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mj-lt"/>
                <a:ea typeface="Arial-Rounded" panose="020B0500000000000000" pitchFamily="34" charset="0"/>
                <a:cs typeface="Arial-Rounded" panose="020B0500000000000000" pitchFamily="34" charset="0"/>
              </a:rPr>
              <a:t>Em quay đầu đỏ</a:t>
            </a:r>
          </a:p>
          <a:p>
            <a:r>
              <a:rPr lang="vi-VN" sz="2600" dirty="0">
                <a:latin typeface="+mj-lt"/>
                <a:ea typeface="Arial-Rounded" panose="020B0500000000000000" pitchFamily="34" charset="0"/>
                <a:cs typeface="Arial-Rounded" panose="020B0500000000000000" pitchFamily="34" charset="0"/>
              </a:rPr>
              <a:t>Vẽ nhà em ở</a:t>
            </a:r>
          </a:p>
          <a:p>
            <a:r>
              <a:rPr lang="vi-VN" sz="2600" dirty="0">
                <a:latin typeface="+mj-lt"/>
                <a:ea typeface="Arial-Rounded" panose="020B0500000000000000" pitchFamily="34" charset="0"/>
                <a:cs typeface="Arial-Rounded" panose="020B0500000000000000" pitchFamily="34" charset="0"/>
              </a:rPr>
              <a:t>Mái ngói đỏ tươi</a:t>
            </a:r>
          </a:p>
          <a:p>
            <a:r>
              <a:rPr lang="vi-VN" sz="2600" dirty="0">
                <a:latin typeface="+mj-lt"/>
                <a:ea typeface="Arial-Rounded" panose="020B0500000000000000" pitchFamily="34" charset="0"/>
                <a:cs typeface="Arial-Rounded" panose="020B0500000000000000" pitchFamily="34" charset="0"/>
              </a:rPr>
              <a:t>Trường học trên đồi</a:t>
            </a:r>
          </a:p>
          <a:p>
            <a:r>
              <a:rPr lang="vi-VN" sz="2600" dirty="0">
                <a:latin typeface="+mj-lt"/>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id="{95322F02-09C7-4C9B-A697-67029A7AB3B5}"/>
              </a:ext>
            </a:extLst>
          </p:cNvPr>
          <p:cNvSpPr/>
          <p:nvPr/>
        </p:nvSpPr>
        <p:spPr>
          <a:xfrm>
            <a:off x="3107232" y="3136612"/>
            <a:ext cx="7534050"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bài viết</a:t>
            </a:r>
            <a:r>
              <a:rPr lang="en-US" sz="3200" dirty="0">
                <a:solidFill>
                  <a:srgbClr val="000000"/>
                </a:solidFill>
                <a:ea typeface="微软雅黑"/>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id="{B4631132-9614-4F6C-87F6-8512BC518EF0}"/>
              </a:ext>
            </a:extLst>
          </p:cNvPr>
          <p:cNvSpPr txBox="1"/>
          <p:nvPr/>
        </p:nvSpPr>
        <p:spPr>
          <a:xfrm>
            <a:off x="4696211" y="622771"/>
            <a:ext cx="37689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Lưu</a:t>
            </a:r>
            <a:r>
              <a:rPr kumimoji="0" lang="en-US" sz="3600" b="0"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ý </a:t>
            </a:r>
            <a:r>
              <a:rPr kumimoji="0" lang="en-US" sz="3600" b="0"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khi</a:t>
            </a:r>
            <a:r>
              <a:rPr kumimoji="0" lang="en-US" sz="3600" b="0"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trình</a:t>
            </a:r>
            <a:r>
              <a:rPr kumimoji="0" lang="en-US" sz="3600" b="0"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bày</a:t>
            </a:r>
            <a:endParaRPr kumimoji="0" lang="en-US" sz="3600" b="0"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48" name="图片 8">
            <a:extLst>
              <a:ext uri="{FF2B5EF4-FFF2-40B4-BE49-F238E27FC236}">
                <a16:creationId xmlns:a16="http://schemas.microsoft.com/office/drawing/2014/main"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id="{9BC96AA6-0639-4FE3-A343-1E2A979361C1}"/>
              </a:ext>
            </a:extLst>
          </p:cNvPr>
          <p:cNvSpPr txBox="1"/>
          <p:nvPr/>
        </p:nvSpPr>
        <p:spPr>
          <a:xfrm>
            <a:off x="4395575"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id="{2309B9FA-85AA-4D0F-9F51-2C730A478D35}"/>
              </a:ext>
            </a:extLst>
          </p:cNvPr>
          <p:cNvSpPr txBox="1"/>
          <p:nvPr/>
        </p:nvSpPr>
        <p:spPr>
          <a:xfrm>
            <a:off x="4817042" y="770905"/>
            <a:ext cx="3722494" cy="584775"/>
          </a:xfrm>
          <a:prstGeom prst="rect">
            <a:avLst/>
          </a:prstGeom>
          <a:noFill/>
        </p:spPr>
        <p:txBody>
          <a:bodyPr wrap="none" rtlCol="0">
            <a:spAutoFit/>
          </a:bodyPr>
          <a:lstStyle/>
          <a:p>
            <a:pPr>
              <a:defRPr/>
            </a:pP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Tiêu</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chí</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đánh</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giá</a:t>
            </a:r>
            <a:endParaRPr lang="en-US" sz="3200" dirty="0">
              <a:solidFill>
                <a:srgbClr val="12735D"/>
              </a:solidFill>
              <a:effectLst>
                <a:glow rad="63500">
                  <a:srgbClr val="F79646">
                    <a:satMod val="175000"/>
                    <a:alpha val="40000"/>
                  </a:srgbClr>
                </a:glow>
              </a:effectLst>
              <a:latin typeface="Coiny" panose="02000903060500060000" pitchFamily="2" charset="0"/>
              <a:ea typeface="字魂59号-创粗黑"/>
            </a:endParaRPr>
          </a:p>
        </p:txBody>
      </p:sp>
      <p:sp>
        <p:nvSpPr>
          <p:cNvPr id="21" name="Rectangle 20">
            <a:extLst>
              <a:ext uri="{FF2B5EF4-FFF2-40B4-BE49-F238E27FC236}">
                <a16:creationId xmlns:a16="http://schemas.microsoft.com/office/drawing/2014/main"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id="{DB76D5B8-1BEF-4759-B872-541175AD231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id="{26A6A777-EA1D-4B6E-855C-AB2D570F06B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id="{B3AE2C01-97E0-4C58-BA50-2384914304D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470648" y="2067426"/>
            <a:ext cx="725070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id="{539C0FAC-CAE0-4B57-A6F3-C11204CD6DF8}"/>
              </a:ext>
            </a:extLst>
          </p:cNvPr>
          <p:cNvGrpSpPr/>
          <p:nvPr/>
        </p:nvGrpSpPr>
        <p:grpSpPr>
          <a:xfrm>
            <a:off x="2738506" y="73044"/>
            <a:ext cx="6843940" cy="758129"/>
            <a:chOff x="2873170" y="343910"/>
            <a:chExt cx="4312010" cy="1280575"/>
          </a:xfrm>
        </p:grpSpPr>
        <p:sp>
          <p:nvSpPr>
            <p:cNvPr id="17" name="îṥḷíďê">
              <a:extLst>
                <a:ext uri="{FF2B5EF4-FFF2-40B4-BE49-F238E27FC236}">
                  <a16:creationId xmlns:a16="http://schemas.microsoft.com/office/drawing/2014/main"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dirty="0">
                  <a:solidFill>
                    <a:schemeClr val="tx1"/>
                  </a:solidFill>
                  <a:latin typeface="Calibri" panose="020F0502020204030204" pitchFamily="34" charset="0"/>
                  <a:cs typeface="Calibri" panose="020F0502020204030204" pitchFamily="34" charset="0"/>
                </a:rPr>
                <a:t>Thứ ... ngày ... tháng ... năm...</a:t>
              </a: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05125" y="1120372"/>
            <a:ext cx="8753475" cy="4524315"/>
          </a:xfrm>
          <a:prstGeom prst="rect">
            <a:avLst/>
          </a:prstGeom>
          <a:noFill/>
        </p:spPr>
        <p:txBody>
          <a:bodyPr wrap="square">
            <a:spAutoFit/>
          </a:bodyPr>
          <a:lstStyle/>
          <a:p>
            <a:pPr algn="just">
              <a:defRPr/>
            </a:pPr>
            <a:r>
              <a:rPr lang="en-US" sz="3200" b="1" dirty="0" smtClean="0">
                <a:solidFill>
                  <a:srgbClr val="002060"/>
                </a:solidFill>
                <a:latin typeface="+mj-lt"/>
                <a:ea typeface="Arial-Rounded" panose="020B0500000000000000" pitchFamily="34" charset="0"/>
                <a:cs typeface="Arial-Rounded" panose="020B0500000000000000" pitchFamily="34" charset="0"/>
              </a:rPr>
              <a:t>        </a:t>
            </a:r>
            <a:r>
              <a:rPr lang="vi-VN" sz="3200" b="1" dirty="0" smtClean="0">
                <a:solidFill>
                  <a:srgbClr val="002060"/>
                </a:solidFill>
                <a:latin typeface="+mj-lt"/>
                <a:ea typeface="Arial-Rounded" panose="020B0500000000000000" pitchFamily="34" charset="0"/>
                <a:cs typeface="Arial-Rounded" panose="020B0500000000000000" pitchFamily="34" charset="0"/>
              </a:rPr>
              <a:t>Thứ </a:t>
            </a:r>
            <a:r>
              <a:rPr lang="vi-VN" sz="3200" b="1" dirty="0">
                <a:solidFill>
                  <a:srgbClr val="002060"/>
                </a:solidFill>
                <a:latin typeface="+mj-lt"/>
                <a:ea typeface="Arial-Rounded" panose="020B0500000000000000" pitchFamily="34" charset="0"/>
                <a:cs typeface="Arial-Rounded" panose="020B0500000000000000" pitchFamily="34" charset="0"/>
              </a:rPr>
              <a:t>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id="{8312F526-E1DF-46AC-B170-170447A0D724}"/>
              </a:ext>
            </a:extLst>
          </p:cNvPr>
          <p:cNvSpPr txBox="1"/>
          <p:nvPr/>
        </p:nvSpPr>
        <p:spPr>
          <a:xfrm>
            <a:off x="0" y="2309510"/>
            <a:ext cx="2442818" cy="1754326"/>
          </a:xfrm>
          <a:prstGeom prst="rect">
            <a:avLst/>
          </a:prstGeom>
          <a:noFill/>
        </p:spPr>
        <p:txBody>
          <a:bodyPr wrap="square" rtlCol="0">
            <a:spAutoFit/>
          </a:bodyPr>
          <a:lstStyle/>
          <a:p>
            <a:pPr algn="ctr">
              <a:defRPr/>
            </a:pPr>
            <a:r>
              <a:rPr lang="en-US" sz="5400" dirty="0" err="1">
                <a:solidFill>
                  <a:srgbClr val="FF0C56"/>
                </a:solidFill>
                <a:effectLst>
                  <a:glow rad="127000">
                    <a:srgbClr val="FF6699">
                      <a:alpha val="50000"/>
                    </a:srgbClr>
                  </a:glow>
                </a:effectLst>
                <a:latin typeface="Times New Roman" panose="02020603050405020304" pitchFamily="18" charset="0"/>
                <a:ea typeface="Microsoft YaHei"/>
                <a:cs typeface="Times New Roman" panose="02020603050405020304" pitchFamily="18" charset="0"/>
              </a:rPr>
              <a:t>Bài</a:t>
            </a:r>
            <a:r>
              <a:rPr lang="en-US" sz="5400" dirty="0">
                <a:solidFill>
                  <a:srgbClr val="FF0C56"/>
                </a:solidFill>
                <a:effectLst>
                  <a:glow rad="127000">
                    <a:srgbClr val="FF6699">
                      <a:alpha val="50000"/>
                    </a:srgbClr>
                  </a:glow>
                </a:effectLst>
                <a:latin typeface="Times New Roman" panose="02020603050405020304" pitchFamily="18" charset="0"/>
                <a:ea typeface="Microsoft YaHei"/>
                <a:cs typeface="Times New Roman" panose="02020603050405020304" pitchFamily="18" charset="0"/>
              </a:rPr>
              <a:t> </a:t>
            </a:r>
            <a:r>
              <a:rPr lang="en-US" sz="5400" dirty="0" err="1">
                <a:solidFill>
                  <a:srgbClr val="FF0C56"/>
                </a:solidFill>
                <a:effectLst>
                  <a:glow rad="127000">
                    <a:srgbClr val="FF6699">
                      <a:alpha val="50000"/>
                    </a:srgbClr>
                  </a:glow>
                </a:effectLst>
                <a:latin typeface="Times New Roman" panose="02020603050405020304" pitchFamily="18" charset="0"/>
                <a:ea typeface="Microsoft YaHei"/>
                <a:cs typeface="Times New Roman" panose="02020603050405020304" pitchFamily="18" charset="0"/>
              </a:rPr>
              <a:t>làm</a:t>
            </a:r>
            <a:r>
              <a:rPr lang="en-US" sz="5400" dirty="0">
                <a:solidFill>
                  <a:srgbClr val="FF0C56"/>
                </a:solidFill>
                <a:effectLst>
                  <a:glow rad="127000">
                    <a:srgbClr val="FF6699">
                      <a:alpha val="50000"/>
                    </a:srgbClr>
                  </a:glow>
                </a:effectLst>
                <a:latin typeface="Times New Roman" panose="02020603050405020304" pitchFamily="18" charset="0"/>
                <a:ea typeface="Microsoft YaHei"/>
                <a:cs typeface="Times New Roman" panose="02020603050405020304" pitchFamily="18" charset="0"/>
              </a:rPr>
              <a:t> </a:t>
            </a:r>
            <a:r>
              <a:rPr lang="en-US" sz="5400" dirty="0" err="1">
                <a:solidFill>
                  <a:srgbClr val="FF0C56"/>
                </a:solidFill>
                <a:effectLst>
                  <a:glow rad="127000">
                    <a:srgbClr val="FF6699">
                      <a:alpha val="50000"/>
                    </a:srgbClr>
                  </a:glow>
                </a:effectLst>
                <a:latin typeface="Times New Roman" panose="02020603050405020304" pitchFamily="18" charset="0"/>
                <a:ea typeface="Microsoft YaHei"/>
                <a:cs typeface="Times New Roman" panose="02020603050405020304" pitchFamily="18" charset="0"/>
              </a:rPr>
              <a:t>mẫu</a:t>
            </a:r>
            <a:endParaRPr lang="en-US" sz="5400" dirty="0">
              <a:solidFill>
                <a:srgbClr val="FF0C56"/>
              </a:solidFill>
              <a:effectLst>
                <a:glow rad="127000">
                  <a:srgbClr val="FF6699">
                    <a:alpha val="50000"/>
                  </a:srgbClr>
                </a:glow>
              </a:effectLst>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3539430"/>
          </a:xfrm>
          <a:prstGeom prst="rect">
            <a:avLst/>
          </a:prstGeom>
          <a:noFill/>
        </p:spPr>
        <p:txBody>
          <a:bodyPr wrap="square">
            <a:spAutoFit/>
          </a:bodyPr>
          <a:lstStyle/>
          <a:p>
            <a:pPr lvl="0" algn="just">
              <a:defRPr/>
            </a:pPr>
            <a:r>
              <a:rPr lang="en-US" sz="3200" b="1" dirty="0" smtClean="0">
                <a:solidFill>
                  <a:srgbClr val="002060"/>
                </a:solidFill>
                <a:latin typeface="+mj-lt"/>
                <a:ea typeface="Arial-Rounded" panose="020B0500000000000000" pitchFamily="34" charset="0"/>
                <a:cs typeface="Arial-Rounded" panose="020B0500000000000000" pitchFamily="34" charset="0"/>
              </a:rPr>
              <a:t>        </a:t>
            </a:r>
            <a:r>
              <a:rPr lang="vi-VN" sz="3200" b="1" dirty="0" smtClean="0">
                <a:solidFill>
                  <a:srgbClr val="002060"/>
                </a:solidFill>
                <a:latin typeface="+mj-lt"/>
                <a:ea typeface="Arial-Rounded" panose="020B0500000000000000" pitchFamily="34" charset="0"/>
                <a:cs typeface="Arial-Rounded" panose="020B0500000000000000" pitchFamily="34" charset="0"/>
              </a:rPr>
              <a:t>Nam </a:t>
            </a:r>
            <a:r>
              <a:rPr lang="vi-VN" sz="3200" b="1" dirty="0">
                <a:solidFill>
                  <a:srgbClr val="002060"/>
                </a:solidFill>
                <a:latin typeface="+mj-lt"/>
                <a:ea typeface="Arial-Rounded" panose="020B0500000000000000" pitchFamily="34" charset="0"/>
                <a:cs typeface="Arial-Rounded" panose="020B0500000000000000" pitchFamily="34" charset="0"/>
              </a:rPr>
              <a:t>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37422" y="1694209"/>
            <a:ext cx="244281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ea typeface="Microsoft YaHei"/>
                <a:cs typeface="Times New Roman" panose="02020603050405020304" pitchFamily="18" charset="0"/>
              </a:rPr>
              <a:t>Bài</a:t>
            </a:r>
            <a:r>
              <a:rPr kumimoji="0" lang="en-US" sz="54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ea typeface="Microsoft YaHei"/>
                <a:cs typeface="Times New Roman" panose="02020603050405020304" pitchFamily="18" charset="0"/>
              </a:rPr>
              <a:t> </a:t>
            </a:r>
            <a:r>
              <a:rPr kumimoji="0" lang="en-US" sz="54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ea typeface="Microsoft YaHei"/>
                <a:cs typeface="Times New Roman" panose="02020603050405020304" pitchFamily="18" charset="0"/>
              </a:rPr>
              <a:t>làm</a:t>
            </a:r>
            <a:r>
              <a:rPr kumimoji="0" lang="en-US" sz="54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ea typeface="Microsoft YaHei"/>
                <a:cs typeface="Times New Roman" panose="02020603050405020304" pitchFamily="18" charset="0"/>
              </a:rPr>
              <a:t> </a:t>
            </a:r>
            <a:r>
              <a:rPr kumimoji="0" lang="en-US" sz="5400" b="0" i="0" u="none" strike="noStrike" kern="1200" cap="none" spc="0" normalizeH="0" baseline="0" noProof="0" dirty="0" err="1">
                <a:ln>
                  <a:noFill/>
                </a:ln>
                <a:solidFill>
                  <a:srgbClr val="FF0C56"/>
                </a:solidFill>
                <a:effectLst>
                  <a:glow rad="127000">
                    <a:srgbClr val="FF6699">
                      <a:alpha val="50000"/>
                    </a:srgbClr>
                  </a:glow>
                </a:effectLst>
                <a:uLnTx/>
                <a:uFillTx/>
                <a:latin typeface="Times New Roman" panose="02020603050405020304" pitchFamily="18" charset="0"/>
                <a:ea typeface="Microsoft YaHei"/>
                <a:cs typeface="Times New Roman" panose="02020603050405020304" pitchFamily="18" charset="0"/>
              </a:rPr>
              <a:t>mẫu</a:t>
            </a:r>
            <a:endParaRPr kumimoji="0" lang="en-US" sz="5400" b="0" i="0" u="none" strike="noStrike" kern="1200" cap="none" spc="0" normalizeH="0" baseline="0" noProof="0" dirty="0">
              <a:ln>
                <a:noFill/>
              </a:ln>
              <a:solidFill>
                <a:srgbClr val="FF0C56"/>
              </a:solidFill>
              <a:effectLst>
                <a:glow rad="127000">
                  <a:srgbClr val="FF6699">
                    <a:alpha val="50000"/>
                  </a:srgbClr>
                </a:glow>
              </a:effectLst>
              <a:uLnTx/>
              <a:uFillTx/>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2" y="0"/>
            <a:ext cx="6124489"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Times New Roman" panose="02020603050405020304" pitchFamily="18" charset="0"/>
                <a:cs typeface="Times New Roman" panose="02020603050405020304" pitchFamily="18" charset="0"/>
              </a:rPr>
              <a:t>Trao</a:t>
            </a:r>
            <a:r>
              <a:rPr lang="en-US" sz="6600" dirty="0">
                <a:solidFill>
                  <a:srgbClr val="AF06AA"/>
                </a:solidFill>
                <a:effectLst>
                  <a:glow rad="127000">
                    <a:srgbClr val="AF06AA">
                      <a:alpha val="30000"/>
                    </a:srgbClr>
                  </a:glow>
                </a:effectLst>
                <a:latin typeface="Times New Roman" panose="02020603050405020304" pitchFamily="18" charset="0"/>
                <a:cs typeface="Times New Roman" panose="02020603050405020304" pitchFamily="18" charset="0"/>
              </a:rPr>
              <a:t> </a:t>
            </a:r>
            <a:r>
              <a:rPr lang="en-US" sz="6600" dirty="0" err="1">
                <a:solidFill>
                  <a:srgbClr val="AF06AA"/>
                </a:solidFill>
                <a:effectLst>
                  <a:glow rad="127000">
                    <a:srgbClr val="AF06AA">
                      <a:alpha val="30000"/>
                    </a:srgbClr>
                  </a:glow>
                </a:effectLst>
                <a:latin typeface="Times New Roman" panose="02020603050405020304" pitchFamily="18" charset="0"/>
                <a:cs typeface="Times New Roman" panose="02020603050405020304" pitchFamily="18" charset="0"/>
              </a:rPr>
              <a:t>đổi</a:t>
            </a:r>
            <a:r>
              <a:rPr lang="en-US" sz="6600" dirty="0">
                <a:solidFill>
                  <a:srgbClr val="AF06AA"/>
                </a:solidFill>
                <a:effectLst>
                  <a:glow rad="127000">
                    <a:srgbClr val="AF06AA">
                      <a:alpha val="30000"/>
                    </a:srgbClr>
                  </a:glow>
                </a:effectLst>
                <a:latin typeface="Times New Roman" panose="02020603050405020304" pitchFamily="18" charset="0"/>
                <a:cs typeface="Times New Roman" panose="02020603050405020304" pitchFamily="18" charset="0"/>
              </a:rPr>
              <a:t> </a:t>
            </a:r>
            <a:r>
              <a:rPr lang="en-US" sz="6600" dirty="0" err="1">
                <a:solidFill>
                  <a:srgbClr val="AF06AA"/>
                </a:solidFill>
                <a:effectLst>
                  <a:glow rad="127000">
                    <a:srgbClr val="AF06AA">
                      <a:alpha val="30000"/>
                    </a:srgbClr>
                  </a:glow>
                </a:effectLst>
                <a:latin typeface="Times New Roman" panose="02020603050405020304" pitchFamily="18" charset="0"/>
                <a:cs typeface="Times New Roman" panose="02020603050405020304" pitchFamily="18" charset="0"/>
              </a:rPr>
              <a:t>bài</a:t>
            </a:r>
            <a:r>
              <a:rPr lang="en-US" sz="6600" dirty="0">
                <a:solidFill>
                  <a:srgbClr val="AF06AA"/>
                </a:solidFill>
                <a:effectLst>
                  <a:glow rad="127000">
                    <a:srgbClr val="AF06AA">
                      <a:alpha val="30000"/>
                    </a:srgbClr>
                  </a:glow>
                </a:effectLst>
                <a:latin typeface="Times New Roman" panose="02020603050405020304" pitchFamily="18" charset="0"/>
                <a:cs typeface="Times New Roman" panose="02020603050405020304" pitchFamily="18" charset="0"/>
              </a:rPr>
              <a:t> </a:t>
            </a:r>
            <a:r>
              <a:rPr lang="en-US" sz="6600" dirty="0" err="1">
                <a:solidFill>
                  <a:srgbClr val="AF06AA"/>
                </a:solidFill>
                <a:effectLst>
                  <a:glow rad="127000">
                    <a:srgbClr val="AF06AA">
                      <a:alpha val="30000"/>
                    </a:srgbClr>
                  </a:glow>
                </a:effectLst>
                <a:latin typeface="Times New Roman" panose="02020603050405020304" pitchFamily="18" charset="0"/>
                <a:cs typeface="Times New Roman" panose="02020603050405020304" pitchFamily="18" charset="0"/>
              </a:rPr>
              <a:t>viết</a:t>
            </a:r>
            <a:endParaRPr lang="en-US" sz="6600" dirty="0">
              <a:solidFill>
                <a:srgbClr val="AF06AA"/>
              </a:solidFill>
              <a:effectLst>
                <a:glow rad="127000">
                  <a:srgbClr val="AF06AA">
                    <a:alpha val="30000"/>
                  </a:srgbClr>
                </a:glow>
              </a:effectLst>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 DÒ</a:t>
            </a:r>
            <a:endParaRPr kumimoji="0" lang="zh-CN" altLang="en-US" sz="48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NGHE</a:t>
            </a:r>
            <a:endParaRPr kumimoji="0" lang="zh-CN" altLang="en-US" sz="4267"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a:t>
            </a:r>
            <a:endParaRPr kumimoji="0" lang="zh-CN" altLang="en-US" sz="4800" b="1" i="0" u="none" strike="noStrike" kern="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236513-05EF-45C3-A7DC-7AD651E9E507}"/>
              </a:ext>
            </a:extLst>
          </p:cNvPr>
          <p:cNvSpPr/>
          <p:nvPr/>
        </p:nvSpPr>
        <p:spPr>
          <a:xfrm>
            <a:off x="190500"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3"/>
          <a:stretch>
            <a:fillRect/>
          </a:stretch>
        </p:blipFill>
        <p:spPr>
          <a:xfrm>
            <a:off x="4403420" y="0"/>
            <a:ext cx="4109060" cy="859611"/>
          </a:xfrm>
          <a:prstGeom prst="rect">
            <a:avLst/>
          </a:prstGeom>
        </p:spPr>
      </p:pic>
      <p:pic>
        <p:nvPicPr>
          <p:cNvPr id="7" name="Picture 6">
            <a:extLst>
              <a:ext uri="{FF2B5EF4-FFF2-40B4-BE49-F238E27FC236}">
                <a16:creationId xmlns:a16="http://schemas.microsoft.com/office/drawing/2014/main" id="{21F9F3AB-B4A2-46B3-BB02-C496A162C0D5}"/>
              </a:ext>
            </a:extLst>
          </p:cNvPr>
          <p:cNvPicPr>
            <a:picLocks noChangeAspect="1"/>
          </p:cNvPicPr>
          <p:nvPr/>
        </p:nvPicPr>
        <p:blipFill>
          <a:blip r:embed="rId4"/>
          <a:stretch>
            <a:fillRect/>
          </a:stretch>
        </p:blipFill>
        <p:spPr>
          <a:xfrm>
            <a:off x="7167156" y="4729688"/>
            <a:ext cx="2891245" cy="2036533"/>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400051" y="1025006"/>
            <a:ext cx="11003674" cy="4462760"/>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Bé nói với các em:</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 Bây giờ chơi đi học, nghen! Đứa nào học giỏi, mai mốt má cho đi học thiệt.</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000" dirty="0">
              <a:latin typeface="Times New Roman" panose="02020603050405020304" pitchFamily="18" charset="0"/>
              <a:ea typeface="Arial-Rounded" panose="020B0500000000000000" pitchFamily="34" charset="0"/>
              <a:cs typeface="Times New Roman" panose="02020603050405020304" pitchFamily="18"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grpSp>
        <p:nvGrpSpPr>
          <p:cNvPr id="46" name="组合 45"/>
          <p:cNvGrpSpPr/>
          <p:nvPr/>
        </p:nvGrpSpPr>
        <p:grpSpPr>
          <a:xfrm>
            <a:off x="3114281" y="-2805737"/>
            <a:ext cx="5712718" cy="5712718"/>
            <a:chOff x="3114281" y="-2805737"/>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4281" y="-2805737"/>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757</TotalTime>
  <Words>1374</Words>
  <Application>Microsoft Office PowerPoint</Application>
  <PresentationFormat>Widescreen</PresentationFormat>
  <Paragraphs>180</Paragraphs>
  <Slides>33</Slides>
  <Notes>27</Notes>
  <HiddenSlides>0</HiddenSlides>
  <MMClips>1</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33</vt:i4>
      </vt:variant>
    </vt:vector>
  </HeadingPairs>
  <TitlesOfParts>
    <vt:vector size="64" baseType="lpstr">
      <vt:lpstr>Microsoft YaHei</vt:lpstr>
      <vt:lpstr>Microsoft YaHei</vt:lpstr>
      <vt:lpstr>宋体</vt:lpstr>
      <vt:lpstr>Arial</vt:lpstr>
      <vt:lpstr>Arial Black</vt:lpstr>
      <vt:lpstr>Arial-Rounded</vt:lpstr>
      <vt:lpstr>Calibri</vt:lpstr>
      <vt:lpstr>Calibri Light</vt:lpstr>
      <vt:lpstr>Coiny</vt:lpstr>
      <vt:lpstr>等线</vt:lpstr>
      <vt:lpstr>等线</vt:lpstr>
      <vt:lpstr>Gloria Hallelujah</vt:lpstr>
      <vt:lpstr>HP001 4 hàng</vt:lpstr>
      <vt:lpstr>Lato Hairline</vt:lpstr>
      <vt:lpstr>Lato Light</vt:lpstr>
      <vt:lpstr>Lato Regular</vt:lpstr>
      <vt:lpstr>Times New Roman</vt:lpstr>
      <vt:lpstr>UTM Avo</vt:lpstr>
      <vt:lpstr>仓耳今楷05-6763 W05</vt:lpstr>
      <vt:lpstr>字魂59号-创粗黑</vt:lpstr>
      <vt:lpstr>字魂70号-灵悦黑体</vt:lpstr>
      <vt:lpstr>思源黑体 CN Regular</vt:lpstr>
      <vt:lpstr>方正卡通简体</vt:lpstr>
      <vt:lpstr>方正少儿简体</vt:lpstr>
      <vt:lpstr>方正黑体简体</vt:lpstr>
      <vt:lpstr>2_Office 主题​​</vt:lpstr>
      <vt:lpstr>1_Office Theme</vt:lpstr>
      <vt:lpstr>4_Office 主题</vt:lpstr>
      <vt:lpstr>Office 主题</vt:lpstr>
      <vt:lpstr>6_Office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38</cp:revision>
  <dcterms:created xsi:type="dcterms:W3CDTF">2022-06-29T15:12:02Z</dcterms:created>
  <dcterms:modified xsi:type="dcterms:W3CDTF">2022-11-03T10:05:19Z</dcterms:modified>
</cp:coreProperties>
</file>