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07" r:id="rId3"/>
    <p:sldId id="289" r:id="rId4"/>
    <p:sldId id="262" r:id="rId5"/>
    <p:sldId id="267" r:id="rId6"/>
    <p:sldId id="295" r:id="rId7"/>
    <p:sldId id="296" r:id="rId8"/>
    <p:sldId id="297" r:id="rId9"/>
    <p:sldId id="293" r:id="rId10"/>
    <p:sldId id="269" r:id="rId11"/>
    <p:sldId id="270" r:id="rId12"/>
    <p:sldId id="272" r:id="rId13"/>
    <p:sldId id="302" r:id="rId14"/>
    <p:sldId id="304" r:id="rId15"/>
    <p:sldId id="298" r:id="rId16"/>
    <p:sldId id="305" r:id="rId17"/>
    <p:sldId id="30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8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" y="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A5D7C-4F4A-48C7-871B-026EB06AB32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C9734-6C7F-4A99-99F2-66AF276F3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6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77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6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34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62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37975-6AF7-4301-9DC5-87C074AA59D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7987A4-0198-42B4-AAAE-EDBADA4485A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45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2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4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1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4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2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2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8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3754-00BC-4697-81BC-384523066091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5B598-5BF1-4A38-88D4-E38B8D110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4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34DD42E-11C0-411E-A1DA-71557E534A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" y="0"/>
            <a:ext cx="1218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3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audio" Target="../media/audio4.wav"/><Relationship Id="rId9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audio" Target="../media/audio4.wav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05"/>
            <a:ext cx="12192000" cy="68060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1188" y="813370"/>
            <a:ext cx="85908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tư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9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 2022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itchFamily="34" charset="-9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Toán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itchFamily="34" charset="-9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Chủ đề: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toán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liên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quan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rút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đơn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vị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itchFamily="34" charset="-93"/>
                <a:ea typeface="+mn-ea"/>
                <a:cs typeface="+mn-cs"/>
              </a:rPr>
              <a:t> / trang 128,129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itchFamily="34" charset="-93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3837" y="3588589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itchFamily="34" charset="-93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11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20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0114" y="264778"/>
            <a:ext cx="9765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3600" b="1">
                <a:latin typeface="Arial" pitchFamily="34" charset="0"/>
                <a:cs typeface="Arial" pitchFamily="34" charset="0"/>
              </a:rPr>
              <a:t>Có 24 viên thuốc chứa đều trong 4 vỉ. Hỏi 3 vỉ thuốc đó có bao nhiêu viên thuốc?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50844" y="1923566"/>
            <a:ext cx="4748960" cy="292447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Tóm tắt</a:t>
            </a:r>
          </a:p>
          <a:p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28620" y="1949566"/>
            <a:ext cx="6813189" cy="3480759"/>
          </a:xfrm>
          <a:prstGeom prst="roundRect">
            <a:avLst>
              <a:gd name="adj" fmla="val 924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algn="ctr"/>
            <a:endParaRPr lang="en-US" sz="3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9867" y="2622755"/>
            <a:ext cx="42929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HP001 4 hàng" pitchFamily="34" charset="-93"/>
                <a:cs typeface="Arial" pitchFamily="34" charset="0"/>
              </a:rPr>
              <a:t>4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vỉ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 : 24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viên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thuốc</a:t>
            </a:r>
            <a:endParaRPr lang="en-US" sz="3200" b="1" dirty="0">
              <a:latin typeface="HP001 4 hàng" pitchFamily="34" charset="-93"/>
              <a:cs typeface="Arial" pitchFamily="34" charset="0"/>
            </a:endParaRPr>
          </a:p>
          <a:p>
            <a:endParaRPr lang="en-US" sz="3200" b="1" dirty="0">
              <a:latin typeface="HP001 4 hàng" pitchFamily="34" charset="-93"/>
              <a:cs typeface="Arial" pitchFamily="34" charset="0"/>
            </a:endParaRPr>
          </a:p>
          <a:p>
            <a:r>
              <a:rPr lang="en-US" sz="3200" b="1" dirty="0">
                <a:latin typeface="HP001 4 hàng" pitchFamily="34" charset="-93"/>
                <a:cs typeface="Arial" pitchFamily="34" charset="0"/>
              </a:rPr>
              <a:t>3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vỉ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: ....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viên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thuốc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28621" y="2645470"/>
            <a:ext cx="68131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Mỗi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vỉ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thuốc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có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số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viên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thuốc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là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 : 4 = 6 (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)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>
                <a:latin typeface="HP001 4 hàng" pitchFamily="34" charset="-93"/>
                <a:cs typeface="Arial" pitchFamily="34" charset="0"/>
              </a:rPr>
              <a:t>3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vỉ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thuốc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có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số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viên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thuốc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là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x 3 = 18 (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)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>
                <a:latin typeface="HP001 4 hàng" pitchFamily="34" charset="-93"/>
                <a:cs typeface="Arial" pitchFamily="34" charset="0"/>
              </a:rPr>
              <a:t>     </a:t>
            </a:r>
            <a:r>
              <a:rPr lang="vi-VN" sz="3200" b="1" dirty="0" smtClean="0">
                <a:latin typeface="HP001 4 hàng" pitchFamily="34" charset="-93"/>
                <a:cs typeface="Arial" pitchFamily="34" charset="0"/>
              </a:rPr>
              <a:t>          </a:t>
            </a:r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Đáp</a:t>
            </a:r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số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: 18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viên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thuốc</a:t>
            </a:r>
            <a:endParaRPr lang="en-US" sz="3200" b="1" dirty="0">
              <a:latin typeface="HP001 4 hàng" pitchFamily="34" charset="-93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564256" y="1412774"/>
            <a:ext cx="8318739" cy="83388"/>
            <a:chOff x="1564256" y="1412774"/>
            <a:chExt cx="8318739" cy="83388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564256" y="1412774"/>
              <a:ext cx="830436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578632" y="1496162"/>
              <a:ext cx="830436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846053" y="847114"/>
            <a:ext cx="8036942" cy="17828"/>
            <a:chOff x="1846053" y="847114"/>
            <a:chExt cx="8036942" cy="17828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846053" y="864942"/>
              <a:ext cx="351957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882333" y="847114"/>
              <a:ext cx="100066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51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19" grpId="0" animBg="1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20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0114" y="264778"/>
            <a:ext cx="9765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28kg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gạo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đựng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đều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7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bao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3600" b="1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5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bao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bao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nhiêu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ki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lô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-gam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gạo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50844" y="1923566"/>
            <a:ext cx="4748960" cy="292447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Tóm tắt</a:t>
            </a:r>
          </a:p>
          <a:p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28620" y="1949566"/>
            <a:ext cx="6813189" cy="3480759"/>
          </a:xfrm>
          <a:prstGeom prst="roundRect">
            <a:avLst>
              <a:gd name="adj" fmla="val 924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algn="ctr"/>
            <a:endParaRPr lang="en-US" sz="3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9867" y="2622755"/>
            <a:ext cx="42929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latin typeface="HP001 4 hàng" pitchFamily="34" charset="-93"/>
                <a:cs typeface="Arial" pitchFamily="34" charset="0"/>
              </a:rPr>
              <a:t>7 bao: 28 kg gạo</a:t>
            </a:r>
          </a:p>
          <a:p>
            <a:endParaRPr lang="en-US" sz="3600" b="1">
              <a:latin typeface="HP001 4 hàng" pitchFamily="34" charset="-93"/>
              <a:cs typeface="Arial" pitchFamily="34" charset="0"/>
            </a:endParaRPr>
          </a:p>
          <a:p>
            <a:r>
              <a:rPr lang="en-US" sz="3600" b="1">
                <a:latin typeface="HP001 4 hàng" pitchFamily="34" charset="-93"/>
                <a:cs typeface="Arial" pitchFamily="34" charset="0"/>
              </a:rPr>
              <a:t>5 bao: .... kg gạo?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28621" y="2645470"/>
            <a:ext cx="68131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Mỗi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bao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có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số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ki-lô-gam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gạo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là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 : 7 = 4 (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kg)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>
                <a:latin typeface="HP001 4 hàng" pitchFamily="34" charset="-93"/>
                <a:cs typeface="Arial" pitchFamily="34" charset="0"/>
              </a:rPr>
              <a:t>5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bao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có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số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 kg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gạo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là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x 4 = 20 (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kg)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>
                <a:latin typeface="HP001 4 hàng" pitchFamily="34" charset="-93"/>
                <a:cs typeface="Arial" pitchFamily="34" charset="0"/>
              </a:rPr>
              <a:t>     </a:t>
            </a:r>
            <a:r>
              <a:rPr lang="vi-VN" sz="3200" b="1" dirty="0" smtClean="0">
                <a:latin typeface="HP001 4 hàng" pitchFamily="34" charset="-93"/>
                <a:cs typeface="Arial" pitchFamily="34" charset="0"/>
              </a:rPr>
              <a:t>          </a:t>
            </a:r>
            <a:r>
              <a:rPr lang="en-US" sz="3200" b="1" dirty="0" err="1" smtClean="0">
                <a:latin typeface="HP001 4 hàng" pitchFamily="34" charset="-93"/>
                <a:cs typeface="Arial" pitchFamily="34" charset="0"/>
              </a:rPr>
              <a:t>Đáp</a:t>
            </a:r>
            <a:r>
              <a:rPr lang="en-US" sz="3200" b="1" dirty="0" smtClean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số</a:t>
            </a:r>
            <a:r>
              <a:rPr lang="en-US" sz="3200" b="1" dirty="0">
                <a:latin typeface="HP001 4 hàng" pitchFamily="34" charset="-93"/>
                <a:cs typeface="Arial" pitchFamily="34" charset="0"/>
              </a:rPr>
              <a:t>: 20 kg </a:t>
            </a:r>
            <a:r>
              <a:rPr lang="en-US" sz="3200" b="1" dirty="0" err="1">
                <a:latin typeface="HP001 4 hàng" pitchFamily="34" charset="-93"/>
                <a:cs typeface="Arial" pitchFamily="34" charset="0"/>
              </a:rPr>
              <a:t>gạo</a:t>
            </a:r>
            <a:endParaRPr lang="en-US" sz="3200" b="1" dirty="0">
              <a:latin typeface="HP001 4 hàng" pitchFamily="34" charset="-93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64256" y="1412774"/>
            <a:ext cx="8318739" cy="83388"/>
            <a:chOff x="1564256" y="1412774"/>
            <a:chExt cx="8318739" cy="8338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564256" y="1412774"/>
              <a:ext cx="830436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578632" y="1496162"/>
              <a:ext cx="830436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881051" y="829286"/>
            <a:ext cx="7559040" cy="1288"/>
            <a:chOff x="1846053" y="847114"/>
            <a:chExt cx="8036942" cy="17831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1846053" y="847114"/>
              <a:ext cx="2768486" cy="178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882333" y="847114"/>
              <a:ext cx="100066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68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509"/>
            <a:ext cx="12192001" cy="68620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55985" y="195668"/>
            <a:ext cx="90726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 vườn ươm, người ta đã ươm 2032 cây giống trên 4 lô đất, các lô đều có số cây như nhau. Hỏi mỗi lô đất có bao nhiêu cây giống?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0844" y="1923566"/>
            <a:ext cx="4748960" cy="292447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Tóm tắt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28620" y="1949566"/>
            <a:ext cx="6813189" cy="3480759"/>
          </a:xfrm>
          <a:prstGeom prst="roundRect">
            <a:avLst>
              <a:gd name="adj" fmla="val 924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giải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844" y="2622755"/>
            <a:ext cx="47489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 smtClean="0">
                <a:solidFill>
                  <a:prstClr val="black"/>
                </a:solidFill>
                <a:latin typeface="HP001 4 hàng" pitchFamily="34" charset="-93"/>
                <a:cs typeface="Arial" pitchFamily="34" charset="0"/>
              </a:rPr>
              <a:t>4</a:t>
            </a:r>
            <a:r>
              <a:rPr lang="vi-VN" sz="3600" b="1" dirty="0">
                <a:solidFill>
                  <a:prstClr val="black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lô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: </a:t>
            </a:r>
            <a:r>
              <a:rPr lang="vi-VN" sz="3600" b="1" dirty="0" smtClean="0">
                <a:solidFill>
                  <a:prstClr val="black"/>
                </a:solidFill>
                <a:latin typeface="HP001 4 hàng" pitchFamily="34" charset="-93"/>
                <a:cs typeface="Arial" pitchFamily="34" charset="0"/>
              </a:rPr>
              <a:t>2032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cây giống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-93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-93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 smtClean="0">
                <a:solidFill>
                  <a:prstClr val="black"/>
                </a:solidFill>
                <a:latin typeface="HP001 4 hàng" pitchFamily="34" charset="-93"/>
                <a:cs typeface="Arial" pitchFamily="34" charset="0"/>
              </a:rPr>
              <a:t>1 lô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.... </a:t>
            </a:r>
            <a:r>
              <a:rPr lang="vi-VN" sz="3600" b="1" noProof="0" dirty="0">
                <a:solidFill>
                  <a:prstClr val="black"/>
                </a:solidFill>
                <a:latin typeface="HP001 4 hàng" pitchFamily="34" charset="-93"/>
                <a:cs typeface="Arial" pitchFamily="34" charset="0"/>
              </a:rPr>
              <a:t>c</a:t>
            </a:r>
            <a:r>
              <a:rPr lang="vi-VN" sz="3600" b="1" dirty="0" smtClean="0">
                <a:solidFill>
                  <a:prstClr val="black"/>
                </a:solidFill>
                <a:latin typeface="HP001 4 hàng" pitchFamily="34" charset="-93"/>
                <a:cs typeface="Arial" pitchFamily="34" charset="0"/>
              </a:rPr>
              <a:t>ây giống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-93"/>
              <a:ea typeface="+mn-ea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41793" y="2645470"/>
            <a:ext cx="7100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 </a:t>
            </a:r>
            <a:r>
              <a:rPr lang="vi-VN" sz="3200" b="1" dirty="0" smtClean="0">
                <a:solidFill>
                  <a:prstClr val="black"/>
                </a:solidFill>
                <a:latin typeface="HP001 4 hàng" pitchFamily="34" charset="-93"/>
                <a:cs typeface="Arial" pitchFamily="34" charset="0"/>
              </a:rPr>
              <a:t>lô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 </a:t>
            </a:r>
            <a:r>
              <a:rPr lang="vi-VN" sz="3200" b="1" dirty="0" smtClean="0">
                <a:solidFill>
                  <a:prstClr val="black"/>
                </a:solidFill>
                <a:latin typeface="HP001 4 hàng" pitchFamily="34" charset="-93"/>
                <a:cs typeface="Arial" pitchFamily="34" charset="0"/>
              </a:rPr>
              <a:t>cây giống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noProof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2032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</a:t>
            </a:r>
            <a:r>
              <a:rPr lang="vi-VN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508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</a:t>
            </a:r>
            <a:r>
              <a:rPr lang="vi-VN" sz="3200" b="1" dirty="0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cây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              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: </a:t>
            </a:r>
            <a:r>
              <a:rPr lang="vi-VN" sz="3200" b="1" dirty="0" smtClean="0">
                <a:solidFill>
                  <a:prstClr val="black"/>
                </a:solidFill>
                <a:latin typeface="HP001 4 hàng" pitchFamily="34" charset="-93"/>
                <a:cs typeface="Arial" pitchFamily="34" charset="0"/>
              </a:rPr>
              <a:t>508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cây</a:t>
            </a:r>
            <a:r>
              <a:rPr lang="vi-VN" sz="3200" b="1" noProof="0" dirty="0" smtClean="0">
                <a:solidFill>
                  <a:prstClr val="black"/>
                </a:solidFill>
                <a:latin typeface="HP001 4 hàng" pitchFamily="34" charset="-93"/>
                <a:cs typeface="Arial" pitchFamily="34" charset="0"/>
              </a:rPr>
              <a:t> giống.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-93"/>
              <a:ea typeface="+mn-ea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7627530" y="634274"/>
            <a:ext cx="2587624" cy="27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9867" y="367621"/>
            <a:ext cx="1056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cs typeface="Arial" pitchFamily="34" charset="0"/>
              </a:rPr>
              <a:t>1/ 129</a:t>
            </a:r>
            <a:endParaRPr lang="en-US" sz="2400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386474" y="1077424"/>
            <a:ext cx="504771" cy="52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63514" y="1571333"/>
            <a:ext cx="9828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853869" y="1569133"/>
            <a:ext cx="3538725" cy="2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00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20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55985" y="229946"/>
            <a:ext cx="10257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135</a:t>
            </a:r>
            <a:r>
              <a:rPr kumimoji="0" lang="vi-VN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quyển vở được xếp đều vào 7 thùng. Hỏi 5 thùng đó có bao nhiêu quyển vở?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0844" y="1923566"/>
            <a:ext cx="4748960" cy="292447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Tóm tắt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28620" y="1949566"/>
            <a:ext cx="6813189" cy="3480759"/>
          </a:xfrm>
          <a:prstGeom prst="roundRect">
            <a:avLst>
              <a:gd name="adj" fmla="val 924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giải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430" y="2752853"/>
            <a:ext cx="46507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 smtClean="0">
                <a:solidFill>
                  <a:prstClr val="black"/>
                </a:solidFill>
                <a:latin typeface="HP001 4 hàng" pitchFamily="34" charset="-93"/>
                <a:cs typeface="Arial" pitchFamily="34" charset="0"/>
              </a:rPr>
              <a:t>7 thùng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cs typeface="Arial" pitchFamily="34" charset="0"/>
              </a:rPr>
              <a:t>: </a:t>
            </a:r>
            <a:r>
              <a:rPr lang="vi-VN" sz="3200" b="1" dirty="0" smtClean="0">
                <a:solidFill>
                  <a:prstClr val="black"/>
                </a:solidFill>
                <a:latin typeface="HP001 4 hàng" pitchFamily="34" charset="-93"/>
                <a:cs typeface="Arial" pitchFamily="34" charset="0"/>
              </a:rPr>
              <a:t>2135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cs typeface="Arial" pitchFamily="34" charset="0"/>
              </a:rPr>
              <a:t> </a:t>
            </a:r>
            <a:r>
              <a:rPr lang="vi-VN" sz="3200" b="1" dirty="0" smtClean="0">
                <a:solidFill>
                  <a:prstClr val="black"/>
                </a:solidFill>
                <a:latin typeface="HP001 4 hàng" pitchFamily="34" charset="-93"/>
                <a:cs typeface="Arial" pitchFamily="34" charset="0"/>
              </a:rPr>
              <a:t>quyển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-93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-93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 smtClean="0">
                <a:solidFill>
                  <a:prstClr val="black"/>
                </a:solidFill>
                <a:latin typeface="HP001 4 hàng" pitchFamily="34" charset="-93"/>
                <a:cs typeface="Arial" pitchFamily="34" charset="0"/>
              </a:rPr>
              <a:t>5 thùng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cs typeface="Arial" pitchFamily="34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cs typeface="Arial" pitchFamily="34" charset="0"/>
              </a:rPr>
              <a:t>.... </a:t>
            </a:r>
            <a:r>
              <a:rPr lang="vi-VN" sz="3200" b="1" noProof="0" dirty="0">
                <a:solidFill>
                  <a:prstClr val="black"/>
                </a:solidFill>
                <a:latin typeface="HP001 4 hàng" pitchFamily="34" charset="-93"/>
                <a:cs typeface="Arial" pitchFamily="34" charset="0"/>
              </a:rPr>
              <a:t>q</a:t>
            </a:r>
            <a:r>
              <a:rPr lang="vi-VN" sz="3200" b="1" dirty="0" smtClean="0">
                <a:solidFill>
                  <a:prstClr val="black"/>
                </a:solidFill>
                <a:latin typeface="HP001 4 hàng" pitchFamily="34" charset="-93"/>
                <a:cs typeface="Arial" pitchFamily="34" charset="0"/>
              </a:rPr>
              <a:t>uyển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cs typeface="Arial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64212" y="2622681"/>
            <a:ext cx="69775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 smtClean="0">
                <a:solidFill>
                  <a:prstClr val="black"/>
                </a:solidFill>
                <a:latin typeface="HP001 4 hàng" pitchFamily="34" charset="-93"/>
                <a:cs typeface="Arial" pitchFamily="34" charset="0"/>
              </a:rPr>
              <a:t>Số quyển vở trong một thùng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2135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vi-VN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</a:t>
            </a:r>
            <a:r>
              <a:rPr lang="vi-VN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305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</a:t>
            </a:r>
            <a:r>
              <a:rPr lang="vi-VN" sz="3200" b="1" dirty="0" smtClean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quyển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 smtClean="0">
                <a:solidFill>
                  <a:prstClr val="black"/>
                </a:solidFill>
                <a:latin typeface="HP001 4 hàng" pitchFamily="34" charset="-93"/>
                <a:cs typeface="Arial" pitchFamily="34" charset="0"/>
              </a:rPr>
              <a:t>Số quyển vở trong năm thùng</a:t>
            </a:r>
            <a:r>
              <a:rPr kumimoji="0" lang="vi-VN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aseline="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305</a:t>
            </a:r>
            <a:r>
              <a:rPr lang="vi-VN" sz="32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x 5 = 1525 (quyển)</a:t>
            </a:r>
            <a:endParaRPr kumimoji="0" lang="vi-VN" sz="32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              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-93"/>
                <a:ea typeface="+mn-ea"/>
                <a:cs typeface="Arial" pitchFamily="34" charset="0"/>
              </a:rPr>
              <a:t>: </a:t>
            </a:r>
            <a:r>
              <a:rPr lang="vi-VN" sz="3200" b="1" dirty="0" smtClean="0">
                <a:solidFill>
                  <a:prstClr val="black"/>
                </a:solidFill>
                <a:latin typeface="HP001 4 hàng" pitchFamily="34" charset="-93"/>
                <a:cs typeface="Arial" pitchFamily="34" charset="0"/>
              </a:rPr>
              <a:t>1525 quyển vở.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-93"/>
              <a:ea typeface="+mn-ea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706880" y="804110"/>
            <a:ext cx="3074126" cy="25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9867" y="367621"/>
            <a:ext cx="1056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srgbClr val="0000FF"/>
                </a:solidFill>
                <a:latin typeface="Arial" panose="020B0604020202020204" pitchFamily="34" charset="0"/>
                <a:cs typeface="Arial" pitchFamily="34" charset="0"/>
              </a:rPr>
              <a:t>2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/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129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397978" y="1322577"/>
            <a:ext cx="1738593" cy="2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73486" y="1322577"/>
            <a:ext cx="43629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720660" y="740229"/>
            <a:ext cx="1696277" cy="304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11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6499" y="3071003"/>
            <a:ext cx="41910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96131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9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81924" y="531813"/>
            <a:ext cx="7985125" cy="1325562"/>
          </a:xfrm>
        </p:spPr>
        <p:txBody>
          <a:bodyPr>
            <a:noAutofit/>
          </a:bodyPr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 TOÁN LIÊN QUAN ĐẾN </a:t>
            </a:r>
            <a:br>
              <a:rPr lang="en-US" sz="4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RÚT VỀ ĐƠN VỊ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3" y="2670187"/>
            <a:ext cx="1442469" cy="15423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25615" y="2794958"/>
            <a:ext cx="9333781" cy="1292790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chia)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58" y="4439547"/>
            <a:ext cx="1442469" cy="13228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25614" y="4439547"/>
            <a:ext cx="9333781" cy="1322897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 giá trị của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NHIỀU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 bằng nhau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 Thực hiện phép tính nhân)</a:t>
            </a:r>
          </a:p>
        </p:txBody>
      </p:sp>
    </p:spTree>
    <p:extLst>
      <p:ext uri="{BB962C8B-B14F-4D97-AF65-F5344CB8AC3E}">
        <p14:creationId xmlns:p14="http://schemas.microsoft.com/office/powerpoint/2010/main" val="254421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851459" y="781540"/>
            <a:ext cx="8590267" cy="1752825"/>
            <a:chOff x="1644587" y="395068"/>
            <a:chExt cx="4219645" cy="679749"/>
          </a:xfrm>
          <a:solidFill>
            <a:srgbClr val="42A6E6"/>
          </a:solidFill>
        </p:grpSpPr>
        <p:sp>
          <p:nvSpPr>
            <p:cNvPr id="4" name="矩形 3"/>
            <p:cNvSpPr/>
            <p:nvPr/>
          </p:nvSpPr>
          <p:spPr>
            <a:xfrm>
              <a:off x="1644587" y="395068"/>
              <a:ext cx="4219645" cy="6717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959855" y="517821"/>
              <a:ext cx="3695685" cy="55699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CHÚC CÁC CON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CHĂM NGOAN, HỌC GIỎI!</a:t>
              </a:r>
              <a:endParaRPr kumimoji="0" lang="zh-CN" alt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492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7000"/>
            <a:lum/>
          </a:blip>
          <a:srcRect/>
          <a:stretch>
            <a:fillRect l="-4000" t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4"/>
          <p:cNvSpPr txBox="1">
            <a:spLocks noChangeArrowheads="1"/>
          </p:cNvSpPr>
          <p:nvPr/>
        </p:nvSpPr>
        <p:spPr bwMode="auto">
          <a:xfrm>
            <a:off x="552450" y="222275"/>
            <a:ext cx="111442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000" b="1" u="sng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Có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35 l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mật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ong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chia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đều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vào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7 can.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Hỏi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mỗi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can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có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mấy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lít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mật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ong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908533" y="440695"/>
            <a:ext cx="14221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>
                <a:solidFill>
                  <a:srgbClr val="FF0000"/>
                </a:solidFill>
                <a:latin typeface="HP001 5 hàng" pitchFamily="34" charset="-93"/>
              </a:rPr>
              <a:t>35 l </a:t>
            </a:r>
            <a:endParaRPr lang="en-US" sz="400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057650" y="1028700"/>
            <a:ext cx="10096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2000" y="1981200"/>
            <a:ext cx="10096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1587" r="24331" b="12381"/>
          <a:stretch/>
        </p:blipFill>
        <p:spPr>
          <a:xfrm>
            <a:off x="225540" y="3508316"/>
            <a:ext cx="708429" cy="10263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1587" r="24331" b="12381"/>
          <a:stretch/>
        </p:blipFill>
        <p:spPr>
          <a:xfrm>
            <a:off x="952431" y="3508316"/>
            <a:ext cx="708429" cy="10263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1587" r="24331" b="12381"/>
          <a:stretch/>
        </p:blipFill>
        <p:spPr>
          <a:xfrm>
            <a:off x="2369289" y="3508316"/>
            <a:ext cx="708429" cy="10263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1587" r="24331" b="12381"/>
          <a:stretch/>
        </p:blipFill>
        <p:spPr>
          <a:xfrm>
            <a:off x="4469558" y="3508316"/>
            <a:ext cx="708429" cy="10263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1587" r="24331" b="12381"/>
          <a:stretch/>
        </p:blipFill>
        <p:spPr>
          <a:xfrm>
            <a:off x="3761129" y="3508316"/>
            <a:ext cx="708429" cy="10263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1587" r="24331" b="12381"/>
          <a:stretch/>
        </p:blipFill>
        <p:spPr>
          <a:xfrm>
            <a:off x="1660860" y="3508316"/>
            <a:ext cx="708429" cy="10263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1587" r="24331" b="12381"/>
          <a:stretch/>
        </p:blipFill>
        <p:spPr>
          <a:xfrm>
            <a:off x="3077718" y="3508316"/>
            <a:ext cx="708429" cy="1026366"/>
          </a:xfrm>
          <a:prstGeom prst="rect">
            <a:avLst/>
          </a:prstGeom>
        </p:spPr>
      </p:pic>
      <p:sp>
        <p:nvSpPr>
          <p:cNvPr id="26" name="Left Brace 25"/>
          <p:cNvSpPr/>
          <p:nvPr/>
        </p:nvSpPr>
        <p:spPr>
          <a:xfrm rot="16200000">
            <a:off x="4674943" y="4380382"/>
            <a:ext cx="268906" cy="708426"/>
          </a:xfrm>
          <a:prstGeom prst="lef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2369289" y="1968759"/>
            <a:ext cx="8718590" cy="108858"/>
            <a:chOff x="2369289" y="1968759"/>
            <a:chExt cx="8718590" cy="108858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369289" y="1968759"/>
              <a:ext cx="8715478" cy="124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372401" y="2065176"/>
              <a:ext cx="8715478" cy="124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ounded Rectangle 32"/>
          <p:cNvSpPr/>
          <p:nvPr/>
        </p:nvSpPr>
        <p:spPr>
          <a:xfrm>
            <a:off x="5890125" y="2815330"/>
            <a:ext cx="5818457" cy="228954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7 can: 35l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mật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ong</a:t>
            </a:r>
            <a:endParaRPr lang="en-US" sz="3200" b="1" dirty="0">
              <a:solidFill>
                <a:schemeClr val="tx1"/>
              </a:solidFill>
              <a:latin typeface="HP001 4 hàng" pitchFamily="34" charset="-93"/>
              <a:cs typeface="Arial" pitchFamily="34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1 can: ....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lít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mật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ong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55181" y="4942226"/>
            <a:ext cx="708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HP001 4 hàng" pitchFamily="34" charset="-93"/>
              </a:rPr>
              <a:t>? l</a:t>
            </a:r>
          </a:p>
        </p:txBody>
      </p:sp>
      <p:sp>
        <p:nvSpPr>
          <p:cNvPr id="36" name="Left Brace 35"/>
          <p:cNvSpPr/>
          <p:nvPr/>
        </p:nvSpPr>
        <p:spPr>
          <a:xfrm rot="5400000">
            <a:off x="2562102" y="1081101"/>
            <a:ext cx="537811" cy="4625538"/>
          </a:xfrm>
          <a:prstGeom prst="lef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6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9984E-6 -1.37309E-6 L -0.15476 0.277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8" y="138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26" grpId="0" animBg="1"/>
      <p:bldP spid="33" grpId="0" animBg="1"/>
      <p:bldP spid="34" grpId="0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4000" t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54"/>
          <p:cNvSpPr txBox="1">
            <a:spLocks noChangeArrowheads="1"/>
          </p:cNvSpPr>
          <p:nvPr/>
        </p:nvSpPr>
        <p:spPr bwMode="auto">
          <a:xfrm>
            <a:off x="552450" y="222275"/>
            <a:ext cx="111442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000" b="1" u="sng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Có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35 l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mật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ong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chia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đều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vào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7 can.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Hỏi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mỗi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can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có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mấy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lít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mật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ong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06119" y="2195676"/>
            <a:ext cx="4748960" cy="228954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2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7 can: 35l </a:t>
            </a:r>
            <a:r>
              <a:rPr lang="en-US" sz="2600" b="1" dirty="0" err="1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mật</a:t>
            </a:r>
            <a:r>
              <a:rPr lang="en-US" sz="26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ong</a:t>
            </a:r>
            <a:endParaRPr lang="en-US" sz="2600" b="1" dirty="0">
              <a:solidFill>
                <a:schemeClr val="tx1"/>
              </a:solidFill>
              <a:latin typeface="HP001 4 hàng" pitchFamily="34" charset="-93"/>
              <a:cs typeface="Arial" pitchFamily="34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1 can: .... </a:t>
            </a:r>
            <a:r>
              <a:rPr lang="en-US" sz="2600" b="1" dirty="0" err="1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lít</a:t>
            </a:r>
            <a:r>
              <a:rPr lang="en-US" sz="26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mật</a:t>
            </a:r>
            <a:r>
              <a:rPr lang="en-US" sz="26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ong</a:t>
            </a:r>
            <a:r>
              <a:rPr lang="en-US" sz="26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175849" y="2111200"/>
            <a:ext cx="6767183" cy="2771351"/>
          </a:xfrm>
          <a:prstGeom prst="roundRect">
            <a:avLst>
              <a:gd name="adj" fmla="val 732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giải</a:t>
            </a:r>
            <a:endParaRPr lang="en-US" sz="2800" dirty="0">
              <a:solidFill>
                <a:schemeClr val="tx1"/>
              </a:solidFill>
              <a:latin typeface="HP001 4 hàng" pitchFamily="34" charset="-93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can </a:t>
            </a:r>
            <a:r>
              <a:rPr lang="en-US" sz="2800" b="1" dirty="0" err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lít</a:t>
            </a:r>
            <a:r>
              <a:rPr lang="en-US" sz="2800" b="1" dirty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mật</a:t>
            </a:r>
            <a:r>
              <a:rPr lang="en-US" sz="2800" b="1" dirty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ong</a:t>
            </a:r>
            <a:r>
              <a:rPr lang="en-US" sz="2800" b="1" dirty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35 : 7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 5 ( l)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        </a:t>
            </a:r>
            <a:r>
              <a:rPr lang="vi-VN" sz="2800" b="1" dirty="0" smtClean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       </a:t>
            </a:r>
            <a:r>
              <a:rPr lang="en-US" sz="2800" b="1" dirty="0" err="1" smtClean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Đáp</a:t>
            </a:r>
            <a:r>
              <a:rPr lang="en-US" sz="2800" b="1" dirty="0" smtClean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: 5l </a:t>
            </a:r>
            <a:r>
              <a:rPr lang="en-US" sz="2800" b="1" dirty="0" err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mật</a:t>
            </a:r>
            <a:r>
              <a:rPr lang="en-US" sz="2800" b="1" dirty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ong</a:t>
            </a:r>
            <a:endParaRPr lang="en-US" sz="2800" b="1" dirty="0">
              <a:solidFill>
                <a:schemeClr val="tx1"/>
              </a:solidFill>
              <a:latin typeface="HP001 4 hàng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92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4000" t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54"/>
          <p:cNvSpPr txBox="1">
            <a:spLocks noChangeArrowheads="1"/>
          </p:cNvSpPr>
          <p:nvPr/>
        </p:nvSpPr>
        <p:spPr bwMode="auto">
          <a:xfrm>
            <a:off x="552450" y="222275"/>
            <a:ext cx="111442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000" b="1" u="sng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Có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35 l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mật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ong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chia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đều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vào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7 can.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Hỏi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mỗi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can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có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mấy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lít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mật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HP001 5 hàng" pitchFamily="34" charset="-93"/>
              </a:rPr>
              <a:t>ong</a:t>
            </a:r>
            <a:r>
              <a:rPr lang="en-US" altLang="en-US" sz="4000" b="1" dirty="0">
                <a:solidFill>
                  <a:srgbClr val="002060"/>
                </a:solidFill>
                <a:latin typeface="HP001 5 hàng" pitchFamily="34" charset="-93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66158" y="2283727"/>
            <a:ext cx="6767183" cy="27713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: 7 = 5 ( l)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5l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triped Right Arrow 1"/>
          <p:cNvSpPr/>
          <p:nvPr/>
        </p:nvSpPr>
        <p:spPr>
          <a:xfrm>
            <a:off x="5865962" y="3376104"/>
            <a:ext cx="4623759" cy="1144138"/>
          </a:xfrm>
          <a:prstGeom prst="stripedRightArrow">
            <a:avLst>
              <a:gd name="adj1" fmla="val 46984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 giá trị của 1 phần</a:t>
            </a:r>
          </a:p>
        </p:txBody>
      </p:sp>
    </p:spTree>
    <p:extLst>
      <p:ext uri="{BB962C8B-B14F-4D97-AF65-F5344CB8AC3E}">
        <p14:creationId xmlns:p14="http://schemas.microsoft.com/office/powerpoint/2010/main" val="21595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4"/>
          <p:cNvSpPr txBox="1">
            <a:spLocks noChangeArrowheads="1"/>
          </p:cNvSpPr>
          <p:nvPr/>
        </p:nvSpPr>
        <p:spPr bwMode="auto">
          <a:xfrm>
            <a:off x="552449" y="429309"/>
            <a:ext cx="4192079" cy="168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35 l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mật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ong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chia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đều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vào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7 can.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Hỏi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mỗi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can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mấy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lít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mật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ong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6119" y="2760479"/>
            <a:ext cx="4748960" cy="16044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7 can: 35l </a:t>
            </a:r>
            <a:r>
              <a:rPr lang="en-US" sz="2400" b="1" dirty="0" err="1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mật</a:t>
            </a:r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ong</a:t>
            </a:r>
            <a:endParaRPr lang="en-US" sz="2400" b="1" dirty="0">
              <a:solidFill>
                <a:schemeClr val="tx1"/>
              </a:solidFill>
              <a:latin typeface="HP001 4 hàng" pitchFamily="34" charset="-93"/>
              <a:cs typeface="Arial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1 can: .... </a:t>
            </a:r>
            <a:r>
              <a:rPr lang="en-US" sz="2400" b="1" dirty="0" err="1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lít</a:t>
            </a:r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mật</a:t>
            </a:r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ong</a:t>
            </a:r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0285" y="4520240"/>
            <a:ext cx="5076405" cy="19317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: 7 = 5 ( l)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5l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79364" y="429309"/>
            <a:ext cx="69011" cy="6022711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54"/>
          <p:cNvSpPr txBox="1">
            <a:spLocks noChangeArrowheads="1"/>
          </p:cNvSpPr>
          <p:nvPr/>
        </p:nvSpPr>
        <p:spPr bwMode="auto">
          <a:xfrm>
            <a:off x="5348375" y="452155"/>
            <a:ext cx="6556078" cy="121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6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2600" b="1" u="sng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2600" b="1" dirty="0" err="1">
                <a:latin typeface="HP001 5 hàng" pitchFamily="34" charset="-93"/>
              </a:rPr>
              <a:t>Có</a:t>
            </a:r>
            <a:r>
              <a:rPr lang="en-US" altLang="en-US" sz="2600" b="1" dirty="0">
                <a:latin typeface="HP001 5 hàng" pitchFamily="34" charset="-93"/>
              </a:rPr>
              <a:t> 35 l </a:t>
            </a:r>
            <a:r>
              <a:rPr lang="en-US" altLang="en-US" sz="2600" b="1" dirty="0" err="1">
                <a:latin typeface="HP001 5 hàng" pitchFamily="34" charset="-93"/>
              </a:rPr>
              <a:t>mật</a:t>
            </a:r>
            <a:r>
              <a:rPr lang="en-US" altLang="en-US" sz="2600" b="1" dirty="0">
                <a:latin typeface="HP001 5 hàng" pitchFamily="34" charset="-93"/>
              </a:rPr>
              <a:t> </a:t>
            </a:r>
            <a:r>
              <a:rPr lang="en-US" altLang="en-US" sz="2600" b="1" dirty="0" err="1">
                <a:latin typeface="HP001 5 hàng" pitchFamily="34" charset="-93"/>
              </a:rPr>
              <a:t>ong</a:t>
            </a:r>
            <a:r>
              <a:rPr lang="en-US" altLang="en-US" sz="2600" b="1" dirty="0">
                <a:latin typeface="HP001 5 hàng" pitchFamily="34" charset="-93"/>
              </a:rPr>
              <a:t> </a:t>
            </a:r>
            <a:r>
              <a:rPr lang="en-US" altLang="en-US" sz="2600" b="1" dirty="0" err="1">
                <a:latin typeface="HP001 5 hàng" pitchFamily="34" charset="-93"/>
              </a:rPr>
              <a:t>chia</a:t>
            </a:r>
            <a:r>
              <a:rPr lang="en-US" altLang="en-US" sz="2600" b="1" dirty="0">
                <a:latin typeface="HP001 5 hàng" pitchFamily="34" charset="-93"/>
              </a:rPr>
              <a:t> </a:t>
            </a:r>
            <a:r>
              <a:rPr lang="en-US" altLang="en-US" sz="2600" b="1" dirty="0" err="1">
                <a:latin typeface="HP001 5 hàng" pitchFamily="34" charset="-93"/>
              </a:rPr>
              <a:t>đều</a:t>
            </a:r>
            <a:r>
              <a:rPr lang="en-US" altLang="en-US" sz="2600" b="1" dirty="0">
                <a:latin typeface="HP001 5 hàng" pitchFamily="34" charset="-93"/>
              </a:rPr>
              <a:t> </a:t>
            </a:r>
            <a:r>
              <a:rPr lang="en-US" altLang="en-US" sz="2600" b="1" dirty="0" err="1">
                <a:latin typeface="HP001 5 hàng" pitchFamily="34" charset="-93"/>
              </a:rPr>
              <a:t>vào</a:t>
            </a:r>
            <a:r>
              <a:rPr lang="en-US" altLang="en-US" sz="2600" b="1" dirty="0">
                <a:latin typeface="HP001 5 hàng" pitchFamily="34" charset="-93"/>
              </a:rPr>
              <a:t> 7 can. </a:t>
            </a:r>
            <a:r>
              <a:rPr lang="en-US" altLang="en-US" sz="2600" b="1" dirty="0" err="1">
                <a:latin typeface="HP001 5 hàng" pitchFamily="34" charset="-93"/>
              </a:rPr>
              <a:t>Hỏi</a:t>
            </a:r>
            <a:r>
              <a:rPr lang="en-US" altLang="en-US" sz="2600" b="1" dirty="0">
                <a:latin typeface="HP001 5 hàng" pitchFamily="34" charset="-93"/>
              </a:rPr>
              <a:t> 2 can </a:t>
            </a:r>
            <a:r>
              <a:rPr lang="en-US" altLang="en-US" sz="2600" b="1" dirty="0" err="1">
                <a:latin typeface="HP001 5 hàng" pitchFamily="34" charset="-93"/>
              </a:rPr>
              <a:t>có</a:t>
            </a:r>
            <a:r>
              <a:rPr lang="en-US" altLang="en-US" sz="2600" b="1" dirty="0">
                <a:latin typeface="HP001 5 hàng" pitchFamily="34" charset="-93"/>
              </a:rPr>
              <a:t> </a:t>
            </a:r>
            <a:r>
              <a:rPr lang="en-US" altLang="en-US" sz="2600" b="1" dirty="0" err="1">
                <a:latin typeface="HP001 5 hàng" pitchFamily="34" charset="-93"/>
              </a:rPr>
              <a:t>mấy</a:t>
            </a:r>
            <a:r>
              <a:rPr lang="en-US" altLang="en-US" sz="2600" b="1" dirty="0">
                <a:latin typeface="HP001 5 hàng" pitchFamily="34" charset="-93"/>
              </a:rPr>
              <a:t> </a:t>
            </a:r>
            <a:r>
              <a:rPr lang="en-US" altLang="en-US" sz="2600" b="1" dirty="0" err="1">
                <a:latin typeface="HP001 5 hàng" pitchFamily="34" charset="-93"/>
              </a:rPr>
              <a:t>lít</a:t>
            </a:r>
            <a:r>
              <a:rPr lang="en-US" altLang="en-US" sz="2600" b="1" dirty="0">
                <a:latin typeface="HP001 5 hàng" pitchFamily="34" charset="-93"/>
              </a:rPr>
              <a:t> </a:t>
            </a:r>
            <a:r>
              <a:rPr lang="en-US" altLang="en-US" sz="2600" b="1" dirty="0" err="1">
                <a:latin typeface="HP001 5 hàng" pitchFamily="34" charset="-93"/>
              </a:rPr>
              <a:t>mật</a:t>
            </a:r>
            <a:r>
              <a:rPr lang="en-US" altLang="en-US" sz="2600" b="1" dirty="0">
                <a:latin typeface="HP001 5 hàng" pitchFamily="34" charset="-93"/>
              </a:rPr>
              <a:t> </a:t>
            </a:r>
            <a:r>
              <a:rPr lang="en-US" altLang="en-US" sz="2600" b="1" dirty="0" err="1">
                <a:latin typeface="HP001 5 hàng" pitchFamily="34" charset="-93"/>
              </a:rPr>
              <a:t>ong</a:t>
            </a:r>
            <a:r>
              <a:rPr lang="en-US" altLang="en-US" sz="2600" b="1" dirty="0">
                <a:latin typeface="HP001 5 hàng" pitchFamily="34" charset="-93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65178" y="592332"/>
            <a:ext cx="1048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  <a:latin typeface="HP001 5 hàng" pitchFamily="34" charset="-93"/>
              </a:rPr>
              <a:t>35 l </a:t>
            </a:r>
            <a:endParaRPr lang="en-US" sz="280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686960" y="1081046"/>
            <a:ext cx="10096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98084" y="1670694"/>
            <a:ext cx="10096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1587" r="24331" b="12381"/>
          <a:stretch/>
        </p:blipFill>
        <p:spPr>
          <a:xfrm>
            <a:off x="5599305" y="3560662"/>
            <a:ext cx="708429" cy="10263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1587" r="24331" b="12381"/>
          <a:stretch/>
        </p:blipFill>
        <p:spPr>
          <a:xfrm>
            <a:off x="6326196" y="3560662"/>
            <a:ext cx="708429" cy="1026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1587" r="24331" b="12381"/>
          <a:stretch/>
        </p:blipFill>
        <p:spPr>
          <a:xfrm>
            <a:off x="7743054" y="3560662"/>
            <a:ext cx="708429" cy="10263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1587" r="24331" b="12381"/>
          <a:stretch/>
        </p:blipFill>
        <p:spPr>
          <a:xfrm>
            <a:off x="9843323" y="3560662"/>
            <a:ext cx="708429" cy="10263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1587" r="24331" b="12381"/>
          <a:stretch/>
        </p:blipFill>
        <p:spPr>
          <a:xfrm>
            <a:off x="9134894" y="3560662"/>
            <a:ext cx="708429" cy="10263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1587" r="24331" b="12381"/>
          <a:stretch/>
        </p:blipFill>
        <p:spPr>
          <a:xfrm>
            <a:off x="7034625" y="3560662"/>
            <a:ext cx="708429" cy="10263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11587" r="24331" b="12381"/>
          <a:stretch/>
        </p:blipFill>
        <p:spPr>
          <a:xfrm>
            <a:off x="8451483" y="3560662"/>
            <a:ext cx="708429" cy="1026366"/>
          </a:xfrm>
          <a:prstGeom prst="rect">
            <a:avLst/>
          </a:prstGeom>
        </p:spPr>
      </p:pic>
      <p:sp>
        <p:nvSpPr>
          <p:cNvPr id="23" name="Left Brace 22"/>
          <p:cNvSpPr/>
          <p:nvPr/>
        </p:nvSpPr>
        <p:spPr>
          <a:xfrm rot="5400000">
            <a:off x="7783467" y="981047"/>
            <a:ext cx="537811" cy="4625538"/>
          </a:xfrm>
          <a:prstGeom prst="lef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rot="16200000">
            <a:off x="6155997" y="4021005"/>
            <a:ext cx="268905" cy="1400949"/>
          </a:xfrm>
          <a:prstGeom prst="leftBrace">
            <a:avLst>
              <a:gd name="adj1" fmla="val 8333"/>
              <a:gd name="adj2" fmla="val 51231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38040" y="4990910"/>
            <a:ext cx="5453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chemeClr val="bg1"/>
                </a:solidFill>
                <a:latin typeface="HP001 5 hàng" pitchFamily="34" charset="-93"/>
              </a:rPr>
              <a:t>? l</a:t>
            </a:r>
            <a:endParaRPr lang="en-US" sz="2000"/>
          </a:p>
        </p:txBody>
      </p:sp>
      <p:cxnSp>
        <p:nvCxnSpPr>
          <p:cNvPr id="31" name="Straight Connector 30"/>
          <p:cNvCxnSpPr/>
          <p:nvPr/>
        </p:nvCxnSpPr>
        <p:spPr>
          <a:xfrm>
            <a:off x="7087618" y="1802874"/>
            <a:ext cx="3928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00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6616E-6 2.89017E-7 L -0.00897 0.245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" y="12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3" grpId="1"/>
      <p:bldP spid="23" grpId="0" animBg="1"/>
      <p:bldP spid="24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4"/>
          <p:cNvSpPr txBox="1">
            <a:spLocks noChangeArrowheads="1"/>
          </p:cNvSpPr>
          <p:nvPr/>
        </p:nvSpPr>
        <p:spPr bwMode="auto">
          <a:xfrm>
            <a:off x="409638" y="429309"/>
            <a:ext cx="4748960" cy="168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35 l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mật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ong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chia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đều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vào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7 can.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Hỏi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mỗi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can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mấy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lít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mật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ong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6119" y="2760479"/>
            <a:ext cx="4748960" cy="16044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7 can: 35l </a:t>
            </a:r>
            <a:r>
              <a:rPr lang="en-US" sz="2400" b="1" dirty="0" err="1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mật</a:t>
            </a:r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ong</a:t>
            </a:r>
            <a:endParaRPr lang="en-US" sz="2400" b="1" dirty="0">
              <a:solidFill>
                <a:schemeClr val="tx1"/>
              </a:solidFill>
              <a:latin typeface="HP001 4 hàng" pitchFamily="34" charset="-93"/>
              <a:cs typeface="Arial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1 can: .... </a:t>
            </a:r>
            <a:r>
              <a:rPr lang="en-US" sz="2400" b="1" dirty="0" err="1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lít</a:t>
            </a:r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mật</a:t>
            </a:r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ong</a:t>
            </a:r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 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-148046" y="4520240"/>
            <a:ext cx="5317125" cy="1931780"/>
          </a:xfrm>
          <a:prstGeom prst="roundRect">
            <a:avLst>
              <a:gd name="adj" fmla="val 952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can </a:t>
            </a:r>
            <a:r>
              <a:rPr lang="en-US" sz="2400" b="1" dirty="0" err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lít</a:t>
            </a:r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mật</a:t>
            </a:r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ong</a:t>
            </a:r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35 : 7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400" b="1" dirty="0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 5 ( l)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       </a:t>
            </a:r>
            <a:r>
              <a:rPr lang="vi-VN" sz="2400" b="1" dirty="0" smtClean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          </a:t>
            </a:r>
            <a:r>
              <a:rPr lang="en-US" sz="2400" b="1" dirty="0" err="1" smtClean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Đáp</a:t>
            </a:r>
            <a:r>
              <a:rPr lang="en-US" sz="2400" b="1" dirty="0" smtClean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: 5l </a:t>
            </a:r>
            <a:r>
              <a:rPr lang="en-US" sz="2400" b="1" dirty="0" err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mật</a:t>
            </a:r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itchFamily="34" charset="-93"/>
                <a:cs typeface="Times New Roman" pitchFamily="18" charset="0"/>
              </a:rPr>
              <a:t>ong</a:t>
            </a:r>
            <a:endParaRPr lang="en-US" sz="2400" b="1" dirty="0">
              <a:solidFill>
                <a:schemeClr val="tx1"/>
              </a:solidFill>
              <a:latin typeface="HP001 4 hàng" pitchFamily="34" charset="-93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62111" y="429309"/>
            <a:ext cx="69011" cy="6022711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54"/>
          <p:cNvSpPr txBox="1">
            <a:spLocks noChangeArrowheads="1"/>
          </p:cNvSpPr>
          <p:nvPr/>
        </p:nvSpPr>
        <p:spPr bwMode="auto">
          <a:xfrm>
            <a:off x="5244856" y="262372"/>
            <a:ext cx="6843625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35 l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mật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ong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chia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đều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vào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7 can.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Hỏi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2 can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mấy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lít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mật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itchFamily="34" charset="-93"/>
              </a:rPr>
              <a:t>ong</a:t>
            </a:r>
            <a:r>
              <a:rPr lang="en-US" altLang="en-US" sz="2400" b="1" dirty="0">
                <a:solidFill>
                  <a:srgbClr val="FF0000"/>
                </a:solidFill>
                <a:latin typeface="HP001 5 hàng" pitchFamily="34" charset="-93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096000" y="1477855"/>
            <a:ext cx="4748960" cy="16044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7 can: 35l </a:t>
            </a:r>
            <a:r>
              <a:rPr lang="en-US" sz="2400" b="1" dirty="0" err="1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mật</a:t>
            </a:r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ong</a:t>
            </a:r>
            <a:endParaRPr lang="en-US" sz="2400" b="1" dirty="0">
              <a:solidFill>
                <a:schemeClr val="tx1"/>
              </a:solidFill>
              <a:latin typeface="HP001 4 hàng" pitchFamily="34" charset="-93"/>
              <a:cs typeface="Arial" pitchFamily="34" charset="0"/>
            </a:endParaRPr>
          </a:p>
          <a:p>
            <a:endParaRPr lang="en-US" sz="2400" b="1" dirty="0">
              <a:solidFill>
                <a:schemeClr val="tx1"/>
              </a:solidFill>
              <a:latin typeface="HP001 4 hàng" pitchFamily="34" charset="-93"/>
              <a:cs typeface="Arial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2 can: .... </a:t>
            </a:r>
            <a:r>
              <a:rPr lang="en-US" sz="2400" b="1" dirty="0" err="1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lít</a:t>
            </a:r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mật</a:t>
            </a:r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ong</a:t>
            </a:r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34838" y="4037162"/>
            <a:ext cx="6728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277155" y="2930105"/>
            <a:ext cx="8137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09638" y="3714159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HP001 4 hàng" pitchFamily="34" charset="-93"/>
                <a:cs typeface="Arial" pitchFamily="34" charset="0"/>
              </a:rPr>
              <a:t>1 can: .... </a:t>
            </a:r>
            <a:r>
              <a:rPr lang="en-US" sz="2400" b="1" dirty="0" err="1">
                <a:latin typeface="HP001 4 hàng" pitchFamily="34" charset="-93"/>
                <a:cs typeface="Arial" pitchFamily="34" charset="0"/>
              </a:rPr>
              <a:t>lít</a:t>
            </a:r>
            <a:endParaRPr lang="en-US" sz="2400" b="1" dirty="0"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461258" y="3168336"/>
            <a:ext cx="6245525" cy="3242086"/>
          </a:xfrm>
          <a:prstGeom prst="roundRect">
            <a:avLst>
              <a:gd name="adj" fmla="val 952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algn="ctr"/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>
              <a:solidFill>
                <a:schemeClr val="tx1"/>
              </a:solidFill>
              <a:latin typeface="HP001 4 hàng" pitchFamily="34" charset="-93"/>
              <a:cs typeface="Times New Roman" pitchFamily="18" charset="0"/>
            </a:endParaRPr>
          </a:p>
          <a:p>
            <a:pPr algn="ctr"/>
            <a:endParaRPr lang="en-US" sz="2400" b="1">
              <a:solidFill>
                <a:schemeClr val="tx1"/>
              </a:solidFill>
              <a:latin typeface="HP001 4 hàng" pitchFamily="34" charset="-93"/>
              <a:cs typeface="Times New Roman" pitchFamily="18" charset="0"/>
            </a:endParaRPr>
          </a:p>
          <a:p>
            <a:pPr algn="ctr"/>
            <a:endParaRPr lang="en-US" sz="2400" b="1">
              <a:solidFill>
                <a:schemeClr val="tx1"/>
              </a:solidFill>
              <a:latin typeface="HP001 4 hàng" pitchFamily="34" charset="-93"/>
              <a:cs typeface="Times New Roman" pitchFamily="18" charset="0"/>
            </a:endParaRPr>
          </a:p>
          <a:p>
            <a:pPr algn="ctr"/>
            <a:endParaRPr lang="en-US" sz="2400" b="1">
              <a:solidFill>
                <a:schemeClr val="tx1"/>
              </a:solidFill>
              <a:latin typeface="HP001 4 hàng" pitchFamily="34" charset="-93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71964" y="3683381"/>
            <a:ext cx="4746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latin typeface="HP001 4 hàng" pitchFamily="34" charset="-93"/>
                <a:cs typeface="Times New Roman" pitchFamily="18" charset="0"/>
              </a:rPr>
              <a:t>Mỗi</a:t>
            </a:r>
            <a:r>
              <a:rPr lang="en-US" sz="2800" b="1" dirty="0">
                <a:latin typeface="HP001 4 hàng" pitchFamily="34" charset="-93"/>
                <a:cs typeface="Times New Roman" pitchFamily="18" charset="0"/>
              </a:rPr>
              <a:t> can </a:t>
            </a:r>
            <a:r>
              <a:rPr lang="en-US" sz="2800" b="1" dirty="0" err="1">
                <a:latin typeface="HP001 4 hàng" pitchFamily="34" charset="-93"/>
                <a:cs typeface="Times New Roman" pitchFamily="18" charset="0"/>
              </a:rPr>
              <a:t>có</a:t>
            </a:r>
            <a:r>
              <a:rPr lang="en-US" sz="2800" b="1" dirty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>
                <a:latin typeface="HP001 4 hàng" pitchFamily="34" charset="-93"/>
                <a:cs typeface="Times New Roman" pitchFamily="18" charset="0"/>
              </a:rPr>
              <a:t>số</a:t>
            </a:r>
            <a:r>
              <a:rPr lang="en-US" sz="2800" b="1" dirty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>
                <a:latin typeface="HP001 4 hàng" pitchFamily="34" charset="-93"/>
                <a:cs typeface="Times New Roman" pitchFamily="18" charset="0"/>
              </a:rPr>
              <a:t>lít</a:t>
            </a:r>
            <a:r>
              <a:rPr lang="en-US" sz="2800" b="1" dirty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>
                <a:latin typeface="HP001 4 hàng" pitchFamily="34" charset="-93"/>
                <a:cs typeface="Times New Roman" pitchFamily="18" charset="0"/>
              </a:rPr>
              <a:t>mật</a:t>
            </a:r>
            <a:r>
              <a:rPr lang="en-US" sz="2800" b="1" dirty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>
                <a:latin typeface="HP001 4 hàng" pitchFamily="34" charset="-93"/>
                <a:cs typeface="Times New Roman" pitchFamily="18" charset="0"/>
              </a:rPr>
              <a:t>ong</a:t>
            </a:r>
            <a:r>
              <a:rPr lang="en-US" sz="2800" b="1" dirty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>
                <a:latin typeface="HP001 4 hàng" pitchFamily="34" charset="-93"/>
                <a:cs typeface="Times New Roman" pitchFamily="18" charset="0"/>
              </a:rPr>
              <a:t>là</a:t>
            </a:r>
            <a:r>
              <a:rPr lang="en-US" sz="2800" b="1" dirty="0">
                <a:latin typeface="HP001 4 hàng" pitchFamily="34" charset="-93"/>
                <a:cs typeface="Times New Roman" pitchFamily="18" charset="0"/>
              </a:rPr>
              <a:t>: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336216" y="4103356"/>
            <a:ext cx="2545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35 : 7 </a:t>
            </a:r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800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 5 ( l)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142671" y="2209681"/>
            <a:ext cx="598241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>
                <a:latin typeface="HP001 4 hàng" pitchFamily="34" charset="-93"/>
              </a:rPr>
              <a:t>5 l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632320" y="4643826"/>
            <a:ext cx="4737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latin typeface="HP001 4 hàng" pitchFamily="34" charset="-93"/>
                <a:cs typeface="Times New Roman" pitchFamily="18" charset="0"/>
              </a:rPr>
              <a:t>Hai</a:t>
            </a:r>
            <a:r>
              <a:rPr lang="en-US" sz="2800" b="1" dirty="0">
                <a:latin typeface="HP001 4 hàng" pitchFamily="34" charset="-93"/>
                <a:cs typeface="Times New Roman" pitchFamily="18" charset="0"/>
              </a:rPr>
              <a:t> can </a:t>
            </a:r>
            <a:r>
              <a:rPr lang="en-US" sz="2800" b="1" dirty="0" err="1">
                <a:latin typeface="HP001 4 hàng" pitchFamily="34" charset="-93"/>
                <a:cs typeface="Times New Roman" pitchFamily="18" charset="0"/>
              </a:rPr>
              <a:t>có</a:t>
            </a:r>
            <a:r>
              <a:rPr lang="en-US" sz="2800" b="1" dirty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>
                <a:latin typeface="HP001 4 hàng" pitchFamily="34" charset="-93"/>
                <a:cs typeface="Times New Roman" pitchFamily="18" charset="0"/>
              </a:rPr>
              <a:t>số</a:t>
            </a:r>
            <a:r>
              <a:rPr lang="en-US" sz="2800" b="1" dirty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>
                <a:latin typeface="HP001 4 hàng" pitchFamily="34" charset="-93"/>
                <a:cs typeface="Times New Roman" pitchFamily="18" charset="0"/>
              </a:rPr>
              <a:t>lít</a:t>
            </a:r>
            <a:r>
              <a:rPr lang="en-US" sz="2800" b="1" dirty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>
                <a:latin typeface="HP001 4 hàng" pitchFamily="34" charset="-93"/>
                <a:cs typeface="Times New Roman" pitchFamily="18" charset="0"/>
              </a:rPr>
              <a:t>mật</a:t>
            </a:r>
            <a:r>
              <a:rPr lang="en-US" sz="2800" b="1" dirty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>
                <a:latin typeface="HP001 4 hàng" pitchFamily="34" charset="-93"/>
                <a:cs typeface="Times New Roman" pitchFamily="18" charset="0"/>
              </a:rPr>
              <a:t>ong</a:t>
            </a:r>
            <a:r>
              <a:rPr lang="en-US" sz="2800" b="1" dirty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>
                <a:latin typeface="HP001 4 hàng" pitchFamily="34" charset="-93"/>
                <a:cs typeface="Times New Roman" pitchFamily="18" charset="0"/>
              </a:rPr>
              <a:t>là</a:t>
            </a:r>
            <a:r>
              <a:rPr lang="en-US" sz="2800" b="1" dirty="0">
                <a:latin typeface="HP001 4 hàng" pitchFamily="34" charset="-93"/>
                <a:cs typeface="Times New Roman" pitchFamily="18" charset="0"/>
              </a:rPr>
              <a:t>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658928" y="516296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5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 2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 10 ( l)</a:t>
            </a:r>
          </a:p>
          <a:p>
            <a:pPr algn="ctr"/>
            <a:r>
              <a:rPr lang="en-US" sz="2800" b="1" dirty="0">
                <a:latin typeface="HP001 4 hàng" pitchFamily="34" charset="-93"/>
                <a:cs typeface="Times New Roman" pitchFamily="18" charset="0"/>
              </a:rPr>
              <a:t>        </a:t>
            </a:r>
            <a:r>
              <a:rPr lang="vi-VN" sz="2800" b="1" dirty="0" smtClean="0">
                <a:latin typeface="HP001 4 hàng" pitchFamily="34" charset="-93"/>
                <a:cs typeface="Times New Roman" pitchFamily="18" charset="0"/>
              </a:rPr>
              <a:t>      </a:t>
            </a:r>
            <a:r>
              <a:rPr lang="en-US" sz="2800" b="1" dirty="0" err="1" smtClean="0">
                <a:latin typeface="HP001 4 hàng" pitchFamily="34" charset="-93"/>
                <a:cs typeface="Times New Roman" pitchFamily="18" charset="0"/>
              </a:rPr>
              <a:t>Đáp</a:t>
            </a:r>
            <a:r>
              <a:rPr lang="en-US" sz="2800" b="1" dirty="0" smtClean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>
                <a:latin typeface="HP001 4 hàng" pitchFamily="34" charset="-93"/>
                <a:cs typeface="Times New Roman" pitchFamily="18" charset="0"/>
              </a:rPr>
              <a:t>số</a:t>
            </a:r>
            <a:r>
              <a:rPr lang="en-US" sz="2800" b="1" dirty="0">
                <a:latin typeface="HP001 4 hàng" pitchFamily="34" charset="-93"/>
                <a:cs typeface="Times New Roman" pitchFamily="18" charset="0"/>
              </a:rPr>
              <a:t>: 10l </a:t>
            </a:r>
            <a:r>
              <a:rPr lang="en-US" sz="2800" b="1" dirty="0" err="1">
                <a:latin typeface="HP001 4 hàng" pitchFamily="34" charset="-93"/>
                <a:cs typeface="Times New Roman" pitchFamily="18" charset="0"/>
              </a:rPr>
              <a:t>mật</a:t>
            </a:r>
            <a:r>
              <a:rPr lang="en-US" sz="2800" b="1" dirty="0"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800" b="1" dirty="0" err="1">
                <a:latin typeface="HP001 4 hàng" pitchFamily="34" charset="-93"/>
                <a:cs typeface="Times New Roman" pitchFamily="18" charset="0"/>
              </a:rPr>
              <a:t>ong</a:t>
            </a:r>
            <a:endParaRPr lang="en-US" sz="2800" b="1" dirty="0">
              <a:latin typeface="HP001 4 hàng" pitchFamily="34" charset="-93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69079" y="262372"/>
            <a:ext cx="75777" cy="61896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2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141E-6 0.00254 L 0.47905 -0.212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6" y="-10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927 0.19722 L 3.64394E-8 0.002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7" y="-97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785 0.18705 L -2.65487E-6 -2.08092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6" y="-9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30" grpId="0"/>
      <p:bldP spid="30" grpId="1"/>
      <p:bldP spid="32" grpId="0"/>
      <p:bldP spid="32" grpId="1"/>
      <p:bldP spid="41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60"/>
            <a:ext cx="12192000" cy="6858000"/>
          </a:xfrm>
          <a:prstGeom prst="rect">
            <a:avLst/>
          </a:prstGeom>
        </p:spPr>
      </p:pic>
      <p:sp>
        <p:nvSpPr>
          <p:cNvPr id="9" name="Text Box 54"/>
          <p:cNvSpPr txBox="1">
            <a:spLocks noChangeArrowheads="1"/>
          </p:cNvSpPr>
          <p:nvPr/>
        </p:nvSpPr>
        <p:spPr bwMode="auto">
          <a:xfrm>
            <a:off x="362310" y="227866"/>
            <a:ext cx="11726172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b="1" dirty="0" err="1">
                <a:solidFill>
                  <a:schemeClr val="bg1"/>
                </a:solidFill>
                <a:latin typeface="HP001 5 hàng" pitchFamily="34" charset="-93"/>
              </a:rPr>
              <a:t>Có</a:t>
            </a:r>
            <a:r>
              <a:rPr lang="en-US" altLang="en-US" b="1" dirty="0">
                <a:solidFill>
                  <a:schemeClr val="bg1"/>
                </a:solidFill>
                <a:latin typeface="HP001 5 hàng" pitchFamily="34" charset="-93"/>
              </a:rPr>
              <a:t> 35 l </a:t>
            </a:r>
            <a:r>
              <a:rPr lang="en-US" altLang="en-US" b="1" dirty="0" err="1">
                <a:solidFill>
                  <a:schemeClr val="bg1"/>
                </a:solidFill>
                <a:latin typeface="HP001 5 hàng" pitchFamily="34" charset="-93"/>
              </a:rPr>
              <a:t>mật</a:t>
            </a:r>
            <a:r>
              <a:rPr lang="en-US" altLang="en-US" b="1" dirty="0">
                <a:solidFill>
                  <a:schemeClr val="bg1"/>
                </a:solidFill>
                <a:latin typeface="HP001 5 hàng" pitchFamily="34" charset="-93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5 hàng" pitchFamily="34" charset="-93"/>
              </a:rPr>
              <a:t>ong</a:t>
            </a:r>
            <a:r>
              <a:rPr lang="en-US" altLang="en-US" b="1" dirty="0">
                <a:solidFill>
                  <a:schemeClr val="bg1"/>
                </a:solidFill>
                <a:latin typeface="HP001 5 hàng" pitchFamily="34" charset="-93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5 hàng" pitchFamily="34" charset="-93"/>
              </a:rPr>
              <a:t>chia</a:t>
            </a:r>
            <a:r>
              <a:rPr lang="en-US" altLang="en-US" b="1" dirty="0">
                <a:solidFill>
                  <a:schemeClr val="bg1"/>
                </a:solidFill>
                <a:latin typeface="HP001 5 hàng" pitchFamily="34" charset="-93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5 hàng" pitchFamily="34" charset="-93"/>
              </a:rPr>
              <a:t>đều</a:t>
            </a:r>
            <a:r>
              <a:rPr lang="en-US" altLang="en-US" b="1" dirty="0">
                <a:solidFill>
                  <a:schemeClr val="bg1"/>
                </a:solidFill>
                <a:latin typeface="HP001 5 hàng" pitchFamily="34" charset="-93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5 hàng" pitchFamily="34" charset="-93"/>
              </a:rPr>
              <a:t>vào</a:t>
            </a:r>
            <a:r>
              <a:rPr lang="en-US" altLang="en-US" b="1" dirty="0">
                <a:solidFill>
                  <a:schemeClr val="bg1"/>
                </a:solidFill>
                <a:latin typeface="HP001 5 hàng" pitchFamily="34" charset="-93"/>
              </a:rPr>
              <a:t> 7 can. </a:t>
            </a:r>
            <a:r>
              <a:rPr lang="en-US" altLang="en-US" b="1" dirty="0" err="1">
                <a:solidFill>
                  <a:schemeClr val="bg1"/>
                </a:solidFill>
                <a:latin typeface="HP001 5 hàng" pitchFamily="34" charset="-93"/>
              </a:rPr>
              <a:t>Hỏi</a:t>
            </a:r>
            <a:r>
              <a:rPr lang="en-US" altLang="en-US" b="1" dirty="0">
                <a:solidFill>
                  <a:schemeClr val="bg1"/>
                </a:solidFill>
                <a:latin typeface="HP001 5 hàng" pitchFamily="34" charset="-93"/>
              </a:rPr>
              <a:t> 2 can </a:t>
            </a:r>
            <a:r>
              <a:rPr lang="en-US" altLang="en-US" b="1" dirty="0" err="1">
                <a:solidFill>
                  <a:schemeClr val="bg1"/>
                </a:solidFill>
                <a:latin typeface="HP001 5 hàng" pitchFamily="34" charset="-93"/>
              </a:rPr>
              <a:t>có</a:t>
            </a:r>
            <a:r>
              <a:rPr lang="en-US" altLang="en-US" b="1" dirty="0">
                <a:solidFill>
                  <a:schemeClr val="bg1"/>
                </a:solidFill>
                <a:latin typeface="HP001 5 hàng" pitchFamily="34" charset="-93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5 hàng" pitchFamily="34" charset="-93"/>
              </a:rPr>
              <a:t>mấy</a:t>
            </a:r>
            <a:r>
              <a:rPr lang="en-US" altLang="en-US" b="1" dirty="0">
                <a:solidFill>
                  <a:schemeClr val="bg1"/>
                </a:solidFill>
                <a:latin typeface="HP001 5 hàng" pitchFamily="34" charset="-93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5 hàng" pitchFamily="34" charset="-93"/>
              </a:rPr>
              <a:t>lít</a:t>
            </a:r>
            <a:r>
              <a:rPr lang="en-US" altLang="en-US" b="1" dirty="0">
                <a:solidFill>
                  <a:schemeClr val="bg1"/>
                </a:solidFill>
                <a:latin typeface="HP001 5 hàng" pitchFamily="34" charset="-93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5 hàng" pitchFamily="34" charset="-93"/>
              </a:rPr>
              <a:t>mật</a:t>
            </a:r>
            <a:r>
              <a:rPr lang="en-US" altLang="en-US" b="1" dirty="0">
                <a:solidFill>
                  <a:schemeClr val="bg1"/>
                </a:solidFill>
                <a:latin typeface="HP001 5 hàng" pitchFamily="34" charset="-93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5 hàng" pitchFamily="34" charset="-93"/>
              </a:rPr>
              <a:t>ong</a:t>
            </a:r>
            <a:r>
              <a:rPr lang="en-US" altLang="en-US" b="1" dirty="0">
                <a:solidFill>
                  <a:schemeClr val="bg1"/>
                </a:solidFill>
                <a:latin typeface="HP001 5 hàng" pitchFamily="34" charset="-93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24251" y="1651874"/>
            <a:ext cx="4748960" cy="16044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7 can: 35l </a:t>
            </a:r>
            <a:r>
              <a:rPr lang="en-US" sz="2400" b="1" dirty="0" err="1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mật</a:t>
            </a:r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ong</a:t>
            </a:r>
            <a:endParaRPr lang="en-US" sz="2400" b="1" dirty="0">
              <a:solidFill>
                <a:schemeClr val="tx1"/>
              </a:solidFill>
              <a:latin typeface="HP001 4 hàng" pitchFamily="34" charset="-93"/>
              <a:cs typeface="Arial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2 can: .... </a:t>
            </a:r>
            <a:r>
              <a:rPr lang="en-US" sz="2400" b="1" dirty="0" err="1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lít</a:t>
            </a:r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mật</a:t>
            </a:r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ong</a:t>
            </a:r>
            <a:r>
              <a:rPr lang="en-US" sz="2400" b="1" dirty="0">
                <a:solidFill>
                  <a:schemeClr val="tx1"/>
                </a:solidFill>
                <a:latin typeface="HP001 4 hàng" pitchFamily="34" charset="-93"/>
                <a:cs typeface="Arial" pitchFamily="34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268489" y="3427131"/>
            <a:ext cx="9895236" cy="2954186"/>
          </a:xfrm>
          <a:prstGeom prst="roundRect">
            <a:avLst>
              <a:gd name="adj" fmla="val 952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algn="ctr"/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>
              <a:solidFill>
                <a:schemeClr val="tx1"/>
              </a:solidFill>
              <a:latin typeface="HP001 4 hàng" pitchFamily="34" charset="-93"/>
              <a:cs typeface="Times New Roman" pitchFamily="18" charset="0"/>
            </a:endParaRPr>
          </a:p>
          <a:p>
            <a:pPr algn="ctr"/>
            <a:endParaRPr lang="en-US" sz="2400" b="1">
              <a:solidFill>
                <a:schemeClr val="tx1"/>
              </a:solidFill>
              <a:latin typeface="HP001 4 hàng" pitchFamily="34" charset="-93"/>
              <a:cs typeface="Times New Roman" pitchFamily="18" charset="0"/>
            </a:endParaRPr>
          </a:p>
          <a:p>
            <a:pPr algn="ctr"/>
            <a:endParaRPr lang="en-US" sz="2400" b="1">
              <a:solidFill>
                <a:schemeClr val="tx1"/>
              </a:solidFill>
              <a:latin typeface="HP001 4 hàng" pitchFamily="34" charset="-93"/>
              <a:cs typeface="Times New Roman" pitchFamily="18" charset="0"/>
            </a:endParaRPr>
          </a:p>
          <a:p>
            <a:pPr algn="ctr"/>
            <a:endParaRPr lang="en-US" sz="2400" b="1">
              <a:solidFill>
                <a:schemeClr val="tx1"/>
              </a:solidFill>
              <a:latin typeface="HP001 4 hàng" pitchFamily="34" charset="-93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7776" y="3880955"/>
            <a:ext cx="8663693" cy="2431350"/>
            <a:chOff x="5586467" y="3685721"/>
            <a:chExt cx="6168461" cy="2431350"/>
          </a:xfrm>
        </p:grpSpPr>
        <p:sp>
          <p:nvSpPr>
            <p:cNvPr id="30" name="Rectangle 29"/>
            <p:cNvSpPr/>
            <p:nvPr/>
          </p:nvSpPr>
          <p:spPr>
            <a:xfrm>
              <a:off x="5631128" y="3685721"/>
              <a:ext cx="454795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 err="1">
                  <a:latin typeface="HP001 4 hàng" pitchFamily="34" charset="-93"/>
                  <a:cs typeface="Times New Roman" pitchFamily="18" charset="0"/>
                </a:rPr>
                <a:t>Mỗi</a:t>
              </a:r>
              <a:r>
                <a:rPr lang="en-US" sz="2600" b="1" dirty="0">
                  <a:latin typeface="HP001 4 hàng" pitchFamily="34" charset="-93"/>
                  <a:cs typeface="Times New Roman" pitchFamily="18" charset="0"/>
                </a:rPr>
                <a:t> can </a:t>
              </a:r>
              <a:r>
                <a:rPr lang="en-US" sz="2600" b="1" dirty="0" err="1">
                  <a:latin typeface="HP001 4 hàng" pitchFamily="34" charset="-93"/>
                  <a:cs typeface="Times New Roman" pitchFamily="18" charset="0"/>
                </a:rPr>
                <a:t>có</a:t>
              </a:r>
              <a:r>
                <a:rPr lang="en-US" sz="2600" b="1" dirty="0">
                  <a:latin typeface="HP001 4 hàng" pitchFamily="34" charset="-93"/>
                  <a:cs typeface="Times New Roman" pitchFamily="18" charset="0"/>
                </a:rPr>
                <a:t> </a:t>
              </a:r>
              <a:r>
                <a:rPr lang="en-US" sz="2600" b="1" dirty="0" err="1">
                  <a:latin typeface="HP001 4 hàng" pitchFamily="34" charset="-93"/>
                  <a:cs typeface="Times New Roman" pitchFamily="18" charset="0"/>
                </a:rPr>
                <a:t>số</a:t>
              </a:r>
              <a:r>
                <a:rPr lang="en-US" sz="2600" b="1" dirty="0">
                  <a:latin typeface="HP001 4 hàng" pitchFamily="34" charset="-93"/>
                  <a:cs typeface="Times New Roman" pitchFamily="18" charset="0"/>
                </a:rPr>
                <a:t> </a:t>
              </a:r>
              <a:r>
                <a:rPr lang="en-US" sz="2600" b="1" dirty="0" err="1">
                  <a:latin typeface="HP001 4 hàng" pitchFamily="34" charset="-93"/>
                  <a:cs typeface="Times New Roman" pitchFamily="18" charset="0"/>
                </a:rPr>
                <a:t>lít</a:t>
              </a:r>
              <a:r>
                <a:rPr lang="en-US" sz="2600" b="1" dirty="0">
                  <a:latin typeface="HP001 4 hàng" pitchFamily="34" charset="-93"/>
                  <a:cs typeface="Times New Roman" pitchFamily="18" charset="0"/>
                </a:rPr>
                <a:t> </a:t>
              </a:r>
              <a:r>
                <a:rPr lang="en-US" sz="2600" b="1" dirty="0" err="1">
                  <a:latin typeface="HP001 4 hàng" pitchFamily="34" charset="-93"/>
                  <a:cs typeface="Times New Roman" pitchFamily="18" charset="0"/>
                </a:rPr>
                <a:t>mật</a:t>
              </a:r>
              <a:r>
                <a:rPr lang="en-US" sz="2600" b="1" dirty="0">
                  <a:latin typeface="HP001 4 hàng" pitchFamily="34" charset="-93"/>
                  <a:cs typeface="Times New Roman" pitchFamily="18" charset="0"/>
                </a:rPr>
                <a:t> </a:t>
              </a:r>
              <a:r>
                <a:rPr lang="en-US" sz="2600" b="1" dirty="0" err="1">
                  <a:latin typeface="HP001 4 hàng" pitchFamily="34" charset="-93"/>
                  <a:cs typeface="Times New Roman" pitchFamily="18" charset="0"/>
                </a:rPr>
                <a:t>ong</a:t>
              </a:r>
              <a:r>
                <a:rPr lang="en-US" sz="2600" b="1" dirty="0">
                  <a:latin typeface="HP001 4 hàng" pitchFamily="34" charset="-93"/>
                  <a:cs typeface="Times New Roman" pitchFamily="18" charset="0"/>
                </a:rPr>
                <a:t> </a:t>
              </a:r>
              <a:r>
                <a:rPr lang="en-US" sz="2600" b="1" dirty="0" err="1">
                  <a:latin typeface="HP001 4 hàng" pitchFamily="34" charset="-93"/>
                  <a:cs typeface="Times New Roman" pitchFamily="18" charset="0"/>
                </a:rPr>
                <a:t>là</a:t>
              </a:r>
              <a:r>
                <a:rPr lang="en-US" sz="2600" b="1" dirty="0">
                  <a:latin typeface="HP001 4 hàng" pitchFamily="34" charset="-93"/>
                  <a:cs typeface="Times New Roman" pitchFamily="18" charset="0"/>
                </a:rPr>
                <a:t>: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336216" y="4103356"/>
              <a:ext cx="25458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HP001 4 hàng" pitchFamily="34" charset="-93"/>
                  <a:cs typeface="Times New Roman" pitchFamily="18" charset="0"/>
                </a:rPr>
                <a:t>35 : 7 </a:t>
              </a:r>
              <a:r>
                <a:rPr lang="en-US" sz="2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=</a:t>
              </a:r>
              <a:r>
                <a:rPr lang="en-US" sz="2800" b="1">
                  <a:solidFill>
                    <a:srgbClr val="FF0000"/>
                  </a:solidFill>
                  <a:latin typeface="HP001 4 hàng" pitchFamily="34" charset="-93"/>
                  <a:cs typeface="Times New Roman" pitchFamily="18" charset="0"/>
                </a:rPr>
                <a:t> 5 ( l)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586467" y="4658447"/>
              <a:ext cx="454094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 err="1">
                  <a:latin typeface="HP001 4 hàng" pitchFamily="34" charset="-93"/>
                  <a:cs typeface="Times New Roman" pitchFamily="18" charset="0"/>
                </a:rPr>
                <a:t>Hai</a:t>
              </a:r>
              <a:r>
                <a:rPr lang="en-US" sz="2600" b="1" dirty="0">
                  <a:latin typeface="HP001 4 hàng" pitchFamily="34" charset="-93"/>
                  <a:cs typeface="Times New Roman" pitchFamily="18" charset="0"/>
                </a:rPr>
                <a:t> can </a:t>
              </a:r>
              <a:r>
                <a:rPr lang="en-US" sz="2600" b="1" dirty="0" err="1">
                  <a:latin typeface="HP001 4 hàng" pitchFamily="34" charset="-93"/>
                  <a:cs typeface="Times New Roman" pitchFamily="18" charset="0"/>
                </a:rPr>
                <a:t>có</a:t>
              </a:r>
              <a:r>
                <a:rPr lang="en-US" sz="2600" b="1" dirty="0">
                  <a:latin typeface="HP001 4 hàng" pitchFamily="34" charset="-93"/>
                  <a:cs typeface="Times New Roman" pitchFamily="18" charset="0"/>
                </a:rPr>
                <a:t> </a:t>
              </a:r>
              <a:r>
                <a:rPr lang="en-US" sz="2600" b="1" dirty="0" err="1">
                  <a:latin typeface="HP001 4 hàng" pitchFamily="34" charset="-93"/>
                  <a:cs typeface="Times New Roman" pitchFamily="18" charset="0"/>
                </a:rPr>
                <a:t>số</a:t>
              </a:r>
              <a:r>
                <a:rPr lang="en-US" sz="2600" b="1" dirty="0">
                  <a:latin typeface="HP001 4 hàng" pitchFamily="34" charset="-93"/>
                  <a:cs typeface="Times New Roman" pitchFamily="18" charset="0"/>
                </a:rPr>
                <a:t> </a:t>
              </a:r>
              <a:r>
                <a:rPr lang="en-US" sz="2600" b="1" dirty="0" err="1">
                  <a:latin typeface="HP001 4 hàng" pitchFamily="34" charset="-93"/>
                  <a:cs typeface="Times New Roman" pitchFamily="18" charset="0"/>
                </a:rPr>
                <a:t>lít</a:t>
              </a:r>
              <a:r>
                <a:rPr lang="en-US" sz="2600" b="1" dirty="0">
                  <a:latin typeface="HP001 4 hàng" pitchFamily="34" charset="-93"/>
                  <a:cs typeface="Times New Roman" pitchFamily="18" charset="0"/>
                </a:rPr>
                <a:t> </a:t>
              </a:r>
              <a:r>
                <a:rPr lang="en-US" sz="2600" b="1" dirty="0" err="1">
                  <a:latin typeface="HP001 4 hàng" pitchFamily="34" charset="-93"/>
                  <a:cs typeface="Times New Roman" pitchFamily="18" charset="0"/>
                </a:rPr>
                <a:t>mật</a:t>
              </a:r>
              <a:r>
                <a:rPr lang="en-US" sz="2600" b="1" dirty="0">
                  <a:latin typeface="HP001 4 hàng" pitchFamily="34" charset="-93"/>
                  <a:cs typeface="Times New Roman" pitchFamily="18" charset="0"/>
                </a:rPr>
                <a:t> </a:t>
              </a:r>
              <a:r>
                <a:rPr lang="en-US" sz="2600" b="1" dirty="0" err="1">
                  <a:latin typeface="HP001 4 hàng" pitchFamily="34" charset="-93"/>
                  <a:cs typeface="Times New Roman" pitchFamily="18" charset="0"/>
                </a:rPr>
                <a:t>ong</a:t>
              </a:r>
              <a:r>
                <a:rPr lang="en-US" sz="2600" b="1" dirty="0">
                  <a:latin typeface="HP001 4 hàng" pitchFamily="34" charset="-93"/>
                  <a:cs typeface="Times New Roman" pitchFamily="18" charset="0"/>
                </a:rPr>
                <a:t> </a:t>
              </a:r>
              <a:r>
                <a:rPr lang="en-US" sz="2600" b="1" dirty="0" err="1">
                  <a:latin typeface="HP001 4 hàng" pitchFamily="34" charset="-93"/>
                  <a:cs typeface="Times New Roman" pitchFamily="18" charset="0"/>
                </a:rPr>
                <a:t>là</a:t>
              </a:r>
              <a:r>
                <a:rPr lang="en-US" sz="2600" b="1" dirty="0">
                  <a:latin typeface="HP001 4 hàng" pitchFamily="34" charset="-93"/>
                  <a:cs typeface="Times New Roman" pitchFamily="18" charset="0"/>
                </a:rPr>
                <a:t>: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658928" y="5162964"/>
              <a:ext cx="6096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HP001 4 hàng" pitchFamily="34" charset="-93"/>
                  <a:cs typeface="Times New Roman" pitchFamily="18" charset="0"/>
                </a:rPr>
                <a:t>5 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800" b="1" dirty="0">
                  <a:solidFill>
                    <a:srgbClr val="FF0000"/>
                  </a:solidFill>
                  <a:latin typeface="HP001 4 hàng" pitchFamily="34" charset="-93"/>
                  <a:cs typeface="Times New Roman" pitchFamily="18" charset="0"/>
                </a:rPr>
                <a:t> 2</a:t>
              </a:r>
              <a:r>
                <a:rPr lang="en-US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=</a:t>
              </a:r>
              <a:r>
                <a:rPr lang="en-US" sz="2800" b="1" dirty="0">
                  <a:solidFill>
                    <a:srgbClr val="FF0000"/>
                  </a:solidFill>
                  <a:latin typeface="HP001 4 hàng" pitchFamily="34" charset="-93"/>
                  <a:cs typeface="Times New Roman" pitchFamily="18" charset="0"/>
                </a:rPr>
                <a:t> 10 ( l)</a:t>
              </a:r>
            </a:p>
            <a:p>
              <a:pPr algn="ctr"/>
              <a:r>
                <a:rPr lang="en-US" sz="2800" b="1" dirty="0">
                  <a:latin typeface="HP001 4 hàng" pitchFamily="34" charset="-93"/>
                  <a:cs typeface="Times New Roman" pitchFamily="18" charset="0"/>
                </a:rPr>
                <a:t>        </a:t>
              </a:r>
              <a:r>
                <a:rPr lang="en-US" sz="2800" b="1" dirty="0" err="1">
                  <a:latin typeface="HP001 4 hàng" pitchFamily="34" charset="-93"/>
                  <a:cs typeface="Times New Roman" pitchFamily="18" charset="0"/>
                </a:rPr>
                <a:t>Đáp</a:t>
              </a:r>
              <a:r>
                <a:rPr lang="en-US" sz="2800" b="1" dirty="0">
                  <a:latin typeface="HP001 4 hàng" pitchFamily="34" charset="-93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HP001 4 hàng" pitchFamily="34" charset="-93"/>
                  <a:cs typeface="Times New Roman" pitchFamily="18" charset="0"/>
                </a:rPr>
                <a:t>số</a:t>
              </a:r>
              <a:r>
                <a:rPr lang="en-US" sz="2800" b="1" dirty="0">
                  <a:latin typeface="HP001 4 hàng" pitchFamily="34" charset="-93"/>
                  <a:cs typeface="Times New Roman" pitchFamily="18" charset="0"/>
                </a:rPr>
                <a:t>: 10l </a:t>
              </a:r>
              <a:r>
                <a:rPr lang="en-US" sz="2800" b="1" dirty="0" err="1">
                  <a:latin typeface="HP001 4 hàng" pitchFamily="34" charset="-93"/>
                  <a:cs typeface="Times New Roman" pitchFamily="18" charset="0"/>
                </a:rPr>
                <a:t>mật</a:t>
              </a:r>
              <a:r>
                <a:rPr lang="en-US" sz="2800" b="1" dirty="0">
                  <a:latin typeface="HP001 4 hàng" pitchFamily="34" charset="-93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HP001 4 hàng" pitchFamily="34" charset="-93"/>
                  <a:cs typeface="Times New Roman" pitchFamily="18" charset="0"/>
                </a:rPr>
                <a:t>ong</a:t>
              </a:r>
              <a:endParaRPr lang="en-US" sz="2800" b="1" dirty="0">
                <a:latin typeface="HP001 4 hàng" pitchFamily="34" charset="-93"/>
                <a:cs typeface="Times New Roman" pitchFamily="18" charset="0"/>
              </a:endParaRPr>
            </a:p>
          </p:txBody>
        </p:sp>
      </p:grpSp>
      <p:sp>
        <p:nvSpPr>
          <p:cNvPr id="11" name="Right Arrow 10"/>
          <p:cNvSpPr/>
          <p:nvPr/>
        </p:nvSpPr>
        <p:spPr>
          <a:xfrm>
            <a:off x="5883215" y="4298590"/>
            <a:ext cx="621102" cy="41763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14868" y="4298590"/>
            <a:ext cx="4305314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Rút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6035615" y="5330893"/>
            <a:ext cx="621102" cy="41763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67268" y="5330893"/>
            <a:ext cx="4152914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6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9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81924" y="531813"/>
            <a:ext cx="7985125" cy="1325562"/>
          </a:xfrm>
        </p:spPr>
        <p:txBody>
          <a:bodyPr>
            <a:noAutofit/>
          </a:bodyPr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 TOÁN LIÊN QUAN ĐẾN </a:t>
            </a:r>
            <a:br>
              <a:rPr lang="en-US" sz="4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RÚT VỀ ĐƠN VỊ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3" y="2670187"/>
            <a:ext cx="1442469" cy="15423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25615" y="2794958"/>
            <a:ext cx="9333781" cy="1292790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58" y="4439547"/>
            <a:ext cx="1442469" cy="13228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25614" y="4439547"/>
            <a:ext cx="9333781" cy="1322897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 giá trị của </a:t>
            </a: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 bằng nhau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Thực hiện phép tính nhân)</a:t>
            </a:r>
          </a:p>
        </p:txBody>
      </p:sp>
    </p:spTree>
    <p:extLst>
      <p:ext uri="{BB962C8B-B14F-4D97-AF65-F5344CB8AC3E}">
        <p14:creationId xmlns:p14="http://schemas.microsoft.com/office/powerpoint/2010/main" val="283136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16000" y="2177144"/>
            <a:ext cx="10468632" cy="1759174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>
                <a:solidFill>
                  <a:srgbClr val="0070C0"/>
                </a:solidFill>
                <a:latin typeface=".VnArabia" pitchFamily="34" charset="0"/>
              </a:rPr>
              <a:t>Thực</a:t>
            </a:r>
            <a:r>
              <a:rPr lang="en-US" sz="6600" b="1" dirty="0">
                <a:solidFill>
                  <a:srgbClr val="0070C0"/>
                </a:solidFill>
                <a:latin typeface=".VnArabia" pitchFamily="34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.VnArabia" pitchFamily="34" charset="0"/>
              </a:rPr>
              <a:t>hành</a:t>
            </a:r>
            <a:endParaRPr lang="en-US" sz="6600" b="1" dirty="0">
              <a:solidFill>
                <a:srgbClr val="0070C0"/>
              </a:solidFill>
              <a:latin typeface=".VnArabi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556" y="3429000"/>
            <a:ext cx="4057650" cy="3722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3728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964</Words>
  <Application>Microsoft Office PowerPoint</Application>
  <PresentationFormat>Widescreen</PresentationFormat>
  <Paragraphs>160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微软雅黑</vt:lpstr>
      <vt:lpstr>宋体</vt:lpstr>
      <vt:lpstr>.VnArabia</vt:lpstr>
      <vt:lpstr>Arial</vt:lpstr>
      <vt:lpstr>Calibri</vt:lpstr>
      <vt:lpstr>Calibri Light</vt:lpstr>
      <vt:lpstr>等线</vt:lpstr>
      <vt:lpstr>HP001 4 hàng</vt:lpstr>
      <vt:lpstr>HP001 5 hàng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TOÁN LIÊN QUAN ĐẾN  RÚT VỀ ĐƠN VỊ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TOÁN LIÊN QUAN ĐẾN  RÚT VỀ ĐƠN VỊ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loltntvl@gmail.com</cp:lastModifiedBy>
  <cp:revision>114</cp:revision>
  <dcterms:created xsi:type="dcterms:W3CDTF">2020-03-20T04:15:24Z</dcterms:created>
  <dcterms:modified xsi:type="dcterms:W3CDTF">2022-03-10T13:14:05Z</dcterms:modified>
</cp:coreProperties>
</file>