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4"/>
  </p:notesMasterIdLst>
  <p:sldIdLst>
    <p:sldId id="315" r:id="rId3"/>
    <p:sldId id="256" r:id="rId4"/>
    <p:sldId id="310" r:id="rId5"/>
    <p:sldId id="305" r:id="rId6"/>
    <p:sldId id="306" r:id="rId7"/>
    <p:sldId id="307" r:id="rId8"/>
    <p:sldId id="308" r:id="rId9"/>
    <p:sldId id="311" r:id="rId10"/>
    <p:sldId id="312" r:id="rId11"/>
    <p:sldId id="313" r:id="rId12"/>
    <p:sldId id="314" r:id="rId13"/>
    <p:sldId id="260" r:id="rId14"/>
    <p:sldId id="259" r:id="rId15"/>
    <p:sldId id="263" r:id="rId16"/>
    <p:sldId id="294" r:id="rId17"/>
    <p:sldId id="295" r:id="rId18"/>
    <p:sldId id="296" r:id="rId19"/>
    <p:sldId id="317" r:id="rId20"/>
    <p:sldId id="318" r:id="rId21"/>
    <p:sldId id="319" r:id="rId22"/>
    <p:sldId id="316" r:id="rId23"/>
    <p:sldId id="269" r:id="rId24"/>
    <p:sldId id="267" r:id="rId25"/>
    <p:sldId id="273" r:id="rId26"/>
    <p:sldId id="270" r:id="rId27"/>
    <p:sldId id="298" r:id="rId28"/>
    <p:sldId id="301" r:id="rId29"/>
    <p:sldId id="272" r:id="rId30"/>
    <p:sldId id="302" r:id="rId31"/>
    <p:sldId id="303" r:id="rId32"/>
    <p:sldId id="282" r:id="rId33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3249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2C8AF"/>
    <a:srgbClr val="D3BF9F"/>
    <a:srgbClr val="F6D8C3"/>
    <a:srgbClr val="FF8B96"/>
    <a:srgbClr val="FFE288"/>
    <a:srgbClr val="9DDCD3"/>
    <a:srgbClr val="C1DBEA"/>
    <a:srgbClr val="C6E7CC"/>
    <a:srgbClr val="DAEFC5"/>
    <a:srgbClr val="A798B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6314" autoAdjust="0"/>
  </p:normalViewPr>
  <p:slideViewPr>
    <p:cSldViewPr snapToGrid="0">
      <p:cViewPr varScale="1">
        <p:scale>
          <a:sx n="83" d="100"/>
          <a:sy n="83" d="100"/>
        </p:scale>
        <p:origin x="-86" y="-110"/>
      </p:cViewPr>
      <p:guideLst>
        <p:guide orient="horz" pos="2160"/>
        <p:guide orient="horz" pos="324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3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DC44A-FDFE-44AF-8696-9CE618E4306F}" type="datetimeFigureOut">
              <a:rPr lang="zh-CN" altLang="en-US" smtClean="0"/>
              <a:pPr/>
              <a:t>2021/8/29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0A44A-32D8-4BCF-9055-A55B0A68BE1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06571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2373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979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43035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17456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65338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54630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207449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551653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523059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108855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0339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490751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703461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15659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82873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5485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22584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13948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27915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46066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1427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79561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2021/8/29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2021/8/29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2021/8/29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2021/8/29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2021/8/29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2021/8/29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2021/8/29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2021/8/29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2021/8/29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80705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ea typeface="Microsoft YaHei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Microsoft YaHei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Microsoft YaHei" panose="020B0503020204020204" pitchFamily="34" charset="-122"/>
              </a:rPr>
              <a:t>http://www.1ppt.com/moban/</a:t>
            </a:r>
            <a:r>
              <a:rPr lang="zh-CN" altLang="en-US" sz="100" dirty="0" smtClean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endParaRPr lang="en-US" altLang="zh-CN" sz="100" dirty="0" smtClean="0">
              <a:solidFill>
                <a:prstClr val="black"/>
              </a:solidFill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2021/8/29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2021/8/29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2021/8/29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pPr/>
              <a:t>2021/8/29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3.wav"/><Relationship Id="rId7" Type="http://schemas.openxmlformats.org/officeDocument/2006/relationships/image" Target="../media/image22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microsoft.com/office/2007/relationships/media" Target="../media/media1.mp3"/><Relationship Id="rId11" Type="http://schemas.openxmlformats.org/officeDocument/2006/relationships/image" Target="../media/image25.png"/><Relationship Id="rId5" Type="http://schemas.openxmlformats.org/officeDocument/2006/relationships/image" Target="../media/image21.gif"/><Relationship Id="rId10" Type="http://schemas.openxmlformats.org/officeDocument/2006/relationships/image" Target="../media/image24.gif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microsoft.com/office/2007/relationships/media" Target="../media/media1.mp3"/><Relationship Id="rId11" Type="http://schemas.openxmlformats.org/officeDocument/2006/relationships/image" Target="../media/image25.png"/><Relationship Id="rId5" Type="http://schemas.openxmlformats.org/officeDocument/2006/relationships/image" Target="../media/image21.gif"/><Relationship Id="rId10" Type="http://schemas.openxmlformats.org/officeDocument/2006/relationships/image" Target="../media/image24.gif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11" Type="http://schemas.openxmlformats.org/officeDocument/2006/relationships/image" Target="../media/image16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1.emf"/><Relationship Id="rId4" Type="http://schemas.openxmlformats.org/officeDocument/2006/relationships/image" Target="../media/image4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7" Type="http://schemas.openxmlformats.org/officeDocument/2006/relationships/image" Target="../media/image4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13" Type="http://schemas.openxmlformats.org/officeDocument/2006/relationships/image" Target="../media/image30.emf"/><Relationship Id="rId3" Type="http://schemas.openxmlformats.org/officeDocument/2006/relationships/image" Target="../media/image48.png"/><Relationship Id="rId7" Type="http://schemas.openxmlformats.org/officeDocument/2006/relationships/image" Target="../media/image49.emf"/><Relationship Id="rId12" Type="http://schemas.openxmlformats.org/officeDocument/2006/relationships/image" Target="../media/image5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53.emf"/><Relationship Id="rId5" Type="http://schemas.openxmlformats.org/officeDocument/2006/relationships/image" Target="../media/image19.emf"/><Relationship Id="rId10" Type="http://schemas.openxmlformats.org/officeDocument/2006/relationships/image" Target="../media/image52.emf"/><Relationship Id="rId4" Type="http://schemas.openxmlformats.org/officeDocument/2006/relationships/image" Target="../media/image18.emf"/><Relationship Id="rId9" Type="http://schemas.openxmlformats.org/officeDocument/2006/relationships/image" Target="../media/image5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emf"/><Relationship Id="rId4" Type="http://schemas.openxmlformats.org/officeDocument/2006/relationships/image" Target="../media/image5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emf"/><Relationship Id="rId4" Type="http://schemas.openxmlformats.org/officeDocument/2006/relationships/image" Target="../media/image5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47.emf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47.emf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emf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11" Type="http://schemas.openxmlformats.org/officeDocument/2006/relationships/image" Target="../media/image16.emf"/><Relationship Id="rId5" Type="http://schemas.openxmlformats.org/officeDocument/2006/relationships/image" Target="../media/image10.emf"/><Relationship Id="rId10" Type="http://schemas.openxmlformats.org/officeDocument/2006/relationships/image" Target="../media/image15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microsoft.com/office/2007/relationships/media" Target="../media/media1.mp3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21.gif"/><Relationship Id="rId11" Type="http://schemas.openxmlformats.org/officeDocument/2006/relationships/image" Target="../media/image24.gif"/><Relationship Id="rId5" Type="http://schemas.openxmlformats.org/officeDocument/2006/relationships/image" Target="../media/image20.png"/><Relationship Id="rId10" Type="http://schemas.microsoft.com/office/2007/relationships/hdphoto" Target="../media/hdphoto1.wdp"/><Relationship Id="rId4" Type="http://schemas.openxmlformats.org/officeDocument/2006/relationships/audio" Target="../media/audio3.wav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microsoft.com/office/2007/relationships/media" Target="../media/media1.mp3"/><Relationship Id="rId11" Type="http://schemas.openxmlformats.org/officeDocument/2006/relationships/image" Target="../media/image25.png"/><Relationship Id="rId5" Type="http://schemas.openxmlformats.org/officeDocument/2006/relationships/image" Target="../media/image21.gif"/><Relationship Id="rId10" Type="http://schemas.openxmlformats.org/officeDocument/2006/relationships/image" Target="../media/image24.gif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3.wav"/><Relationship Id="rId7" Type="http://schemas.openxmlformats.org/officeDocument/2006/relationships/image" Target="../media/image22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microsoft.com/office/2007/relationships/media" Target="../media/media1.mp3"/><Relationship Id="rId11" Type="http://schemas.openxmlformats.org/officeDocument/2006/relationships/image" Target="../media/image25.png"/><Relationship Id="rId5" Type="http://schemas.openxmlformats.org/officeDocument/2006/relationships/image" Target="../media/image21.gif"/><Relationship Id="rId10" Type="http://schemas.openxmlformats.org/officeDocument/2006/relationships/image" Target="../media/image24.gif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microsoft.com/office/2007/relationships/media" Target="../media/media1.mp3"/><Relationship Id="rId11" Type="http://schemas.openxmlformats.org/officeDocument/2006/relationships/image" Target="../media/image25.png"/><Relationship Id="rId5" Type="http://schemas.openxmlformats.org/officeDocument/2006/relationships/image" Target="../media/image21.gif"/><Relationship Id="rId10" Type="http://schemas.openxmlformats.org/officeDocument/2006/relationships/image" Target="../media/image24.gif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microsoft.com/office/2007/relationships/media" Target="../media/media1.mp3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21.gif"/><Relationship Id="rId11" Type="http://schemas.openxmlformats.org/officeDocument/2006/relationships/image" Target="../media/image24.gif"/><Relationship Id="rId5" Type="http://schemas.openxmlformats.org/officeDocument/2006/relationships/image" Target="../media/image20.png"/><Relationship Id="rId10" Type="http://schemas.microsoft.com/office/2007/relationships/hdphoto" Target="../media/hdphoto1.wdp"/><Relationship Id="rId4" Type="http://schemas.openxmlformats.org/officeDocument/2006/relationships/audio" Target="../media/audio3.wav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microsoft.com/office/2007/relationships/media" Target="../media/media1.mp3"/><Relationship Id="rId11" Type="http://schemas.openxmlformats.org/officeDocument/2006/relationships/image" Target="../media/image25.png"/><Relationship Id="rId5" Type="http://schemas.openxmlformats.org/officeDocument/2006/relationships/image" Target="../media/image21.gif"/><Relationship Id="rId10" Type="http://schemas.openxmlformats.org/officeDocument/2006/relationships/image" Target="../media/image24.gif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/>
          </p:cNvPr>
          <p:cNvSpPr/>
          <p:nvPr/>
        </p:nvSpPr>
        <p:spPr>
          <a:xfrm>
            <a:off x="2338343" y="76200"/>
            <a:ext cx="736291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5400" b="1" dirty="0">
                <a:ln/>
                <a:solidFill>
                  <a:schemeClr val="accent4"/>
                </a:solidFill>
              </a:rPr>
              <a:t>NỘI QUY LỚP HỌC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958850"/>
            <a:ext cx="25177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92188"/>
            <a:ext cx="27463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00125"/>
            <a:ext cx="2746375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67800" y="979488"/>
            <a:ext cx="28194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6713" y="3878263"/>
            <a:ext cx="2746375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4088" y="3852863"/>
            <a:ext cx="2663825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34313" y="3840163"/>
            <a:ext cx="2819400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6593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=""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=""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=""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=""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=""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=""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=""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=""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=""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3366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=""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5758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=""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=""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=""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044740" y="131412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11000 </a:t>
            </a:r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x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 3 =</a:t>
            </a:r>
            <a:endParaRPr lang="en-US" altLang="en-US" sz="3600" b="1">
              <a:solidFill>
                <a:srgbClr val="FF0000"/>
              </a:solidFill>
              <a:latin typeface=".VnCentury School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266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=""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=""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=""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=""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=""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=""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=""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=""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=""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=""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=""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=""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=""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044740" y="131412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49000 </a:t>
            </a:r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: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 7 =</a:t>
            </a:r>
            <a:endParaRPr lang="en-US" altLang="en-US" sz="3600" b="1">
              <a:solidFill>
                <a:srgbClr val="FF0000"/>
              </a:solidFill>
              <a:latin typeface=".VnCentury School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49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"/>
                            </p:stCondLst>
                            <p:childTnLst>
                              <p:par>
                                <p:cTn id="96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38125" y="0"/>
            <a:ext cx="11739564" cy="6858000"/>
            <a:chOff x="238125" y="0"/>
            <a:chExt cx="11739564" cy="6858000"/>
          </a:xfrm>
          <a:solidFill>
            <a:srgbClr val="FFD571">
              <a:alpha val="10000"/>
            </a:srgbClr>
          </a:solidFill>
        </p:grpSpPr>
        <p:sp>
          <p:nvSpPr>
            <p:cNvPr id="13" name="矩形 12"/>
            <p:cNvSpPr/>
            <p:nvPr/>
          </p:nvSpPr>
          <p:spPr>
            <a:xfrm>
              <a:off x="2381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096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810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3525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7240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095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476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8479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2194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5861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9576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3291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7005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50720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443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824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61960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5674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9532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73247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76962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80676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4391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8810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9191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95631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99345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03012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067276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104423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141571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17871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9232" y="-519625"/>
            <a:ext cx="4386378" cy="180347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734015" y="-206432"/>
            <a:ext cx="5161259" cy="1803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947684"/>
            <a:ext cx="12192000" cy="15303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9653" y="392806"/>
            <a:ext cx="3368547" cy="34874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86163" y="3471883"/>
            <a:ext cx="4948238" cy="248194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954852" y="3750676"/>
            <a:ext cx="42271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spc="-150" smtClean="0">
                <a:solidFill>
                  <a:srgbClr val="F13413"/>
                </a:solidFill>
                <a:cs typeface="+mn-ea"/>
                <a:sym typeface="+mn-lt"/>
              </a:rPr>
              <a:t>Bài 2</a:t>
            </a:r>
          </a:p>
          <a:p>
            <a:pPr algn="ctr">
              <a:lnSpc>
                <a:spcPct val="150000"/>
              </a:lnSpc>
            </a:pPr>
            <a:r>
              <a:rPr lang="en-US" altLang="zh-CN" sz="3600" spc="-150" smtClean="0">
                <a:solidFill>
                  <a:srgbClr val="F13413"/>
                </a:solidFill>
                <a:cs typeface="+mn-ea"/>
                <a:sym typeface="+mn-lt"/>
              </a:rPr>
              <a:t>ĐẶT TÍNH RỒI TÍNH</a:t>
            </a:r>
            <a:endParaRPr lang="zh-CN" altLang="en-US" sz="3600" spc="-150" dirty="0">
              <a:solidFill>
                <a:srgbClr val="F13413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842" y="864"/>
            <a:ext cx="10184988" cy="233075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554" t="21464" r="2554" b="57651"/>
          <a:stretch>
            <a:fillRect/>
          </a:stretch>
        </p:blipFill>
        <p:spPr>
          <a:xfrm>
            <a:off x="-20016" y="2612622"/>
            <a:ext cx="1995290" cy="81637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554" t="40367" r="2554" b="38748"/>
          <a:stretch>
            <a:fillRect/>
          </a:stretch>
        </p:blipFill>
        <p:spPr>
          <a:xfrm>
            <a:off x="71423" y="3524518"/>
            <a:ext cx="1894537" cy="77515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554" t="59588" r="2554" b="20716"/>
          <a:stretch>
            <a:fillRect/>
          </a:stretch>
        </p:blipFill>
        <p:spPr>
          <a:xfrm>
            <a:off x="114304" y="4506012"/>
            <a:ext cx="1844790" cy="71181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167137" y="0"/>
            <a:ext cx="2056549" cy="6858000"/>
          </a:xfrm>
          <a:prstGeom prst="rect">
            <a:avLst/>
          </a:prstGeom>
        </p:spPr>
      </p:pic>
      <p:sp>
        <p:nvSpPr>
          <p:cNvPr id="32" name="TextBox 33"/>
          <p:cNvSpPr txBox="1"/>
          <p:nvPr/>
        </p:nvSpPr>
        <p:spPr>
          <a:xfrm>
            <a:off x="2793706" y="1081899"/>
            <a:ext cx="4685899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Bài 2: Đặt tính rồi tính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17" name="图片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554" t="40367" r="2554" b="38748"/>
          <a:stretch>
            <a:fillRect/>
          </a:stretch>
        </p:blipFill>
        <p:spPr>
          <a:xfrm>
            <a:off x="114304" y="5423783"/>
            <a:ext cx="1894537" cy="775155"/>
          </a:xfrm>
          <a:prstGeom prst="rect">
            <a:avLst/>
          </a:prstGeom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594803" y="2516723"/>
            <a:ext cx="15525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4637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179128" y="2423061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+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3971290" y="2516723"/>
            <a:ext cx="150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8245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1665311" y="342963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7035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4019574" y="342963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2316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8" name="TextBox 26"/>
          <p:cNvSpPr txBox="1">
            <a:spLocks noChangeArrowheads="1"/>
          </p:cNvSpPr>
          <p:nvPr/>
        </p:nvSpPr>
        <p:spPr bwMode="auto">
          <a:xfrm>
            <a:off x="3286784" y="3383915"/>
            <a:ext cx="3730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solidFill>
                  <a:srgbClr val="FF0066"/>
                </a:solidFill>
                <a:latin typeface="Arial" pitchFamily="34" charset="0"/>
              </a:rPr>
              <a:t>-</a:t>
            </a: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1650071" y="440499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325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3974489" y="440499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3</a:t>
            </a:r>
          </a:p>
        </p:txBody>
      </p:sp>
      <p:sp>
        <p:nvSpPr>
          <p:cNvPr id="35" name="TextBox 26"/>
          <p:cNvSpPr txBox="1">
            <a:spLocks noChangeArrowheads="1"/>
          </p:cNvSpPr>
          <p:nvPr/>
        </p:nvSpPr>
        <p:spPr bwMode="auto">
          <a:xfrm>
            <a:off x="3241699" y="4359275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 smtClean="0">
                <a:solidFill>
                  <a:srgbClr val="FF0066"/>
                </a:solidFill>
                <a:latin typeface="Arial" pitchFamily="34" charset="0"/>
              </a:rPr>
              <a:t>x</a:t>
            </a:r>
            <a:endParaRPr lang="en-US" altLang="en-US" sz="4000" b="1">
              <a:solidFill>
                <a:srgbClr val="FF0066"/>
              </a:solidFill>
              <a:latin typeface="Arial" pitchFamily="34" charset="0"/>
            </a:endParaRPr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1559266" y="539559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25968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37" name="Text Box 18"/>
          <p:cNvSpPr txBox="1">
            <a:spLocks noChangeArrowheads="1"/>
          </p:cNvSpPr>
          <p:nvPr/>
        </p:nvSpPr>
        <p:spPr bwMode="auto">
          <a:xfrm>
            <a:off x="3913529" y="539559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3</a:t>
            </a:r>
          </a:p>
        </p:txBody>
      </p:sp>
      <p:sp>
        <p:nvSpPr>
          <p:cNvPr id="38" name="TextBox 26"/>
          <p:cNvSpPr txBox="1">
            <a:spLocks noChangeArrowheads="1"/>
          </p:cNvSpPr>
          <p:nvPr/>
        </p:nvSpPr>
        <p:spPr bwMode="auto">
          <a:xfrm>
            <a:off x="3455059" y="534987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>
                <a:solidFill>
                  <a:srgbClr val="FF0066"/>
                </a:solidFill>
                <a:latin typeface="Arial" pitchFamily="34" charset="0"/>
              </a:rPr>
              <a:t>:</a:t>
            </a: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6410643" y="2471003"/>
            <a:ext cx="15525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chemeClr val="accent1"/>
                </a:solidFill>
                <a:latin typeface=".VnCentury Schoolbook" pitchFamily="34" charset="0"/>
              </a:rPr>
              <a:t>5916</a:t>
            </a:r>
            <a:endParaRPr lang="en-US" altLang="en-US" sz="4400" b="1">
              <a:solidFill>
                <a:schemeClr val="accent1"/>
              </a:solidFill>
              <a:latin typeface=".VnCentury Schoolbook" pitchFamily="34" charset="0"/>
            </a:endParaRP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7994968" y="2377341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1"/>
                </a:solidFill>
                <a:latin typeface=".VnCentury Schoolbook" pitchFamily="34" charset="0"/>
              </a:rPr>
              <a:t>+</a:t>
            </a: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8787130" y="2471003"/>
            <a:ext cx="150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chemeClr val="accent1"/>
                </a:solidFill>
                <a:latin typeface=".VnCentury Schoolbook" pitchFamily="34" charset="0"/>
              </a:rPr>
              <a:t>2358</a:t>
            </a:r>
            <a:endParaRPr lang="en-US" altLang="en-US" sz="4400" b="1">
              <a:solidFill>
                <a:schemeClr val="accent1"/>
              </a:solidFill>
              <a:latin typeface=".VnCentury Schoolbook" pitchFamily="34" charset="0"/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6481151" y="338391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chemeClr val="accent1"/>
                </a:solidFill>
                <a:latin typeface=".VnCentury Schoolbook" pitchFamily="34" charset="0"/>
              </a:rPr>
              <a:t>6471</a:t>
            </a:r>
            <a:endParaRPr lang="en-US" altLang="en-US" sz="4400" b="1">
              <a:solidFill>
                <a:schemeClr val="accent1"/>
              </a:solidFill>
              <a:latin typeface=".VnCentury Schoolbook" pitchFamily="34" charset="0"/>
            </a:endParaRPr>
          </a:p>
        </p:txBody>
      </p:sp>
      <p:sp>
        <p:nvSpPr>
          <p:cNvPr id="43" name="Text Box 18"/>
          <p:cNvSpPr txBox="1">
            <a:spLocks noChangeArrowheads="1"/>
          </p:cNvSpPr>
          <p:nvPr/>
        </p:nvSpPr>
        <p:spPr bwMode="auto">
          <a:xfrm>
            <a:off x="8835414" y="338391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chemeClr val="accent1"/>
                </a:solidFill>
                <a:latin typeface=".VnCentury Schoolbook" pitchFamily="34" charset="0"/>
              </a:rPr>
              <a:t>518</a:t>
            </a:r>
            <a:endParaRPr lang="en-US" altLang="en-US" sz="4400" b="1">
              <a:solidFill>
                <a:schemeClr val="accent1"/>
              </a:solidFill>
              <a:latin typeface=".VnCentury Schoolbook" pitchFamily="34" charset="0"/>
            </a:endParaRPr>
          </a:p>
        </p:txBody>
      </p:sp>
      <p:sp>
        <p:nvSpPr>
          <p:cNvPr id="44" name="TextBox 26"/>
          <p:cNvSpPr txBox="1">
            <a:spLocks noChangeArrowheads="1"/>
          </p:cNvSpPr>
          <p:nvPr/>
        </p:nvSpPr>
        <p:spPr bwMode="auto">
          <a:xfrm>
            <a:off x="8102624" y="3338195"/>
            <a:ext cx="3730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solidFill>
                  <a:schemeClr val="accent1"/>
                </a:solidFill>
                <a:latin typeface="Arial" pitchFamily="34" charset="0"/>
              </a:rPr>
              <a:t>-</a:t>
            </a: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6465911" y="435927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chemeClr val="accent1"/>
                </a:solidFill>
                <a:latin typeface=".VnCentury Schoolbook" pitchFamily="34" charset="0"/>
              </a:rPr>
              <a:t>4162</a:t>
            </a:r>
            <a:endParaRPr lang="en-US" altLang="en-US" sz="4400" b="1">
              <a:solidFill>
                <a:schemeClr val="accent1"/>
              </a:solidFill>
              <a:latin typeface=".VnCentury Schoolbook" pitchFamily="34" charset="0"/>
            </a:endParaRPr>
          </a:p>
        </p:txBody>
      </p:sp>
      <p:sp>
        <p:nvSpPr>
          <p:cNvPr id="46" name="Text Box 18"/>
          <p:cNvSpPr txBox="1">
            <a:spLocks noChangeArrowheads="1"/>
          </p:cNvSpPr>
          <p:nvPr/>
        </p:nvSpPr>
        <p:spPr bwMode="auto">
          <a:xfrm>
            <a:off x="8851289" y="435927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chemeClr val="accent1"/>
                </a:solidFill>
                <a:latin typeface=".VnCentury Schoolbook" pitchFamily="34" charset="0"/>
              </a:rPr>
              <a:t>4</a:t>
            </a:r>
            <a:endParaRPr lang="en-US" altLang="en-US" sz="4400" b="1">
              <a:solidFill>
                <a:schemeClr val="accent1"/>
              </a:solidFill>
              <a:latin typeface=".VnCentury Schoolbook" pitchFamily="34" charset="0"/>
            </a:endParaRPr>
          </a:p>
        </p:txBody>
      </p:sp>
      <p:sp>
        <p:nvSpPr>
          <p:cNvPr id="47" name="TextBox 26"/>
          <p:cNvSpPr txBox="1">
            <a:spLocks noChangeArrowheads="1"/>
          </p:cNvSpPr>
          <p:nvPr/>
        </p:nvSpPr>
        <p:spPr bwMode="auto">
          <a:xfrm>
            <a:off x="8118499" y="4313555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 smtClean="0">
                <a:solidFill>
                  <a:schemeClr val="accent1"/>
                </a:solidFill>
                <a:latin typeface="Arial" pitchFamily="34" charset="0"/>
              </a:rPr>
              <a:t>x</a:t>
            </a:r>
            <a:endParaRPr lang="en-US" altLang="en-US" sz="4000" b="1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48" name="Text Box 14"/>
          <p:cNvSpPr txBox="1">
            <a:spLocks noChangeArrowheads="1"/>
          </p:cNvSpPr>
          <p:nvPr/>
        </p:nvSpPr>
        <p:spPr bwMode="auto">
          <a:xfrm>
            <a:off x="6375106" y="534987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chemeClr val="accent1"/>
                </a:solidFill>
                <a:latin typeface=".VnCentury Schoolbook" pitchFamily="34" charset="0"/>
              </a:rPr>
              <a:t>18418</a:t>
            </a:r>
            <a:endParaRPr lang="en-US" altLang="en-US" sz="4400" b="1">
              <a:solidFill>
                <a:schemeClr val="accent1"/>
              </a:solidFill>
              <a:latin typeface=".VnCentury Schoolbook" pitchFamily="34" charset="0"/>
            </a:endParaRPr>
          </a:p>
        </p:txBody>
      </p:sp>
      <p:sp>
        <p:nvSpPr>
          <p:cNvPr id="49" name="Text Box 18"/>
          <p:cNvSpPr txBox="1">
            <a:spLocks noChangeArrowheads="1"/>
          </p:cNvSpPr>
          <p:nvPr/>
        </p:nvSpPr>
        <p:spPr bwMode="auto">
          <a:xfrm>
            <a:off x="8729369" y="534987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chemeClr val="accent1"/>
                </a:solidFill>
                <a:latin typeface=".VnCentury Schoolbook" pitchFamily="34" charset="0"/>
              </a:rPr>
              <a:t>4</a:t>
            </a:r>
            <a:endParaRPr lang="en-US" altLang="en-US" sz="4400" b="1">
              <a:solidFill>
                <a:schemeClr val="accent1"/>
              </a:solidFill>
              <a:latin typeface=".VnCentury Schoolbook" pitchFamily="34" charset="0"/>
            </a:endParaRPr>
          </a:p>
        </p:txBody>
      </p:sp>
      <p:sp>
        <p:nvSpPr>
          <p:cNvPr id="50" name="TextBox 26"/>
          <p:cNvSpPr txBox="1">
            <a:spLocks noChangeArrowheads="1"/>
          </p:cNvSpPr>
          <p:nvPr/>
        </p:nvSpPr>
        <p:spPr bwMode="auto">
          <a:xfrm>
            <a:off x="8270899" y="530415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>
                <a:solidFill>
                  <a:schemeClr val="accent1"/>
                </a:solidFill>
                <a:latin typeface="Arial" pitchFamily="34" charset="0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8" grpId="0"/>
      <p:bldP spid="29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907338" y="2282190"/>
            <a:ext cx="15541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latin typeface=".VnCentury Schoolbook" pitchFamily="34" charset="0"/>
              </a:rPr>
              <a:t>4637</a:t>
            </a:r>
            <a:endParaRPr lang="en-US" altLang="en-US" sz="4400" b="1">
              <a:latin typeface=".VnCentury Schoolbook" pitchFamily="34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7261226" y="2645727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latin typeface=".VnCentury Schoolbook" pitchFamily="34" charset="0"/>
              </a:rPr>
              <a:t>+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7907338" y="2991802"/>
            <a:ext cx="150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latin typeface=".VnCentury Schoolbook" pitchFamily="34" charset="0"/>
              </a:rPr>
              <a:t>8245</a:t>
            </a:r>
            <a:endParaRPr lang="en-US" altLang="en-US" sz="4400" b="1">
              <a:latin typeface=".VnCentury Schoolbook" pitchFamily="34" charset="0"/>
            </a:endParaRPr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7603808" y="3690302"/>
            <a:ext cx="1828800" cy="0"/>
          </a:xfrm>
          <a:prstGeom prst="lin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8904288" y="3717290"/>
            <a:ext cx="557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2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8548688" y="3717290"/>
            <a:ext cx="557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8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8169276" y="3698240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8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7505701" y="3698240"/>
            <a:ext cx="8683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12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729414" y="1510853"/>
            <a:ext cx="15525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4637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8313739" y="1417191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+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9105901" y="1510853"/>
            <a:ext cx="150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8245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8148638" y="2377440"/>
            <a:ext cx="18049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latin typeface=".VnCentury Schoolbook" pitchFamily="34" charset="0"/>
              </a:rPr>
              <a:t>7035</a:t>
            </a:r>
            <a:endParaRPr lang="en-US" altLang="en-US" sz="4400" b="1">
              <a:latin typeface=".VnCentury Schoolbook" pitchFamily="34" charset="0"/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8135938" y="3139440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latin typeface=".VnCentury Schoolbook" pitchFamily="34" charset="0"/>
              </a:rPr>
              <a:t>2316</a:t>
            </a:r>
            <a:endParaRPr lang="en-US" altLang="en-US" sz="4400" b="1">
              <a:latin typeface=".VnCentury Schoolbook" pitchFamily="34" charset="0"/>
            </a:endParaRPr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 flipV="1">
            <a:off x="8016241" y="3888740"/>
            <a:ext cx="1641474" cy="0"/>
          </a:xfrm>
          <a:prstGeom prst="line">
            <a:avLst/>
          </a:prstGeom>
          <a:noFill/>
          <a:ln w="3810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9100503" y="3950653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9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8773478" y="3937953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1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7" name="Text Box 36"/>
          <p:cNvSpPr txBox="1">
            <a:spLocks noChangeArrowheads="1"/>
          </p:cNvSpPr>
          <p:nvPr/>
        </p:nvSpPr>
        <p:spPr bwMode="auto">
          <a:xfrm>
            <a:off x="8460740" y="3931603"/>
            <a:ext cx="557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7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8" name="Text Box 37"/>
          <p:cNvSpPr txBox="1">
            <a:spLocks noChangeArrowheads="1"/>
          </p:cNvSpPr>
          <p:nvPr/>
        </p:nvSpPr>
        <p:spPr bwMode="auto">
          <a:xfrm>
            <a:off x="8148003" y="3937953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4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9" name="TextBox 27"/>
          <p:cNvSpPr txBox="1">
            <a:spLocks noChangeArrowheads="1"/>
          </p:cNvSpPr>
          <p:nvPr/>
        </p:nvSpPr>
        <p:spPr bwMode="auto">
          <a:xfrm>
            <a:off x="7330440" y="2740978"/>
            <a:ext cx="3730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latin typeface="Arial" pitchFamily="34" charset="0"/>
              </a:rPr>
              <a:t>-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6824345" y="1510853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7035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9178608" y="1510853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2316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32" name="TextBox 26"/>
          <p:cNvSpPr txBox="1">
            <a:spLocks noChangeArrowheads="1"/>
          </p:cNvSpPr>
          <p:nvPr/>
        </p:nvSpPr>
        <p:spPr bwMode="auto">
          <a:xfrm>
            <a:off x="8445818" y="1465133"/>
            <a:ext cx="3730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solidFill>
                  <a:srgbClr val="FF0066"/>
                </a:solidFill>
                <a:latin typeface="Arial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xmlns="" val="494835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7021830" y="153606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325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9346248" y="153606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3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8613458" y="1490345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 smtClean="0">
                <a:solidFill>
                  <a:srgbClr val="FF0066"/>
                </a:solidFill>
                <a:latin typeface="Arial" pitchFamily="34" charset="0"/>
              </a:rPr>
              <a:t>x</a:t>
            </a:r>
            <a:endParaRPr lang="en-US" altLang="en-US" sz="4000" b="1">
              <a:solidFill>
                <a:srgbClr val="FF0066"/>
              </a:solidFill>
              <a:latin typeface="Arial" pitchFamily="34" charset="0"/>
            </a:endParaRP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7924324" y="2385111"/>
            <a:ext cx="167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latin typeface=".VnCentury Schoolbook" pitchFamily="34" charset="0"/>
              </a:rPr>
              <a:t>325</a:t>
            </a:r>
            <a:endParaRPr lang="en-US" altLang="en-US" sz="4400" b="1">
              <a:latin typeface=".VnCentury Schoolbook" pitchFamily="34" charset="0"/>
            </a:endParaRP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7600474" y="3267444"/>
            <a:ext cx="2209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latin typeface="Arial" pitchFamily="34" charset="0"/>
              </a:rPr>
              <a:t>  </a:t>
            </a:r>
            <a:r>
              <a:rPr lang="en-US" altLang="en-US" sz="4400" b="1">
                <a:latin typeface="Times New Roman" pitchFamily="18" charset="0"/>
              </a:rPr>
              <a:t>       </a:t>
            </a:r>
            <a:r>
              <a:rPr lang="en-US" altLang="en-US" sz="4400" b="1" smtClean="0">
                <a:latin typeface="Times New Roman" pitchFamily="18" charset="0"/>
              </a:rPr>
              <a:t>3</a:t>
            </a:r>
            <a:endParaRPr lang="en-US" altLang="en-US" sz="4400" b="1">
              <a:latin typeface="Times New Roman" pitchFamily="18" charset="0"/>
            </a:endParaRP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7251224" y="2861361"/>
            <a:ext cx="606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latin typeface="Times New Roman" pitchFamily="18" charset="0"/>
              </a:rPr>
              <a:t> x</a:t>
            </a:r>
            <a:endParaRPr lang="en-US" altLang="en-US" sz="4400">
              <a:latin typeface="Arial" pitchFamily="34" charset="0"/>
            </a:endParaRPr>
          </a:p>
        </p:txBody>
      </p:sp>
      <p:sp>
        <p:nvSpPr>
          <p:cNvPr id="31" name="Line 25"/>
          <p:cNvSpPr>
            <a:spLocks noChangeShapeType="1"/>
          </p:cNvSpPr>
          <p:nvPr/>
        </p:nvSpPr>
        <p:spPr bwMode="auto">
          <a:xfrm>
            <a:off x="7790974" y="4063099"/>
            <a:ext cx="1828800" cy="0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 Box 39"/>
          <p:cNvSpPr txBox="1">
            <a:spLocks noChangeArrowheads="1"/>
          </p:cNvSpPr>
          <p:nvPr/>
        </p:nvSpPr>
        <p:spPr bwMode="auto">
          <a:xfrm>
            <a:off x="8931116" y="4096436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5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3" name="Text Box 41"/>
          <p:cNvSpPr txBox="1">
            <a:spLocks noChangeArrowheads="1"/>
          </p:cNvSpPr>
          <p:nvPr/>
        </p:nvSpPr>
        <p:spPr bwMode="auto">
          <a:xfrm>
            <a:off x="8558054" y="4112311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7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4" name="Text Box 42"/>
          <p:cNvSpPr txBox="1">
            <a:spLocks noChangeArrowheads="1"/>
          </p:cNvSpPr>
          <p:nvPr/>
        </p:nvSpPr>
        <p:spPr bwMode="auto">
          <a:xfrm>
            <a:off x="8200866" y="4112311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xmlns="" val="494835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6991985" y="153606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25968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9346248" y="153606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3</a:t>
            </a:r>
          </a:p>
        </p:txBody>
      </p:sp>
      <p:sp>
        <p:nvSpPr>
          <p:cNvPr id="24" name="TextBox 26"/>
          <p:cNvSpPr txBox="1">
            <a:spLocks noChangeArrowheads="1"/>
          </p:cNvSpPr>
          <p:nvPr/>
        </p:nvSpPr>
        <p:spPr bwMode="auto">
          <a:xfrm>
            <a:off x="8887778" y="149034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>
                <a:solidFill>
                  <a:srgbClr val="FF0066"/>
                </a:solidFill>
                <a:latin typeface="Arial" pitchFamily="34" charset="0"/>
              </a:rPr>
              <a:t>: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6842760" y="2424924"/>
            <a:ext cx="2057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latin typeface=".VnCentury Schoolbook" pitchFamily="34" charset="0"/>
              </a:rPr>
              <a:t>25968</a:t>
            </a:r>
            <a:endParaRPr lang="en-US" altLang="en-US" sz="4400" b="1">
              <a:latin typeface=".VnCentury Schoolbook" pitchFamily="34" charset="0"/>
            </a:endParaRP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8806498" y="2493855"/>
            <a:ext cx="0" cy="2748705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8806498" y="3181209"/>
            <a:ext cx="1828800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8920798" y="2372537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latin typeface="Arial" pitchFamily="34" charset="0"/>
              </a:rPr>
              <a:t>  </a:t>
            </a:r>
            <a:r>
              <a:rPr lang="en-US" altLang="en-US" sz="4400" b="1" smtClean="0">
                <a:latin typeface="Times New Roman" pitchFamily="18" charset="0"/>
              </a:rPr>
              <a:t>3</a:t>
            </a:r>
            <a:endParaRPr lang="en-US" altLang="en-US" sz="4400" b="1">
              <a:latin typeface="Times New Roman" pitchFamily="18" charset="0"/>
            </a:endParaRPr>
          </a:p>
        </p:txBody>
      </p:sp>
      <p:sp>
        <p:nvSpPr>
          <p:cNvPr id="29" name="Text Box 44"/>
          <p:cNvSpPr txBox="1">
            <a:spLocks noChangeArrowheads="1"/>
          </p:cNvSpPr>
          <p:nvPr/>
        </p:nvSpPr>
        <p:spPr bwMode="auto">
          <a:xfrm>
            <a:off x="8945880" y="3136124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8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0" name="Text Box 45"/>
          <p:cNvSpPr txBox="1">
            <a:spLocks noChangeArrowheads="1"/>
          </p:cNvSpPr>
          <p:nvPr/>
        </p:nvSpPr>
        <p:spPr bwMode="auto">
          <a:xfrm>
            <a:off x="7368223" y="304404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1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1" name="Text Box 46"/>
          <p:cNvSpPr txBox="1">
            <a:spLocks noChangeArrowheads="1"/>
          </p:cNvSpPr>
          <p:nvPr/>
        </p:nvSpPr>
        <p:spPr bwMode="auto">
          <a:xfrm>
            <a:off x="7698423" y="303134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9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2" name="Text Box 47"/>
          <p:cNvSpPr txBox="1">
            <a:spLocks noChangeArrowheads="1"/>
          </p:cNvSpPr>
          <p:nvPr/>
        </p:nvSpPr>
        <p:spPr bwMode="auto">
          <a:xfrm>
            <a:off x="9250680" y="312818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33" name="Text Box 48"/>
          <p:cNvSpPr txBox="1">
            <a:spLocks noChangeArrowheads="1"/>
          </p:cNvSpPr>
          <p:nvPr/>
        </p:nvSpPr>
        <p:spPr bwMode="auto">
          <a:xfrm>
            <a:off x="7711123" y="357268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34" name="Text Box 49"/>
          <p:cNvSpPr txBox="1">
            <a:spLocks noChangeArrowheads="1"/>
          </p:cNvSpPr>
          <p:nvPr/>
        </p:nvSpPr>
        <p:spPr bwMode="auto">
          <a:xfrm>
            <a:off x="7968298" y="355839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6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5" name="Text Box 50"/>
          <p:cNvSpPr txBox="1">
            <a:spLocks noChangeArrowheads="1"/>
          </p:cNvSpPr>
          <p:nvPr/>
        </p:nvSpPr>
        <p:spPr bwMode="auto">
          <a:xfrm>
            <a:off x="9603105" y="313929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5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6" name="Text Box 51"/>
          <p:cNvSpPr txBox="1">
            <a:spLocks noChangeArrowheads="1"/>
          </p:cNvSpPr>
          <p:nvPr/>
        </p:nvSpPr>
        <p:spPr bwMode="auto">
          <a:xfrm>
            <a:off x="8025448" y="414259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1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7" name="Text Box 52"/>
          <p:cNvSpPr txBox="1">
            <a:spLocks noChangeArrowheads="1"/>
          </p:cNvSpPr>
          <p:nvPr/>
        </p:nvSpPr>
        <p:spPr bwMode="auto">
          <a:xfrm>
            <a:off x="8298498" y="413783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8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8" name="Text Box 53"/>
          <p:cNvSpPr txBox="1">
            <a:spLocks noChangeArrowheads="1"/>
          </p:cNvSpPr>
          <p:nvPr/>
        </p:nvSpPr>
        <p:spPr bwMode="auto">
          <a:xfrm>
            <a:off x="9903143" y="3128187"/>
            <a:ext cx="45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6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9" name="Text Box 54"/>
          <p:cNvSpPr txBox="1">
            <a:spLocks noChangeArrowheads="1"/>
          </p:cNvSpPr>
          <p:nvPr/>
        </p:nvSpPr>
        <p:spPr bwMode="auto">
          <a:xfrm>
            <a:off x="8339773" y="4725212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xmlns="" val="494835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1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907338" y="2282190"/>
            <a:ext cx="15541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latin typeface=".VnCentury Schoolbook" pitchFamily="34" charset="0"/>
              </a:rPr>
              <a:t>5916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7261226" y="2645727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latin typeface=".VnCentury Schoolbook" pitchFamily="34" charset="0"/>
              </a:rPr>
              <a:t>+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7907338" y="2991802"/>
            <a:ext cx="150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latin typeface=".VnCentury Schoolbook" pitchFamily="34" charset="0"/>
              </a:rPr>
              <a:t>2358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7603808" y="3690302"/>
            <a:ext cx="1828800" cy="0"/>
          </a:xfrm>
          <a:prstGeom prst="lin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8904288" y="3717290"/>
            <a:ext cx="557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4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8534833" y="3717290"/>
            <a:ext cx="557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7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8169276" y="3698240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2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7505701" y="3698240"/>
            <a:ext cx="8683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  8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729414" y="1510853"/>
            <a:ext cx="15525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5916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8313739" y="1417191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+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9105901" y="1510853"/>
            <a:ext cx="150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2358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7928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8148638" y="2377440"/>
            <a:ext cx="18049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latin typeface=".VnCentury Schoolbook" pitchFamily="34" charset="0"/>
              </a:rPr>
              <a:t>6471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8135938" y="3139440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latin typeface=".VnCentury Schoolbook" pitchFamily="34" charset="0"/>
              </a:rPr>
              <a:t>  518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 flipV="1">
            <a:off x="8016241" y="3888740"/>
            <a:ext cx="1641474" cy="0"/>
          </a:xfrm>
          <a:prstGeom prst="line">
            <a:avLst/>
          </a:prstGeom>
          <a:noFill/>
          <a:ln w="3810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9100503" y="3950653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3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8773478" y="3937953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5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7" name="Text Box 36"/>
          <p:cNvSpPr txBox="1">
            <a:spLocks noChangeArrowheads="1"/>
          </p:cNvSpPr>
          <p:nvPr/>
        </p:nvSpPr>
        <p:spPr bwMode="auto">
          <a:xfrm>
            <a:off x="8460740" y="3931603"/>
            <a:ext cx="557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9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8" name="Text Box 37"/>
          <p:cNvSpPr txBox="1">
            <a:spLocks noChangeArrowheads="1"/>
          </p:cNvSpPr>
          <p:nvPr/>
        </p:nvSpPr>
        <p:spPr bwMode="auto">
          <a:xfrm>
            <a:off x="8148003" y="3937953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5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9" name="TextBox 27"/>
          <p:cNvSpPr txBox="1">
            <a:spLocks noChangeArrowheads="1"/>
          </p:cNvSpPr>
          <p:nvPr/>
        </p:nvSpPr>
        <p:spPr bwMode="auto">
          <a:xfrm>
            <a:off x="7330440" y="2740978"/>
            <a:ext cx="3730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latin typeface="Arial" pitchFamily="34" charset="0"/>
              </a:rPr>
              <a:t>-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6824345" y="1510853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6471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9178608" y="1510853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518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32" name="TextBox 26"/>
          <p:cNvSpPr txBox="1">
            <a:spLocks noChangeArrowheads="1"/>
          </p:cNvSpPr>
          <p:nvPr/>
        </p:nvSpPr>
        <p:spPr bwMode="auto">
          <a:xfrm>
            <a:off x="8445818" y="1465133"/>
            <a:ext cx="3730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solidFill>
                  <a:srgbClr val="FF0066"/>
                </a:solidFill>
                <a:latin typeface="Arial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xmlns="" val="3963021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05505" y="-1382883"/>
            <a:ext cx="3386495" cy="40206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8007" y="886119"/>
            <a:ext cx="577189" cy="81181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06704" y="403478"/>
            <a:ext cx="887992" cy="78404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548978" y="4517331"/>
            <a:ext cx="672879" cy="68481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497918" y="1807818"/>
            <a:ext cx="2247004" cy="4425733"/>
          </a:xfrm>
          <a:prstGeom prst="rect">
            <a:avLst/>
          </a:prstGeom>
        </p:spPr>
      </p:pic>
      <p:sp>
        <p:nvSpPr>
          <p:cNvPr id="68" name="矩形 67"/>
          <p:cNvSpPr/>
          <p:nvPr/>
        </p:nvSpPr>
        <p:spPr>
          <a:xfrm>
            <a:off x="2003148" y="1496038"/>
            <a:ext cx="5219597" cy="720536"/>
          </a:xfrm>
          <a:prstGeom prst="rect">
            <a:avLst/>
          </a:prstGeom>
          <a:solidFill>
            <a:srgbClr val="FFE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341352" y="1404598"/>
            <a:ext cx="106699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b="1" dirty="0" smtClean="0">
                <a:latin typeface="Arial" pitchFamily="34" charset="0"/>
                <a:cs typeface="Arial" pitchFamily="34" charset="0"/>
              </a:rPr>
              <a:t>TOÁN</a:t>
            </a:r>
          </a:p>
          <a:p>
            <a:pPr algn="ctr"/>
            <a:endParaRPr lang="en-US" altLang="en-US" sz="4800" b="1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en-US" sz="4800" b="1" dirty="0" err="1" smtClean="0">
                <a:latin typeface="Arial" pitchFamily="34" charset="0"/>
                <a:cs typeface="Arial" pitchFamily="34" charset="0"/>
              </a:rPr>
              <a:t>Tiết</a:t>
            </a:r>
            <a:r>
              <a:rPr lang="en-US" altLang="en-US" sz="4800" b="1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vi-VN" altLang="en-US" sz="48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altLang="en-US" sz="4800" b="1" dirty="0">
                <a:latin typeface="Arial" pitchFamily="34" charset="0"/>
                <a:cs typeface="Arial" pitchFamily="34" charset="0"/>
              </a:rPr>
              <a:t>ÔN TẬP CÁC SỐ ĐẾN 100000 (</a:t>
            </a:r>
            <a:r>
              <a:rPr lang="en-US" altLang="en-US" sz="4800" b="1" dirty="0" err="1">
                <a:latin typeface="Arial" pitchFamily="34" charset="0"/>
                <a:cs typeface="Arial" pitchFamily="34" charset="0"/>
              </a:rPr>
              <a:t>tiếp</a:t>
            </a:r>
            <a:r>
              <a:rPr lang="en-US" altLang="en-US" sz="4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altLang="en-US" sz="4800" b="1" dirty="0">
                <a:latin typeface="Arial" pitchFamily="34" charset="0"/>
                <a:cs typeface="Arial" pitchFamily="34" charset="0"/>
              </a:rPr>
              <a:t>)</a:t>
            </a:r>
            <a:endParaRPr lang="en-US" altLang="en-US" sz="4800" b="1" dirty="0">
              <a:cs typeface="Arial" pitchFamily="34" charset="0"/>
            </a:endParaRPr>
          </a:p>
          <a:p>
            <a:pPr algn="ctr"/>
            <a:endParaRPr lang="en-US" altLang="zh-CN" sz="4800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UTM Cooper Black" panose="02040603050506020204" charset="0"/>
              <a:cs typeface="UTM Cooper Black" panose="02040603050506020204" charset="0"/>
              <a:sym typeface="+mn-lt"/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155" y="141231"/>
            <a:ext cx="1274076" cy="1059451"/>
          </a:xfrm>
          <a:prstGeom prst="rect">
            <a:avLst/>
          </a:prstGeom>
        </p:spPr>
      </p:pic>
      <p:sp>
        <p:nvSpPr>
          <p:cNvPr id="57" name="矩形: 圆角 56"/>
          <p:cNvSpPr/>
          <p:nvPr/>
        </p:nvSpPr>
        <p:spPr>
          <a:xfrm>
            <a:off x="6333433" y="5883693"/>
            <a:ext cx="2235200" cy="300936"/>
          </a:xfrm>
          <a:prstGeom prst="roundRect">
            <a:avLst>
              <a:gd name="adj" fmla="val 50000"/>
            </a:avLst>
          </a:prstGeom>
          <a:solidFill>
            <a:srgbClr val="A2E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2E3CD"/>
              </a:solidFill>
              <a:cs typeface="+mn-ea"/>
              <a:sym typeface="+mn-lt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275027" y="5834771"/>
            <a:ext cx="222289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SGK/Trang 4</a:t>
            </a:r>
            <a:endParaRPr lang="en-US" sz="20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pic>
        <p:nvPicPr>
          <p:cNvPr id="69" name="图片 6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1027" y="2434762"/>
            <a:ext cx="499868" cy="5588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4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35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5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53" grpId="0"/>
      <p:bldP spid="57" grpId="0" animBg="1"/>
      <p:bldP spid="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6222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7021830" y="153606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4162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9346248" y="153606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4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8613458" y="1490345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 smtClean="0">
                <a:solidFill>
                  <a:srgbClr val="FF0066"/>
                </a:solidFill>
                <a:latin typeface="Arial" pitchFamily="34" charset="0"/>
              </a:rPr>
              <a:t>x</a:t>
            </a:r>
            <a:endParaRPr lang="en-US" altLang="en-US" sz="4000" b="1">
              <a:solidFill>
                <a:srgbClr val="FF0066"/>
              </a:solidFill>
              <a:latin typeface="Arial" pitchFamily="34" charset="0"/>
            </a:endParaRP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7924324" y="2385111"/>
            <a:ext cx="167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 smtClean="0">
                <a:latin typeface=".VnCentury Schoolbook" pitchFamily="34" charset="0"/>
              </a:rPr>
              <a:t>4162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7721918" y="3251584"/>
            <a:ext cx="2209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dirty="0">
                <a:latin typeface="Arial" pitchFamily="34" charset="0"/>
              </a:rPr>
              <a:t>  </a:t>
            </a:r>
            <a:r>
              <a:rPr lang="en-US" altLang="en-US" sz="4400" b="1" dirty="0">
                <a:latin typeface="Times New Roman" pitchFamily="18" charset="0"/>
              </a:rPr>
              <a:t>       </a:t>
            </a:r>
            <a:r>
              <a:rPr lang="vi-VN" altLang="en-US" sz="4400" b="1" dirty="0" smtClean="0">
                <a:latin typeface="Times New Roman" pitchFamily="18" charset="0"/>
              </a:rPr>
              <a:t>4</a:t>
            </a:r>
            <a:endParaRPr lang="en-US" altLang="en-US" sz="4400" b="1" dirty="0">
              <a:latin typeface="Times New Roman" pitchFamily="18" charset="0"/>
            </a:endParaRP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7251224" y="2861361"/>
            <a:ext cx="606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latin typeface="Times New Roman" pitchFamily="18" charset="0"/>
              </a:rPr>
              <a:t> x</a:t>
            </a:r>
            <a:endParaRPr lang="en-US" altLang="en-US" sz="4400">
              <a:latin typeface="Arial" pitchFamily="34" charset="0"/>
            </a:endParaRPr>
          </a:p>
        </p:txBody>
      </p:sp>
      <p:sp>
        <p:nvSpPr>
          <p:cNvPr id="31" name="Line 25"/>
          <p:cNvSpPr>
            <a:spLocks noChangeShapeType="1"/>
          </p:cNvSpPr>
          <p:nvPr/>
        </p:nvSpPr>
        <p:spPr bwMode="auto">
          <a:xfrm>
            <a:off x="7790974" y="4063099"/>
            <a:ext cx="1828800" cy="0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 Box 39"/>
          <p:cNvSpPr txBox="1">
            <a:spLocks noChangeArrowheads="1"/>
          </p:cNvSpPr>
          <p:nvPr/>
        </p:nvSpPr>
        <p:spPr bwMode="auto">
          <a:xfrm>
            <a:off x="9060497" y="4096436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Times New Roman" pitchFamily="18" charset="0"/>
              </a:rPr>
              <a:t>8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3" name="Text Box 41"/>
          <p:cNvSpPr txBox="1">
            <a:spLocks noChangeArrowheads="1"/>
          </p:cNvSpPr>
          <p:nvPr/>
        </p:nvSpPr>
        <p:spPr bwMode="auto">
          <a:xfrm>
            <a:off x="8748713" y="4104678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Times New Roman" pitchFamily="18" charset="0"/>
              </a:rPr>
              <a:t>4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4" name="Text Box 42"/>
          <p:cNvSpPr txBox="1">
            <a:spLocks noChangeArrowheads="1"/>
          </p:cNvSpPr>
          <p:nvPr/>
        </p:nvSpPr>
        <p:spPr bwMode="auto">
          <a:xfrm>
            <a:off x="7857649" y="4096436"/>
            <a:ext cx="14039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166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951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3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6991985" y="153606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18418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9346248" y="153606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4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4" name="TextBox 26"/>
          <p:cNvSpPr txBox="1">
            <a:spLocks noChangeArrowheads="1"/>
          </p:cNvSpPr>
          <p:nvPr/>
        </p:nvSpPr>
        <p:spPr bwMode="auto">
          <a:xfrm>
            <a:off x="8887778" y="149034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>
                <a:solidFill>
                  <a:srgbClr val="FF0066"/>
                </a:solidFill>
                <a:latin typeface="Arial" pitchFamily="34" charset="0"/>
              </a:rPr>
              <a:t>: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6842760" y="2424924"/>
            <a:ext cx="2057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 smtClean="0">
                <a:latin typeface=".VnCentury Schoolbook" pitchFamily="34" charset="0"/>
              </a:rPr>
              <a:t>18418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8806498" y="2493855"/>
            <a:ext cx="0" cy="2748705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8806498" y="3181209"/>
            <a:ext cx="1828800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8920798" y="2372537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dirty="0">
                <a:latin typeface="Arial" pitchFamily="34" charset="0"/>
              </a:rPr>
              <a:t>  </a:t>
            </a:r>
            <a:r>
              <a:rPr lang="vi-VN" altLang="en-US" sz="4400" b="1" dirty="0" smtClean="0">
                <a:latin typeface="Times New Roman" pitchFamily="18" charset="0"/>
              </a:rPr>
              <a:t>4</a:t>
            </a:r>
            <a:endParaRPr lang="en-US" altLang="en-US" sz="4400" b="1" dirty="0">
              <a:latin typeface="Times New Roman" pitchFamily="18" charset="0"/>
            </a:endParaRPr>
          </a:p>
        </p:txBody>
      </p:sp>
      <p:sp>
        <p:nvSpPr>
          <p:cNvPr id="29" name="Text Box 44"/>
          <p:cNvSpPr txBox="1">
            <a:spLocks noChangeArrowheads="1"/>
          </p:cNvSpPr>
          <p:nvPr/>
        </p:nvSpPr>
        <p:spPr bwMode="auto">
          <a:xfrm>
            <a:off x="8945880" y="3136124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4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0" name="Text Box 45"/>
          <p:cNvSpPr txBox="1">
            <a:spLocks noChangeArrowheads="1"/>
          </p:cNvSpPr>
          <p:nvPr/>
        </p:nvSpPr>
        <p:spPr bwMode="auto">
          <a:xfrm>
            <a:off x="7368223" y="304404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2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1" name="Text Box 46"/>
          <p:cNvSpPr txBox="1">
            <a:spLocks noChangeArrowheads="1"/>
          </p:cNvSpPr>
          <p:nvPr/>
        </p:nvSpPr>
        <p:spPr bwMode="auto">
          <a:xfrm>
            <a:off x="7698423" y="303134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4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2" name="Text Box 47"/>
          <p:cNvSpPr txBox="1">
            <a:spLocks noChangeArrowheads="1"/>
          </p:cNvSpPr>
          <p:nvPr/>
        </p:nvSpPr>
        <p:spPr bwMode="auto">
          <a:xfrm>
            <a:off x="9250680" y="312818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33" name="Text Box 48"/>
          <p:cNvSpPr txBox="1">
            <a:spLocks noChangeArrowheads="1"/>
          </p:cNvSpPr>
          <p:nvPr/>
        </p:nvSpPr>
        <p:spPr bwMode="auto">
          <a:xfrm>
            <a:off x="7711123" y="357268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0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4" name="Text Box 49"/>
          <p:cNvSpPr txBox="1">
            <a:spLocks noChangeArrowheads="1"/>
          </p:cNvSpPr>
          <p:nvPr/>
        </p:nvSpPr>
        <p:spPr bwMode="auto">
          <a:xfrm>
            <a:off x="7997508" y="3559986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1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5" name="Text Box 50"/>
          <p:cNvSpPr txBox="1">
            <a:spLocks noChangeArrowheads="1"/>
          </p:cNvSpPr>
          <p:nvPr/>
        </p:nvSpPr>
        <p:spPr bwMode="auto">
          <a:xfrm>
            <a:off x="9603105" y="313929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0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6" name="Text Box 51"/>
          <p:cNvSpPr txBox="1">
            <a:spLocks noChangeArrowheads="1"/>
          </p:cNvSpPr>
          <p:nvPr/>
        </p:nvSpPr>
        <p:spPr bwMode="auto">
          <a:xfrm>
            <a:off x="8025448" y="414259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1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7" name="Text Box 52"/>
          <p:cNvSpPr txBox="1">
            <a:spLocks noChangeArrowheads="1"/>
          </p:cNvSpPr>
          <p:nvPr/>
        </p:nvSpPr>
        <p:spPr bwMode="auto">
          <a:xfrm>
            <a:off x="8298498" y="413783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8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8" name="Text Box 53"/>
          <p:cNvSpPr txBox="1">
            <a:spLocks noChangeArrowheads="1"/>
          </p:cNvSpPr>
          <p:nvPr/>
        </p:nvSpPr>
        <p:spPr bwMode="auto">
          <a:xfrm>
            <a:off x="9903143" y="3128187"/>
            <a:ext cx="45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4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9" name="Text Box 54"/>
          <p:cNvSpPr txBox="1">
            <a:spLocks noChangeArrowheads="1"/>
          </p:cNvSpPr>
          <p:nvPr/>
        </p:nvSpPr>
        <p:spPr bwMode="auto">
          <a:xfrm>
            <a:off x="8339773" y="4725212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2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60805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1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/>
          <a:srcRect b="29213"/>
          <a:stretch>
            <a:fillRect/>
          </a:stretch>
        </p:blipFill>
        <p:spPr>
          <a:xfrm>
            <a:off x="80400" y="1"/>
            <a:ext cx="12031199" cy="685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print"/>
          <a:srcRect b="44485"/>
          <a:stretch>
            <a:fillRect/>
          </a:stretch>
        </p:blipFill>
        <p:spPr>
          <a:xfrm>
            <a:off x="4163488" y="382994"/>
            <a:ext cx="1431900" cy="940573"/>
          </a:xfrm>
          <a:prstGeom prst="rect">
            <a:avLst/>
          </a:prstGeom>
        </p:spPr>
      </p:pic>
      <p:sp>
        <p:nvSpPr>
          <p:cNvPr id="11" name="矩形: 圆角 10"/>
          <p:cNvSpPr/>
          <p:nvPr/>
        </p:nvSpPr>
        <p:spPr>
          <a:xfrm>
            <a:off x="751806" y="1828799"/>
            <a:ext cx="8437914" cy="3930201"/>
          </a:xfrm>
          <a:prstGeom prst="roundRect">
            <a:avLst/>
          </a:prstGeom>
          <a:solidFill>
            <a:srgbClr val="FEF9F2"/>
          </a:solidFill>
          <a:ln w="19050">
            <a:solidFill>
              <a:srgbClr val="FBBDB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2824677" y="1307560"/>
            <a:ext cx="4109523" cy="600781"/>
          </a:xfrm>
          <a:custGeom>
            <a:avLst/>
            <a:gdLst>
              <a:gd name="connsiteX0" fmla="*/ 0 w 2465068"/>
              <a:gd name="connsiteY0" fmla="*/ 0 h 354560"/>
              <a:gd name="connsiteX1" fmla="*/ 177280 w 2465068"/>
              <a:gd name="connsiteY1" fmla="*/ 0 h 354560"/>
              <a:gd name="connsiteX2" fmla="*/ 177281 w 2465068"/>
              <a:gd name="connsiteY2" fmla="*/ 1 h 354560"/>
              <a:gd name="connsiteX3" fmla="*/ 2281381 w 2465068"/>
              <a:gd name="connsiteY3" fmla="*/ 1 h 354560"/>
              <a:gd name="connsiteX4" fmla="*/ 2281381 w 2465068"/>
              <a:gd name="connsiteY4" fmla="*/ 6407 h 354560"/>
              <a:gd name="connsiteX5" fmla="*/ 2287788 w 2465068"/>
              <a:gd name="connsiteY5" fmla="*/ 0 h 354560"/>
              <a:gd name="connsiteX6" fmla="*/ 2465068 w 2465068"/>
              <a:gd name="connsiteY6" fmla="*/ 0 h 354560"/>
              <a:gd name="connsiteX7" fmla="*/ 2287788 w 2465068"/>
              <a:gd name="connsiteY7" fmla="*/ 177280 h 354560"/>
              <a:gd name="connsiteX8" fmla="*/ 2465068 w 2465068"/>
              <a:gd name="connsiteY8" fmla="*/ 354560 h 354560"/>
              <a:gd name="connsiteX9" fmla="*/ 2287788 w 2465068"/>
              <a:gd name="connsiteY9" fmla="*/ 354560 h 354560"/>
              <a:gd name="connsiteX10" fmla="*/ 2281381 w 2465068"/>
              <a:gd name="connsiteY10" fmla="*/ 348153 h 354560"/>
              <a:gd name="connsiteX11" fmla="*/ 2281381 w 2465068"/>
              <a:gd name="connsiteY11" fmla="*/ 354560 h 354560"/>
              <a:gd name="connsiteX12" fmla="*/ 177280 w 2465068"/>
              <a:gd name="connsiteY12" fmla="*/ 354560 h 354560"/>
              <a:gd name="connsiteX13" fmla="*/ 0 w 2465068"/>
              <a:gd name="connsiteY13" fmla="*/ 354560 h 354560"/>
              <a:gd name="connsiteX14" fmla="*/ 177280 w 2465068"/>
              <a:gd name="connsiteY14" fmla="*/ 177280 h 35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65068" h="354560">
                <a:moveTo>
                  <a:pt x="0" y="0"/>
                </a:moveTo>
                <a:lnTo>
                  <a:pt x="177280" y="0"/>
                </a:lnTo>
                <a:lnTo>
                  <a:pt x="177281" y="1"/>
                </a:lnTo>
                <a:lnTo>
                  <a:pt x="2281381" y="1"/>
                </a:lnTo>
                <a:lnTo>
                  <a:pt x="2281381" y="6407"/>
                </a:lnTo>
                <a:lnTo>
                  <a:pt x="2287788" y="0"/>
                </a:lnTo>
                <a:lnTo>
                  <a:pt x="2465068" y="0"/>
                </a:lnTo>
                <a:lnTo>
                  <a:pt x="2287788" y="177280"/>
                </a:lnTo>
                <a:lnTo>
                  <a:pt x="2465068" y="354560"/>
                </a:lnTo>
                <a:lnTo>
                  <a:pt x="2287788" y="354560"/>
                </a:lnTo>
                <a:lnTo>
                  <a:pt x="2281381" y="348153"/>
                </a:lnTo>
                <a:lnTo>
                  <a:pt x="2281381" y="354560"/>
                </a:lnTo>
                <a:lnTo>
                  <a:pt x="177280" y="354560"/>
                </a:lnTo>
                <a:lnTo>
                  <a:pt x="0" y="354560"/>
                </a:lnTo>
                <a:lnTo>
                  <a:pt x="177280" y="177280"/>
                </a:lnTo>
                <a:close/>
              </a:path>
            </a:pathLst>
          </a:custGeom>
          <a:solidFill>
            <a:srgbClr val="FBB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Rectangle 70"/>
          <p:cNvSpPr>
            <a:spLocks noChangeArrowheads="1"/>
          </p:cNvSpPr>
          <p:nvPr/>
        </p:nvSpPr>
        <p:spPr bwMode="auto">
          <a:xfrm>
            <a:off x="3227228" y="1307559"/>
            <a:ext cx="34399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zh-CN" sz="3200" b="1" noProof="1" smtClean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Bài 3: </a:t>
            </a:r>
            <a:r>
              <a:rPr lang="en-US" altLang="zh-CN" sz="3200" b="1" noProof="1" smtClean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&gt; , &lt; , = ?</a:t>
            </a:r>
            <a:endParaRPr lang="en-US" altLang="zh-CN" sz="3200" b="1" noProof="1">
              <a:solidFill>
                <a:schemeClr val="tx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10885" y="2501236"/>
            <a:ext cx="36677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4327 … 3742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5870 … 5890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65 300 … 9530 </a:t>
            </a:r>
            <a:endParaRPr lang="en-US" altLang="zh-CN" sz="4000" b="1" noProof="1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print"/>
          <a:srcRect l="20287" r="7584"/>
          <a:stretch>
            <a:fillRect/>
          </a:stretch>
        </p:blipFill>
        <p:spPr>
          <a:xfrm rot="10800000">
            <a:off x="-7490" y="5930884"/>
            <a:ext cx="2943514" cy="9338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0931" y="1617564"/>
            <a:ext cx="3804046" cy="523486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14734" y="5759001"/>
            <a:ext cx="1074142" cy="594322"/>
          </a:xfrm>
          <a:prstGeom prst="rect">
            <a:avLst/>
          </a:prstGeom>
        </p:spPr>
      </p:pic>
      <p:sp>
        <p:nvSpPr>
          <p:cNvPr id="12" name="矩形 6"/>
          <p:cNvSpPr/>
          <p:nvPr/>
        </p:nvSpPr>
        <p:spPr>
          <a:xfrm>
            <a:off x="4968241" y="2501237"/>
            <a:ext cx="42062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28 676 … 28 676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97 321 … 97 400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100 000 … 99 999 </a:t>
            </a:r>
            <a:endParaRPr lang="en-US" altLang="zh-CN" sz="4000" b="1" noProof="1">
              <a:solidFill>
                <a:schemeClr val="accent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36944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8297308" y="-874924"/>
            <a:ext cx="3025764" cy="4807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8865" y="943439"/>
            <a:ext cx="714718" cy="6918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8682" y="2246750"/>
            <a:ext cx="661653" cy="51927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8638" y="4288831"/>
            <a:ext cx="743633" cy="60228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944" y="6012648"/>
            <a:ext cx="6038134" cy="23414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6922" y="6003593"/>
            <a:ext cx="6038134" cy="234141"/>
          </a:xfrm>
          <a:prstGeom prst="rect">
            <a:avLst/>
          </a:prstGeom>
        </p:spPr>
      </p:pic>
      <p:sp>
        <p:nvSpPr>
          <p:cNvPr id="23" name="矩形 6"/>
          <p:cNvSpPr/>
          <p:nvPr/>
        </p:nvSpPr>
        <p:spPr>
          <a:xfrm>
            <a:off x="8101675" y="179153"/>
            <a:ext cx="36677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4327 … 3742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5870 … 5890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65 300 … 9530 </a:t>
            </a:r>
            <a:endParaRPr lang="en-US" altLang="zh-CN" sz="4000" b="1" noProof="1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3998" y="788074"/>
            <a:ext cx="4852002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Số nào có nhiều chữ số hơn thì lớn hơn.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8863" y="2143423"/>
            <a:ext cx="4852002" cy="19389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Nếu hai số có chữ số bằng nhau thì so sánh từng cặp chữ số ở cùng một hàng kể từ trái sang </a:t>
            </a: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43998" y="4371699"/>
            <a:ext cx="4852002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000">
                <a:latin typeface="Times New Roman" pitchFamily="18" charset="0"/>
                <a:cs typeface="Times New Roman" pitchFamily="18" charset="0"/>
              </a:rPr>
              <a:t>Nếu hai số có tất cả các cặp chữ số ở từng hàng đều bằng nhau thì hai số đó bằng nhau</a:t>
            </a:r>
            <a:r>
              <a:rPr lang="vi-VN" sz="30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9383073" y="318725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.VnCentury Schoolbook" pitchFamily="34" charset="0"/>
              </a:rPr>
              <a:t>&gt;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9310536" y="1147438"/>
            <a:ext cx="73494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.VnCentury Schoolbook" pitchFamily="34" charset="0"/>
              </a:rPr>
              <a:t>&lt;</a:t>
            </a: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9722422" y="2085297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.VnCentury Schoolbook" pitchFamily="34" charset="0"/>
              </a:rPr>
              <a:t>&gt;</a:t>
            </a:r>
          </a:p>
        </p:txBody>
      </p:sp>
      <p:sp>
        <p:nvSpPr>
          <p:cNvPr id="20" name="矩形 6"/>
          <p:cNvSpPr/>
          <p:nvPr/>
        </p:nvSpPr>
        <p:spPr>
          <a:xfrm>
            <a:off x="7978142" y="2940538"/>
            <a:ext cx="42062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28 676 … 28 676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97 321 … 97 400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100 000 … 99 999 </a:t>
            </a:r>
            <a:endParaRPr lang="en-US" altLang="zh-CN" sz="4000" b="1" noProof="1">
              <a:solidFill>
                <a:schemeClr val="accent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9612516" y="3045176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latin typeface=".VnCentury Schoolbook" pitchFamily="34" charset="0"/>
              </a:rPr>
              <a:t>=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9592669" y="3991441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latin typeface=".VnCentury Schoolbook" pitchFamily="34" charset="0"/>
              </a:rPr>
              <a:t>&lt;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9906428" y="4837263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.VnCentury Schoolbook" pitchFamily="34" charset="0"/>
              </a:rPr>
              <a:t>&gt;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 animBg="1"/>
      <p:bldP spid="13" grpId="0" animBg="1"/>
      <p:bldP spid="16" grpId="0" animBg="1"/>
      <p:bldP spid="19" grpId="0"/>
      <p:bldP spid="26" grpId="0"/>
      <p:bldP spid="27" grpId="0"/>
      <p:bldP spid="20" grpId="0"/>
      <p:bldP spid="29" grpId="0"/>
      <p:bldP spid="30" grpId="0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24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3090613" y="744296"/>
            <a:ext cx="7882188" cy="1668544"/>
          </a:xfrm>
          <a:prstGeom prst="roundRect">
            <a:avLst/>
          </a:prstGeom>
          <a:solidFill>
            <a:srgbClr val="FEF9F2"/>
          </a:solidFill>
          <a:ln w="19050">
            <a:solidFill>
              <a:srgbClr val="F6D8C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492197" y="3717265"/>
            <a:ext cx="8067519" cy="1668544"/>
          </a:xfrm>
          <a:prstGeom prst="roundRect">
            <a:avLst/>
          </a:prstGeom>
          <a:solidFill>
            <a:srgbClr val="FEF9F2"/>
          </a:solidFill>
          <a:ln w="19050">
            <a:solidFill>
              <a:srgbClr val="F6D8C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8398" y="143619"/>
            <a:ext cx="3527961" cy="3144218"/>
          </a:xfrm>
          <a:prstGeom prst="rect">
            <a:avLst/>
          </a:prstGeom>
        </p:spPr>
      </p:pic>
      <p:sp>
        <p:nvSpPr>
          <p:cNvPr id="18" name="Rectangle 70"/>
          <p:cNvSpPr>
            <a:spLocks noChangeArrowheads="1"/>
          </p:cNvSpPr>
          <p:nvPr/>
        </p:nvSpPr>
        <p:spPr bwMode="auto">
          <a:xfrm>
            <a:off x="3118641" y="824710"/>
            <a:ext cx="785415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Viết các số sau theo thứ tự từ </a:t>
            </a:r>
            <a:r>
              <a:rPr lang="en-US" altLang="zh-CN" sz="32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bé</a:t>
            </a: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đến </a:t>
            </a:r>
            <a:r>
              <a:rPr lang="en-US" altLang="zh-CN" sz="32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lớn</a:t>
            </a: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: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200" b="1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65 371 ;  75 631 ;  56 731 ;  67 351.</a:t>
            </a:r>
            <a:endParaRPr lang="en-US" altLang="zh-CN" sz="3200" b="1" noProof="1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36" name="任意多边形: 形状 35"/>
          <p:cNvSpPr/>
          <p:nvPr/>
        </p:nvSpPr>
        <p:spPr>
          <a:xfrm>
            <a:off x="7366985" y="4758695"/>
            <a:ext cx="4825013" cy="2099306"/>
          </a:xfrm>
          <a:custGeom>
            <a:avLst/>
            <a:gdLst>
              <a:gd name="connsiteX0" fmla="*/ 6557354 w 6729944"/>
              <a:gd name="connsiteY0" fmla="*/ 285 h 2380685"/>
              <a:gd name="connsiteX1" fmla="*/ 6717911 w 6729944"/>
              <a:gd name="connsiteY1" fmla="*/ 8906 h 2380685"/>
              <a:gd name="connsiteX2" fmla="*/ 6729944 w 6729944"/>
              <a:gd name="connsiteY2" fmla="*/ 10650 h 2380685"/>
              <a:gd name="connsiteX3" fmla="*/ 6729944 w 6729944"/>
              <a:gd name="connsiteY3" fmla="*/ 2380685 h 2380685"/>
              <a:gd name="connsiteX4" fmla="*/ 0 w 6729944"/>
              <a:gd name="connsiteY4" fmla="*/ 2380685 h 2380685"/>
              <a:gd name="connsiteX5" fmla="*/ 50017 w 6729944"/>
              <a:gd name="connsiteY5" fmla="*/ 2335658 h 2380685"/>
              <a:gd name="connsiteX6" fmla="*/ 4242493 w 6729944"/>
              <a:gd name="connsiteY6" fmla="*/ 501214 h 2380685"/>
              <a:gd name="connsiteX7" fmla="*/ 6557354 w 6729944"/>
              <a:gd name="connsiteY7" fmla="*/ 285 h 238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29944" h="2380685">
                <a:moveTo>
                  <a:pt x="6557354" y="285"/>
                </a:moveTo>
                <a:cubicBezTo>
                  <a:pt x="6613056" y="1148"/>
                  <a:pt x="6666648" y="3975"/>
                  <a:pt x="6717911" y="8906"/>
                </a:cubicBezTo>
                <a:lnTo>
                  <a:pt x="6729944" y="10650"/>
                </a:lnTo>
                <a:lnTo>
                  <a:pt x="6729944" y="2380685"/>
                </a:lnTo>
                <a:lnTo>
                  <a:pt x="0" y="2380685"/>
                </a:lnTo>
                <a:lnTo>
                  <a:pt x="50017" y="2335658"/>
                </a:lnTo>
                <a:cubicBezTo>
                  <a:pt x="717468" y="1785238"/>
                  <a:pt x="3256896" y="834667"/>
                  <a:pt x="4242493" y="501214"/>
                </a:cubicBezTo>
                <a:cubicBezTo>
                  <a:pt x="5076460" y="219062"/>
                  <a:pt x="5944624" y="-9206"/>
                  <a:pt x="6557354" y="285"/>
                </a:cubicBezTo>
                <a:close/>
              </a:path>
            </a:pathLst>
          </a:custGeom>
          <a:solidFill>
            <a:srgbClr val="E2C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249380">
            <a:off x="2002295" y="142926"/>
            <a:ext cx="683466" cy="83750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7397" y="1094995"/>
            <a:ext cx="308748" cy="30954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26320" y="4231653"/>
            <a:ext cx="3165675" cy="1751566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5362" y="5964037"/>
            <a:ext cx="642211" cy="9076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3834" y="6065683"/>
            <a:ext cx="839125" cy="825115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9" cstate="print"/>
          <a:srcRect r="84685"/>
          <a:stretch>
            <a:fillRect/>
          </a:stretch>
        </p:blipFill>
        <p:spPr>
          <a:xfrm>
            <a:off x="1606692" y="6014112"/>
            <a:ext cx="942077" cy="874103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9" cstate="print"/>
          <a:srcRect l="86288" t="-1758" r="-1890" b="1758"/>
          <a:stretch>
            <a:fillRect/>
          </a:stretch>
        </p:blipFill>
        <p:spPr>
          <a:xfrm>
            <a:off x="3433707" y="6234871"/>
            <a:ext cx="959733" cy="874103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57096" y="6349728"/>
            <a:ext cx="446261" cy="523802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06307" y="6265236"/>
            <a:ext cx="538625" cy="632215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16356" y="6374936"/>
            <a:ext cx="436444" cy="512279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9843" y="6374936"/>
            <a:ext cx="446261" cy="523802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20602219">
            <a:off x="8451062" y="5616614"/>
            <a:ext cx="3956905" cy="631824"/>
          </a:xfrm>
          <a:prstGeom prst="rect">
            <a:avLst/>
          </a:prstGeom>
        </p:spPr>
      </p:pic>
      <p:sp>
        <p:nvSpPr>
          <p:cNvPr id="24" name="Rectangle 70"/>
          <p:cNvSpPr>
            <a:spLocks noChangeArrowheads="1"/>
          </p:cNvSpPr>
          <p:nvPr/>
        </p:nvSpPr>
        <p:spPr bwMode="auto">
          <a:xfrm>
            <a:off x="3104627" y="2694472"/>
            <a:ext cx="785415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b)   Viết các số sau theo thứ tự từ </a:t>
            </a:r>
            <a:r>
              <a:rPr lang="en-US" altLang="zh-CN" sz="32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lớn</a:t>
            </a: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đến </a:t>
            </a:r>
            <a:r>
              <a:rPr lang="en-US" altLang="zh-CN" sz="32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bé</a:t>
            </a: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: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200" b="1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82 697 ;  62 978 ;  92 678 ;  79 862.</a:t>
            </a:r>
            <a:endParaRPr lang="en-US" altLang="zh-CN" sz="3200" b="1" noProof="1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21" name="图片 1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977905" y="12141"/>
            <a:ext cx="5741410" cy="911867"/>
          </a:xfrm>
          <a:prstGeom prst="rect">
            <a:avLst/>
          </a:prstGeom>
        </p:spPr>
      </p:pic>
      <p:sp>
        <p:nvSpPr>
          <p:cNvPr id="25" name="文本框 15"/>
          <p:cNvSpPr txBox="1"/>
          <p:nvPr/>
        </p:nvSpPr>
        <p:spPr>
          <a:xfrm>
            <a:off x="3331821" y="185686"/>
            <a:ext cx="5111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-150" dirty="0" err="1" smtClean="0">
                <a:solidFill>
                  <a:srgbClr val="F13413"/>
                </a:solidFill>
                <a:cs typeface="+mn-ea"/>
                <a:sym typeface="+mn-lt"/>
              </a:rPr>
              <a:t>Bài</a:t>
            </a:r>
            <a:r>
              <a:rPr lang="vi-VN" altLang="zh-CN" sz="3600" b="1" spc="-150" dirty="0" smtClean="0">
                <a:solidFill>
                  <a:srgbClr val="F13413"/>
                </a:solidFill>
                <a:cs typeface="+mn-ea"/>
                <a:sym typeface="+mn-lt"/>
              </a:rPr>
              <a:t> 4: </a:t>
            </a:r>
            <a:endParaRPr lang="zh-CN" altLang="en-US" sz="3600" b="1" spc="-150" dirty="0">
              <a:solidFill>
                <a:srgbClr val="F13413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5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6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/>
      <p:bldP spid="24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7" name="图片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2307" y="1897824"/>
            <a:ext cx="3272377" cy="4901128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7196" y="4742776"/>
            <a:ext cx="2627221" cy="213582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20798" y="4364167"/>
            <a:ext cx="6548473" cy="253930"/>
          </a:xfrm>
          <a:prstGeom prst="rect">
            <a:avLst/>
          </a:prstGeom>
        </p:spPr>
      </p:pic>
      <p:sp>
        <p:nvSpPr>
          <p:cNvPr id="11" name="Rectangle 70"/>
          <p:cNvSpPr>
            <a:spLocks noChangeArrowheads="1"/>
          </p:cNvSpPr>
          <p:nvPr/>
        </p:nvSpPr>
        <p:spPr bwMode="auto">
          <a:xfrm>
            <a:off x="667954" y="1112994"/>
            <a:ext cx="785415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Viết các số sau theo thứ tự từ </a:t>
            </a:r>
            <a:r>
              <a:rPr lang="en-US" altLang="zh-CN" sz="32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bé</a:t>
            </a: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đến </a:t>
            </a:r>
            <a:r>
              <a:rPr lang="en-US" altLang="zh-CN" sz="32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lớn</a:t>
            </a: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: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200" b="1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65 371 ;  75 631 ;  56 731 ;  67 351.</a:t>
            </a:r>
            <a:endParaRPr lang="en-US" altLang="zh-CN" sz="3200" b="1" noProof="1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8760" y="3200400"/>
            <a:ext cx="173736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56 731 ;</a:t>
            </a:r>
            <a:endParaRPr lang="en-US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3200400"/>
            <a:ext cx="173736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65 371 ;</a:t>
            </a:r>
            <a:endParaRPr lang="en-US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92040" y="3200400"/>
            <a:ext cx="173736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67 351 ;</a:t>
            </a:r>
            <a:endParaRPr lang="en-US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37960" y="3200400"/>
            <a:ext cx="173736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75 631 .</a:t>
            </a:r>
            <a:endParaRPr lang="en-US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7" name="图片 7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2307" y="1897824"/>
            <a:ext cx="3272377" cy="4901128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7196" y="4742776"/>
            <a:ext cx="2627221" cy="213582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20798" y="4364167"/>
            <a:ext cx="6548473" cy="2539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08760" y="3200400"/>
            <a:ext cx="173736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92 678 ;</a:t>
            </a:r>
            <a:endParaRPr lang="en-US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3200400"/>
            <a:ext cx="173736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82 697 ;</a:t>
            </a:r>
            <a:endParaRPr lang="en-US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92040" y="3200400"/>
            <a:ext cx="173736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79 862 ;</a:t>
            </a:r>
            <a:endParaRPr lang="en-US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37960" y="3200400"/>
            <a:ext cx="173736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62 978 .</a:t>
            </a:r>
            <a:endParaRPr lang="en-US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70"/>
          <p:cNvSpPr>
            <a:spLocks noChangeArrowheads="1"/>
          </p:cNvSpPr>
          <p:nvPr/>
        </p:nvSpPr>
        <p:spPr bwMode="auto">
          <a:xfrm>
            <a:off x="705557" y="1112994"/>
            <a:ext cx="785415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b)   Viết các số sau theo thứ tự từ </a:t>
            </a:r>
            <a:r>
              <a:rPr lang="en-US" altLang="zh-CN" sz="32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lớn</a:t>
            </a: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đến </a:t>
            </a:r>
            <a:r>
              <a:rPr lang="en-US" altLang="zh-CN" sz="32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bé</a:t>
            </a: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: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200" b="1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82 697 ;  62 978 ;  92 678 ;  79 862.</a:t>
            </a:r>
            <a:endParaRPr lang="en-US" altLang="zh-CN" sz="3200" b="1" noProof="1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9987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8317" y="865"/>
            <a:ext cx="5143237" cy="117699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67396" y="864"/>
            <a:ext cx="2056290" cy="6857135"/>
          </a:xfrm>
          <a:prstGeom prst="rect">
            <a:avLst/>
          </a:prstGeom>
        </p:spPr>
      </p:pic>
      <p:sp>
        <p:nvSpPr>
          <p:cNvPr id="32" name="TextBox 33"/>
          <p:cNvSpPr txBox="1"/>
          <p:nvPr/>
        </p:nvSpPr>
        <p:spPr>
          <a:xfrm>
            <a:off x="1147264" y="296674"/>
            <a:ext cx="9655207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Bài 5: Bác Lan ghi chép việc mua hàng theo bảng sau: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63822065"/>
              </p:ext>
            </p:extLst>
          </p:nvPr>
        </p:nvGraphicFramePr>
        <p:xfrm>
          <a:off x="1147264" y="979734"/>
          <a:ext cx="9110064" cy="272358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0366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366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366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80897"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3000" baseline="0" smtClean="0">
                          <a:latin typeface="Times New Roman" pitchFamily="18" charset="0"/>
                          <a:cs typeface="Times New Roman" pitchFamily="18" charset="0"/>
                        </a:rPr>
                        <a:t> hàng</a:t>
                      </a:r>
                      <a:endParaRPr lang="en-US" sz="3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3000" baseline="0" smtClean="0">
                          <a:latin typeface="Times New Roman" pitchFamily="18" charset="0"/>
                          <a:cs typeface="Times New Roman" pitchFamily="18" charset="0"/>
                        </a:rPr>
                        <a:t> tiền</a:t>
                      </a:r>
                      <a:endParaRPr lang="en-US" sz="3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3000" baseline="0" smtClean="0">
                          <a:latin typeface="Times New Roman" pitchFamily="18" charset="0"/>
                          <a:cs typeface="Times New Roman" pitchFamily="18" charset="0"/>
                        </a:rPr>
                        <a:t> lượng mua</a:t>
                      </a:r>
                      <a:endParaRPr lang="en-US" sz="3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0897"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latin typeface="Times New Roman" pitchFamily="18" charset="0"/>
                          <a:cs typeface="Times New Roman" pitchFamily="18" charset="0"/>
                        </a:rPr>
                        <a:t>Bát</a:t>
                      </a:r>
                      <a:r>
                        <a:rPr lang="en-US" sz="3000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2500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3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en-US" sz="3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latin typeface="Times New Roman" pitchFamily="18" charset="0"/>
                          <a:cs typeface="Times New Roman" pitchFamily="18" charset="0"/>
                        </a:rPr>
                        <a:t>5 cái</a:t>
                      </a:r>
                      <a:endParaRPr lang="en-US" sz="3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0897"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endParaRPr lang="en-US" sz="3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latin typeface="Times New Roman" pitchFamily="18" charset="0"/>
                          <a:cs typeface="Times New Roman" pitchFamily="18" charset="0"/>
                        </a:rPr>
                        <a:t>6400 đồng</a:t>
                      </a:r>
                      <a:r>
                        <a:rPr lang="en-US" sz="3000" baseline="0" smtClean="0">
                          <a:latin typeface="Times New Roman" pitchFamily="18" charset="0"/>
                          <a:cs typeface="Times New Roman" pitchFamily="18" charset="0"/>
                        </a:rPr>
                        <a:t> 1kg</a:t>
                      </a:r>
                      <a:endParaRPr lang="en-US" sz="3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latin typeface="Times New Roman" pitchFamily="18" charset="0"/>
                          <a:cs typeface="Times New Roman" pitchFamily="18" charset="0"/>
                        </a:rPr>
                        <a:t>2kg</a:t>
                      </a:r>
                      <a:endParaRPr lang="en-US" sz="3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0897"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latin typeface="Times New Roman" pitchFamily="18" charset="0"/>
                          <a:cs typeface="Times New Roman" pitchFamily="18" charset="0"/>
                        </a:rPr>
                        <a:t>Thịt</a:t>
                      </a:r>
                      <a:endParaRPr lang="en-US" sz="3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latin typeface="Times New Roman" pitchFamily="18" charset="0"/>
                          <a:cs typeface="Times New Roman" pitchFamily="18" charset="0"/>
                        </a:rPr>
                        <a:t>35000 đồng</a:t>
                      </a:r>
                      <a:r>
                        <a:rPr lang="en-US" sz="3000" baseline="0" smtClean="0">
                          <a:latin typeface="Times New Roman" pitchFamily="18" charset="0"/>
                          <a:cs typeface="Times New Roman" pitchFamily="18" charset="0"/>
                        </a:rPr>
                        <a:t> 1kg</a:t>
                      </a:r>
                      <a:endParaRPr lang="en-US" sz="3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2kg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-31686" y="3703322"/>
            <a:ext cx="11988479" cy="193899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Lan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514350" indent="-514350">
              <a:buAutoNum type="alphaLcParenR"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100 000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Lan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5843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print"/>
          <a:srcRect l="26553" b="70623"/>
          <a:stretch>
            <a:fillRect/>
          </a:stretch>
        </p:blipFill>
        <p:spPr>
          <a:xfrm>
            <a:off x="331235" y="1638"/>
            <a:ext cx="8836555" cy="284602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29"/>
            <a:ext cx="1434861" cy="143486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9926" y="6547439"/>
            <a:ext cx="6572499" cy="25486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16730" y="3528369"/>
            <a:ext cx="2103306" cy="3030092"/>
          </a:xfrm>
          <a:prstGeom prst="rect">
            <a:avLst/>
          </a:prstGeom>
        </p:spPr>
      </p:pic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9804683"/>
              </p:ext>
            </p:extLst>
          </p:nvPr>
        </p:nvGraphicFramePr>
        <p:xfrm>
          <a:off x="2079084" y="723610"/>
          <a:ext cx="8989299" cy="18288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9964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964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964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91811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hàng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tiền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lượng mua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1811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Bát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2500 đồng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1 cái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5 cái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1811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6400 đồng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1kg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2kg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1811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Thịt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35000 đồng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1kg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2kg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587828" y="106680"/>
            <a:ext cx="5514012" cy="55399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Tính tiền mua từng loại hàng.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43347" y="2506883"/>
            <a:ext cx="3905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0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5110" y="2910595"/>
            <a:ext cx="420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9030" y="3432494"/>
            <a:ext cx="5318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2500 x 5 = 12 500 (đồng)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91830" y="3969466"/>
            <a:ext cx="3779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20482" y="4417545"/>
            <a:ext cx="4783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6400 x 2 = 12 800 (đồng)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391830" y="4975115"/>
            <a:ext cx="3779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Số tiền mua thịt là: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05242" y="5401550"/>
            <a:ext cx="47529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35000 x 2 = 70 000 (đồng)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/>
      <p:bldP spid="3" grpId="0"/>
      <p:bldP spid="5" grpId="0"/>
      <p:bldP spid="29" grpId="0"/>
      <p:bldP spid="34" grpId="0"/>
      <p:bldP spid="35" grpId="0"/>
      <p:bldP spid="3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print"/>
          <a:srcRect l="26553" b="70623"/>
          <a:stretch>
            <a:fillRect/>
          </a:stretch>
        </p:blipFill>
        <p:spPr>
          <a:xfrm>
            <a:off x="331235" y="1638"/>
            <a:ext cx="8836555" cy="284602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29"/>
            <a:ext cx="1434861" cy="143486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9926" y="6547439"/>
            <a:ext cx="6572499" cy="25486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16730" y="3528369"/>
            <a:ext cx="2103306" cy="30300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18507" y="1262000"/>
            <a:ext cx="3905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smtClean="0">
                <a:latin typeface="Times New Roman" pitchFamily="18" charset="0"/>
                <a:cs typeface="Times New Roman" pitchFamily="18" charset="0"/>
              </a:rPr>
              <a:t>Bài giải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23160" y="1916501"/>
            <a:ext cx="3779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) Số tiền mua bát là: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2320" y="2438400"/>
            <a:ext cx="5318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2500 x 5 = 12 500 (đồng)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65120" y="2975372"/>
            <a:ext cx="3779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Số tiền mua đường là: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93772" y="3423451"/>
            <a:ext cx="4783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6400 x 2 = 12 800 (đồng)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65120" y="3981021"/>
            <a:ext cx="3779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Số tiền mua thịt là: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78532" y="4407456"/>
            <a:ext cx="47529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35000 x 2 = 70 000 (đồng)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50678" y="269914"/>
            <a:ext cx="8387682" cy="5539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  Bác Lan mua tất cả hết bao nhiêu tiền 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84120" y="4964501"/>
            <a:ext cx="6339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Bác Lan mua tất cả hết số tiền là:</a:t>
            </a:r>
            <a:endParaRPr lang="en-US" sz="3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0874" y="5501473"/>
            <a:ext cx="67036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12 500 + 12 800 + 70 000 = 95 300 (đồng)</a:t>
            </a:r>
          </a:p>
        </p:txBody>
      </p:sp>
    </p:spTree>
    <p:extLst>
      <p:ext uri="{BB962C8B-B14F-4D97-AF65-F5344CB8AC3E}">
        <p14:creationId xmlns:p14="http://schemas.microsoft.com/office/powerpoint/2010/main" xmlns="" val="257970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29" grpId="0"/>
      <p:bldP spid="34" grpId="0"/>
      <p:bldP spid="35" grpId="0"/>
      <p:bldP spid="37" grpId="0"/>
      <p:bldP spid="16" grpId="0" animBg="1"/>
      <p:bldP spid="17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0" r="1"/>
          <a:stretch>
            <a:fillRect/>
          </a:stretch>
        </p:blipFill>
        <p:spPr>
          <a:xfrm>
            <a:off x="4983109" y="2439185"/>
            <a:ext cx="7208891" cy="4418815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235274" y="70694"/>
            <a:ext cx="6592246" cy="3133885"/>
            <a:chOff x="889243" y="871603"/>
            <a:chExt cx="3567993" cy="2369054"/>
          </a:xfrm>
        </p:grpSpPr>
        <p:sp>
          <p:nvSpPr>
            <p:cNvPr id="20" name="任意多边形: 形状 19"/>
            <p:cNvSpPr/>
            <p:nvPr/>
          </p:nvSpPr>
          <p:spPr>
            <a:xfrm rot="21226217">
              <a:off x="1011079" y="1013024"/>
              <a:ext cx="3371819" cy="2169087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solidFill>
              <a:srgbClr val="F6D8C3"/>
            </a:solidFill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任意多边形: 形状 20"/>
            <p:cNvSpPr/>
            <p:nvPr/>
          </p:nvSpPr>
          <p:spPr>
            <a:xfrm rot="21226217">
              <a:off x="939261" y="977548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任意多边形: 形状 21"/>
            <p:cNvSpPr/>
            <p:nvPr/>
          </p:nvSpPr>
          <p:spPr>
            <a:xfrm rot="107904">
              <a:off x="939261" y="977548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任意多边形: 形状 22"/>
            <p:cNvSpPr/>
            <p:nvPr/>
          </p:nvSpPr>
          <p:spPr>
            <a:xfrm rot="21226217">
              <a:off x="889243" y="871603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792936" y="3014107"/>
            <a:ext cx="757936" cy="625045"/>
            <a:chOff x="4836974" y="2889788"/>
            <a:chExt cx="757936" cy="625045"/>
          </a:xfrm>
        </p:grpSpPr>
        <p:sp>
          <p:nvSpPr>
            <p:cNvPr id="25" name="任意多边形: 形状 24"/>
            <p:cNvSpPr/>
            <p:nvPr/>
          </p:nvSpPr>
          <p:spPr>
            <a:xfrm>
              <a:off x="4892472" y="2937808"/>
              <a:ext cx="633162" cy="532036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solidFill>
              <a:srgbClr val="F6D8C3"/>
            </a:solidFill>
            <a:ln>
              <a:solidFill>
                <a:srgbClr val="FFE2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4836974" y="2889788"/>
              <a:ext cx="716368" cy="601953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4878542" y="2912880"/>
              <a:ext cx="716368" cy="601953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 rot="2568759">
              <a:off x="4836982" y="2899027"/>
              <a:ext cx="716368" cy="601953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8249380">
            <a:off x="9606136" y="436733"/>
            <a:ext cx="683466" cy="83750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87554" y="1434718"/>
            <a:ext cx="308748" cy="30954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2181A2FC-281B-4473-83CC-409EA5DA0A50}"/>
              </a:ext>
            </a:extLst>
          </p:cNvPr>
          <p:cNvSpPr/>
          <p:nvPr/>
        </p:nvSpPr>
        <p:spPr>
          <a:xfrm>
            <a:off x="742211" y="550685"/>
            <a:ext cx="5948150" cy="220375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54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Ai nhanh ai đúng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778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print"/>
          <a:srcRect l="26553" b="70623"/>
          <a:stretch>
            <a:fillRect/>
          </a:stretch>
        </p:blipFill>
        <p:spPr>
          <a:xfrm>
            <a:off x="331235" y="-211722"/>
            <a:ext cx="8836555" cy="284602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29"/>
            <a:ext cx="1434861" cy="143486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9926" y="6547439"/>
            <a:ext cx="6572499" cy="2548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18507" y="1048640"/>
            <a:ext cx="3905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smtClean="0">
                <a:latin typeface="Times New Roman" pitchFamily="18" charset="0"/>
                <a:cs typeface="Times New Roman" pitchFamily="18" charset="0"/>
              </a:rPr>
              <a:t>Bài giải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" y="1489781"/>
            <a:ext cx="3779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9640" y="1889760"/>
            <a:ext cx="5318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2500 x 5 = 12 500 (đồng)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200" y="2274332"/>
            <a:ext cx="3779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Số tiền mua đường là: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01092" y="2661451"/>
            <a:ext cx="4783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6400 x 2 = 12 800 (đồng)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2440" y="3051381"/>
            <a:ext cx="3779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Số tiền mua thịt là: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85852" y="3447336"/>
            <a:ext cx="47529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35000 x 2 = 70 000 (đồng)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511" y="3907999"/>
            <a:ext cx="6339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Lan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681" y="4461997"/>
            <a:ext cx="64617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12 500 + 12800 + 70000 = 95300 (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62526" y="57588"/>
            <a:ext cx="9899834" cy="101566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c) Nếu có 100 000 đồng thì sau khi mua số hàng trên bác Lan còn lại bao nhiêu tiền ?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24652" y="1375502"/>
            <a:ext cx="5595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100 000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Lan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27520" y="2852830"/>
            <a:ext cx="64617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100 000 – 95 300 = 4 700 (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507480" y="1889760"/>
            <a:ext cx="60960" cy="401404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981852" y="3537005"/>
            <a:ext cx="41963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12 500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12 800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70 000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3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b) 95 300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3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c) 4 700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398893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29" grpId="0"/>
      <p:bldP spid="34" grpId="0"/>
      <p:bldP spid="35" grpId="0"/>
      <p:bldP spid="37" grpId="0"/>
      <p:bldP spid="17" grpId="0"/>
      <p:bldP spid="19" grpId="0"/>
      <p:bldP spid="21" grpId="0" animBg="1"/>
      <p:bldP spid="23" grpId="0"/>
      <p:bldP spid="25" grpId="0"/>
      <p:bldP spid="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05505" y="-1443843"/>
            <a:ext cx="3386495" cy="40206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8007" y="886119"/>
            <a:ext cx="577189" cy="81181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06704" y="403478"/>
            <a:ext cx="887992" cy="78404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548978" y="4517331"/>
            <a:ext cx="672879" cy="68481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63478" y="1807818"/>
            <a:ext cx="2247004" cy="4425733"/>
          </a:xfrm>
          <a:prstGeom prst="rect">
            <a:avLst/>
          </a:prstGeom>
        </p:spPr>
      </p:pic>
      <p:sp>
        <p:nvSpPr>
          <p:cNvPr id="68" name="矩形 67"/>
          <p:cNvSpPr/>
          <p:nvPr/>
        </p:nvSpPr>
        <p:spPr>
          <a:xfrm>
            <a:off x="1962150" y="2216784"/>
            <a:ext cx="4959985" cy="2035175"/>
          </a:xfrm>
          <a:prstGeom prst="rect">
            <a:avLst/>
          </a:prstGeom>
          <a:solidFill>
            <a:srgbClr val="FFE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2025649" y="2511096"/>
            <a:ext cx="4832985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4400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Chào </a:t>
            </a:r>
            <a:r>
              <a:rPr lang="en-US" altLang="zh-CN" sz="4400" spc="3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tạm </a:t>
            </a:r>
            <a:r>
              <a:rPr lang="en-US" altLang="zh-CN" sz="4400" spc="30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biệt các con</a:t>
            </a: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1331783" y="946462"/>
            <a:ext cx="1274076" cy="1059451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1027" y="2434762"/>
            <a:ext cx="499868" cy="55885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ldLvl="0" animBg="1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=""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=""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6" y="5792502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4952" y="2377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=""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9" name="Circle: Hollow 78">
            <a:extLst>
              <a:ext uri="{FF2B5EF4-FFF2-40B4-BE49-F238E27FC236}">
                <a16:creationId xmlns=""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=""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=""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=""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=""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=""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535" y="5748262"/>
            <a:ext cx="84608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=""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9546" y="5855632"/>
            <a:ext cx="80051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=""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=""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=""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282740" y="126840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7000 </a:t>
            </a:r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+ 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2000 =</a:t>
            </a:r>
            <a:endParaRPr lang="en-US" altLang="en-US" sz="3600" b="1">
              <a:solidFill>
                <a:srgbClr val="FF0000"/>
              </a:solidFill>
              <a:latin typeface=".VnCentury School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683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"/>
                            </p:stCondLst>
                            <p:childTnLst>
                              <p:par>
                                <p:cTn id="7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"/>
                            </p:stCondLst>
                            <p:childTnLst>
                              <p:par>
                                <p:cTn id="9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=""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928300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=""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8806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=""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=""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=""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=""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=""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=""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=""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5057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=""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=""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=""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=""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282740" y="126840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9000 </a:t>
            </a:r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-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 </a:t>
            </a:r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3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000 =</a:t>
            </a:r>
            <a:endParaRPr lang="en-US" altLang="en-US" sz="3600" b="1">
              <a:solidFill>
                <a:srgbClr val="FF0000"/>
              </a:solidFill>
              <a:latin typeface=".VnCentury School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360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0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=""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=""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94445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=""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=""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=""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=""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=""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=""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=""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=""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4122" y="5922051"/>
            <a:ext cx="85910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=""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=""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=""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044740" y="131412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8000 </a:t>
            </a:r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: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 </a:t>
            </a:r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2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 =</a:t>
            </a:r>
            <a:endParaRPr lang="en-US" altLang="en-US" sz="3600" b="1">
              <a:solidFill>
                <a:srgbClr val="FF0000"/>
              </a:solidFill>
              <a:latin typeface=".VnCentury School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831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=""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=""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=""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=""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=""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=""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=""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=""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=""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=""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=""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=""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=""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044740" y="131412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3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000 </a:t>
            </a:r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x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 </a:t>
            </a:r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2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 =</a:t>
            </a:r>
            <a:endParaRPr lang="en-US" altLang="en-US" sz="3600" b="1">
              <a:solidFill>
                <a:srgbClr val="FF0000"/>
              </a:solidFill>
              <a:latin typeface=".VnCentury School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853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"/>
                            </p:stCondLst>
                            <p:childTnLst>
                              <p:par>
                                <p:cTn id="96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=""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=""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6" y="5792502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4952" y="2377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=""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9" name="Circle: Hollow 78">
            <a:extLst>
              <a:ext uri="{FF2B5EF4-FFF2-40B4-BE49-F238E27FC236}">
                <a16:creationId xmlns=""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=""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=""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=""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=""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=""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535" y="5748262"/>
            <a:ext cx="84608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=""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9546" y="5855632"/>
            <a:ext cx="80051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=""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=""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=""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739940" y="126840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16000 </a:t>
            </a:r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: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 2 =</a:t>
            </a:r>
            <a:endParaRPr lang="en-US" altLang="en-US" sz="3600" b="1">
              <a:solidFill>
                <a:srgbClr val="FF0000"/>
              </a:solidFill>
              <a:latin typeface=".VnCentury School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82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"/>
                            </p:stCondLst>
                            <p:childTnLst>
                              <p:par>
                                <p:cTn id="7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"/>
                            </p:stCondLst>
                            <p:childTnLst>
                              <p:par>
                                <p:cTn id="9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="" xmlns:a16="http://schemas.microsoft.com/office/drawing/2014/main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="" xmlns:a16="http://schemas.microsoft.com/office/drawing/2014/main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="" xmlns:a16="http://schemas.microsoft.com/office/drawing/2014/main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="" xmlns:a16="http://schemas.microsoft.com/office/drawing/2014/main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="" xmlns:a16="http://schemas.microsoft.com/office/drawing/2014/main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="" xmlns:a16="http://schemas.microsoft.com/office/drawing/2014/main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="" xmlns:a16="http://schemas.microsoft.com/office/drawing/2014/main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="" xmlns:a16="http://schemas.microsoft.com/office/drawing/2014/main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="" xmlns:a16="http://schemas.microsoft.com/office/drawing/2014/main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="" xmlns:a16="http://schemas.microsoft.com/office/drawing/2014/main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8EADAA77-FB26-4A69-802A-541C84A6299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="" xmlns:a16="http://schemas.microsoft.com/office/drawing/2014/main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="" xmlns:a16="http://schemas.microsoft.com/office/drawing/2014/main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="" xmlns:a16="http://schemas.microsoft.com/office/drawing/2014/main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>
            <a:extLst>
              <a:ext uri="{FF2B5EF4-FFF2-40B4-BE49-F238E27FC236}">
                <a16:creationId xmlns="" xmlns:a16="http://schemas.microsoft.com/office/drawing/2014/main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836802" y="1268835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8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000 </a:t>
            </a:r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x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 3 =</a:t>
            </a:r>
            <a:endParaRPr lang="en-US" altLang="en-US" sz="3600" b="1">
              <a:solidFill>
                <a:srgbClr val="FF0000"/>
              </a:solidFill>
              <a:latin typeface=".VnCentury School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371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AEC438D5-9BBD-44DA-86BE-5B04BB22D9ED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可爱动物ppt模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ibvcvpg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1285</Words>
  <Application>Microsoft Office PowerPoint</Application>
  <PresentationFormat>Custom</PresentationFormat>
  <Paragraphs>438</Paragraphs>
  <Slides>31</Slides>
  <Notes>22</Notes>
  <HiddenSlides>0</HiddenSlides>
  <MMClips>8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第一PPT，www.1ppt.com</vt:lpstr>
      <vt:lpstr>自定义设计方案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https:/www.ypppt.com</cp:keywords>
  <cp:lastModifiedBy>admin</cp:lastModifiedBy>
  <cp:revision>71</cp:revision>
  <dcterms:created xsi:type="dcterms:W3CDTF">2017-03-13T01:56:00Z</dcterms:created>
  <dcterms:modified xsi:type="dcterms:W3CDTF">2021-08-29T11:49:51Z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9D50F141F58E4595950A4FF1E6836FAD</vt:lpwstr>
  </property>
  <property fmtid="{D5CDD505-2E9C-101B-9397-08002B2CF9AE}" pid="3" name="KSOProductBuildVer">
    <vt:lpwstr>1033-11.2.0.10258</vt:lpwstr>
  </property>
</Properties>
</file>