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19"/>
  </p:notesMasterIdLst>
  <p:sldIdLst>
    <p:sldId id="336" r:id="rId2"/>
    <p:sldId id="315" r:id="rId3"/>
    <p:sldId id="316" r:id="rId4"/>
    <p:sldId id="317" r:id="rId5"/>
    <p:sldId id="318" r:id="rId6"/>
    <p:sldId id="338" r:id="rId7"/>
    <p:sldId id="339" r:id="rId8"/>
    <p:sldId id="340" r:id="rId9"/>
    <p:sldId id="273" r:id="rId10"/>
    <p:sldId id="290" r:id="rId11"/>
    <p:sldId id="347" r:id="rId12"/>
    <p:sldId id="334" r:id="rId13"/>
    <p:sldId id="322" r:id="rId14"/>
    <p:sldId id="373" r:id="rId15"/>
    <p:sldId id="349" r:id="rId16"/>
    <p:sldId id="346" r:id="rId17"/>
    <p:sldId id="344" r:id="rId1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FF9900"/>
    <a:srgbClr val="FFCCFF"/>
    <a:srgbClr val="FF0000"/>
    <a:srgbClr val="9999FF"/>
    <a:srgbClr val="99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180" autoAdjust="0"/>
  </p:normalViewPr>
  <p:slideViewPr>
    <p:cSldViewPr>
      <p:cViewPr>
        <p:scale>
          <a:sx n="66" d="100"/>
          <a:sy n="66" d="100"/>
        </p:scale>
        <p:origin x="1728" y="3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29F238-C8AA-4951-B73D-55A360EEED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6B2B95-FEDC-4AF9-AE46-EF693A30F2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B7D3145-9068-4DB9-A4DB-401A303218C5}" type="datetimeFigureOut">
              <a:rPr lang="en-SG"/>
              <a:pPr>
                <a:defRPr/>
              </a:pPr>
              <a:t>20/9/2022</a:t>
            </a:fld>
            <a:endParaRPr lang="en-SG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39427C3-FE33-4DD3-91B8-8C7A914172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SG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A4EB504-DEEC-42F5-8222-E0AD8F853B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SG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D59F3-894D-4117-89D8-E921AFB0D0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DF956-69AF-43A3-B9A3-01A968550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C76C061-612B-4B81-9042-F4FC21F97027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994238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D0C88-8898-44E3-B2D6-F100D87A8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8F491-2837-461F-8294-539CA22D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6F2B6-9940-4772-8DB4-4EB0DA51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07D3A-79D1-48D3-8D85-DFD44CB96D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13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A774E-866C-4F75-9DE4-CBACAD4A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CDBD7-A90C-45D3-9EF2-D6DBBE3CD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D1B09-1BA5-4E74-8D44-BA63D3ABC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0C8BE-7CE3-45B8-BCF0-DF110D06EE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37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B7A6A-F5D9-4B21-9F29-0F7848613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64C2E-4677-47BD-A93B-FF2E3415F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D6037-7D77-4D12-AB6C-66589E6E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D01ED-FD43-485A-B004-81B85F22E3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834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5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C7344-F78C-4C8F-BB74-EBF7D649A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4ABDD-1BC2-470F-8630-2978FD79E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CC176-EA57-4E15-A4E4-3E55F3B0B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CC6A4-31F2-47B7-95EF-54139ABA3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9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0B32E-5431-40DC-A9F7-0476D0C27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D8F1F-5730-46C4-AD5D-A6CC4207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0E6B8-FE1F-4EE9-A053-5DC6AB01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CD36A-D20A-4F59-8464-C0EA6B4D2A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13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D151FD-18FD-4F5A-908C-2DCD1EA7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7428ED-EA1B-47EA-8447-E357D5773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A2EAF6-42D1-466C-B5F2-859E5C08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70059-60D4-4144-AA1A-2934159CE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96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873E95-087A-4C34-8197-4A173C1E3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9899E1-4B4A-4C07-B2FA-8567C29F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862E67-D113-4D4A-90E8-9B84FBFE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A4D0B-3038-4130-B306-C26AF9CA55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45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4ACB590-8840-4383-B0E2-D6A3A6E58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8235FC9-67FD-4380-AB05-9A372F8DD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F56C4F-133B-46A5-A717-59458412A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89B6A-89D4-495D-BEA5-AA5470C547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39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C6FFC6A-959C-4651-8992-2FA5196AA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BC1DD68-1907-4AB1-9B26-7366CE96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74BD5D-DE80-4BC2-ACF2-85DD93AAD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DF5B8-E8D0-4F18-BC61-E91A6BA8BF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5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FECB77-B0D8-4108-8989-66D7014DC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053A41-F306-402B-B607-89E3925BC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2F3EDA-AC3D-4416-B4F2-2FF4AB7E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F5E21-D1DC-4332-B290-9B798A382A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26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2CE987-ADBD-419A-BB57-D2A30FDC1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D0DAC3-02BD-4918-BF95-6833058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12C943-BCA9-459C-80E4-8FB33A3A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7BCDD-8248-4564-B8A3-AFD8EE55D5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95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AC9F710-DA99-4FF9-8DF8-80F47EBE38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923182C-41DA-449F-8666-5B57A3FDCA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D22B2-5288-4020-BBD7-F3708B066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1EA37-6793-47FA-A9F5-829414B0A5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DB17D-4A5A-40A0-B5F2-4FC743EE1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08212D7-6686-486A-B127-F71329A3DF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  <p:sldLayoutId id="2147484426" r:id="rId4"/>
    <p:sldLayoutId id="2147484427" r:id="rId5"/>
    <p:sldLayoutId id="2147484428" r:id="rId6"/>
    <p:sldLayoutId id="2147484429" r:id="rId7"/>
    <p:sldLayoutId id="2147484430" r:id="rId8"/>
    <p:sldLayoutId id="2147484431" r:id="rId9"/>
    <p:sldLayoutId id="2147484432" r:id="rId10"/>
    <p:sldLayoutId id="2147484433" r:id="rId11"/>
    <p:sldLayoutId id="21474844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8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5731679D-B62B-4896-B4F1-36EBD8AA5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33338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A_淘宝网chenying0907出品 4">
            <a:extLst>
              <a:ext uri="{FF2B5EF4-FFF2-40B4-BE49-F238E27FC236}">
                <a16:creationId xmlns:a16="http://schemas.microsoft.com/office/drawing/2014/main" id="{F089FD31-B097-4244-989E-26FE8C93CFB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74763" y="682625"/>
            <a:ext cx="7894637" cy="3559175"/>
          </a:xfrm>
          <a:prstGeom prst="rect">
            <a:avLst/>
          </a:prstGeom>
          <a:noFill/>
          <a:ln>
            <a:noFill/>
          </a:ln>
          <a:effectLst>
            <a:outerShdw blurRad="76200" dist="762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1B26578-7B20-44A7-983D-C9E9216022AC}"/>
              </a:ext>
            </a:extLst>
          </p:cNvPr>
          <p:cNvSpPr/>
          <p:nvPr/>
        </p:nvSpPr>
        <p:spPr>
          <a:xfrm>
            <a:off x="2286000" y="1962151"/>
            <a:ext cx="6019800" cy="997837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>
              <a:defRPr/>
            </a:pPr>
            <a:r>
              <a:rPr lang="vi-VN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Chào mừng các em học sinh</a:t>
            </a:r>
            <a:endParaRPr lang="en-US" sz="5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5127" name="Picture 9">
            <a:extLst>
              <a:ext uri="{FF2B5EF4-FFF2-40B4-BE49-F238E27FC236}">
                <a16:creationId xmlns:a16="http://schemas.microsoft.com/office/drawing/2014/main" id="{A3058FB2-F86B-49AE-8B4F-A0FE5722043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522538"/>
            <a:ext cx="3008313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>
            <a:extLst>
              <a:ext uri="{FF2B5EF4-FFF2-40B4-BE49-F238E27FC236}">
                <a16:creationId xmlns:a16="http://schemas.microsoft.com/office/drawing/2014/main" id="{515904F0-1A1C-498B-AA9E-FAFCBE0A0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400050"/>
            <a:ext cx="6705600" cy="1827213"/>
          </a:xfrm>
          <a:prstGeom prst="cloudCallout">
            <a:avLst>
              <a:gd name="adj1" fmla="val 56676"/>
              <a:gd name="adj2" fmla="val 27255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" rIns="91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CC99"/>
              </a:buClr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trình bày bài thơ lục bát thế nào?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9DE9F4E6-F7F3-48E7-A572-2E7396A46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2343150"/>
            <a:ext cx="8458200" cy="1200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600" dirty="0" err="1">
                <a:latin typeface="Times New Roman" pitchFamily="18" charset="0"/>
              </a:rPr>
              <a:t>Chữ</a:t>
            </a:r>
            <a:r>
              <a:rPr lang="en-US" altLang="en-US" sz="3600" dirty="0">
                <a:latin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</a:rPr>
              <a:t>đầu</a:t>
            </a:r>
            <a:r>
              <a:rPr lang="en-US" altLang="en-US" sz="3600" dirty="0">
                <a:latin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</a:rPr>
              <a:t>của</a:t>
            </a:r>
            <a:r>
              <a:rPr lang="en-US" altLang="en-US" sz="3600" dirty="0">
                <a:latin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</a:rPr>
              <a:t>dòng</a:t>
            </a:r>
            <a:r>
              <a:rPr lang="en-US" altLang="en-US" sz="3600" dirty="0">
                <a:latin typeface="Times New Roman" pitchFamily="18" charset="0"/>
              </a:rPr>
              <a:t> 6 </a:t>
            </a:r>
            <a:r>
              <a:rPr lang="en-US" altLang="en-US" sz="3600" dirty="0" err="1">
                <a:latin typeface="Times New Roman" pitchFamily="18" charset="0"/>
              </a:rPr>
              <a:t>viết</a:t>
            </a:r>
            <a:r>
              <a:rPr lang="en-US" altLang="en-US" sz="3600" dirty="0">
                <a:latin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</a:rPr>
              <a:t>cách</a:t>
            </a:r>
            <a:r>
              <a:rPr lang="en-US" altLang="en-US" sz="3600" dirty="0">
                <a:latin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</a:rPr>
              <a:t>lề</a:t>
            </a:r>
            <a:r>
              <a:rPr lang="en-US" altLang="en-US" sz="3600" dirty="0">
                <a:latin typeface="Times New Roman" pitchFamily="18" charset="0"/>
              </a:rPr>
              <a:t> 2 ô, </a:t>
            </a:r>
            <a:r>
              <a:rPr lang="en-US" altLang="en-US" sz="3600" dirty="0" err="1">
                <a:latin typeface="Times New Roman" pitchFamily="18" charset="0"/>
              </a:rPr>
              <a:t>chữ</a:t>
            </a:r>
            <a:r>
              <a:rPr lang="en-US" altLang="en-US" sz="3600" dirty="0">
                <a:latin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</a:rPr>
              <a:t>đầu</a:t>
            </a:r>
            <a:r>
              <a:rPr lang="en-US" altLang="en-US" sz="3600" dirty="0">
                <a:latin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</a:rPr>
              <a:t>dòng</a:t>
            </a:r>
            <a:r>
              <a:rPr lang="en-US" altLang="en-US" sz="3600" dirty="0">
                <a:latin typeface="Times New Roman" pitchFamily="18" charset="0"/>
              </a:rPr>
              <a:t> 8 </a:t>
            </a:r>
            <a:r>
              <a:rPr lang="en-US" altLang="en-US" sz="3600" dirty="0" err="1">
                <a:latin typeface="Times New Roman" pitchFamily="18" charset="0"/>
              </a:rPr>
              <a:t>cách</a:t>
            </a:r>
            <a:r>
              <a:rPr lang="en-US" altLang="en-US" sz="3600" dirty="0">
                <a:latin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</a:rPr>
              <a:t>lề</a:t>
            </a:r>
            <a:r>
              <a:rPr lang="en-US" altLang="en-US" sz="3600" dirty="0">
                <a:latin typeface="Times New Roman" pitchFamily="18" charset="0"/>
              </a:rPr>
              <a:t> 1 ô.</a:t>
            </a:r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90ABDDCD-AB1F-4C07-8973-D21AA43F1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4600"/>
            <a:ext cx="13779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">
            <a:extLst>
              <a:ext uri="{FF2B5EF4-FFF2-40B4-BE49-F238E27FC236}">
                <a16:creationId xmlns:a16="http://schemas.microsoft.com/office/drawing/2014/main" id="{D0860DDF-1DED-4037-BA42-FD22BD297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5926" r="5556"/>
          <a:stretch>
            <a:fillRect/>
          </a:stretch>
        </p:blipFill>
        <p:spPr bwMode="auto">
          <a:xfrm>
            <a:off x="7162800" y="101600"/>
            <a:ext cx="190341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>
            <a:extLst>
              <a:ext uri="{FF2B5EF4-FFF2-40B4-BE49-F238E27FC236}">
                <a16:creationId xmlns:a16="http://schemas.microsoft.com/office/drawing/2014/main" id="{A413CE48-C6D6-4BC2-8CCA-91D77A9A6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829425" y="2687638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>
            <a:extLst>
              <a:ext uri="{FF2B5EF4-FFF2-40B4-BE49-F238E27FC236}">
                <a16:creationId xmlns:a16="http://schemas.microsoft.com/office/drawing/2014/main" id="{2CF58375-5D40-4EFB-B81E-96937DCF2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" y="438150"/>
            <a:ext cx="748188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2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gậy đi trước, chân bà theo sau.</a:t>
            </a:r>
            <a:endParaRPr lang="en-US" altLang="en-US" sz="2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ngày bà có thế đâu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ra cái mỏi làm đau lưng bà!</a:t>
            </a:r>
            <a:endParaRPr lang="en-US" alt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endParaRPr lang="en-US" altLang="en-US" sz="23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 đường, nên phải nhờ bà dẫn đi</a:t>
            </a:r>
            <a:endParaRPr lang="en-US" altLang="en-US" sz="23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đời một lối đi về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 nhiên lạc giữa đường quê, cháu à!</a:t>
            </a:r>
            <a:endParaRPr lang="en-US" alt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alt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hàng nước mắt cứ nhoà rưng rưng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ơi, thương quá là thương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Mong đừng ai lạc giữa đường về quê!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Theo Nguyễn Văn Thắng</a:t>
            </a:r>
            <a:endParaRPr lang="en-US" alt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05134F-5B3E-4EAB-9D17-583CD5347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" y="-133350"/>
            <a:ext cx="6858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defRPr/>
            </a:pPr>
            <a:r>
              <a:rPr lang="vi-VN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Cháu nghe câu chuyện của bà</a:t>
            </a: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12">
            <a:extLst>
              <a:ext uri="{FF2B5EF4-FFF2-40B4-BE49-F238E27FC236}">
                <a16:creationId xmlns:a16="http://schemas.microsoft.com/office/drawing/2014/main" id="{D53C2BAF-A8E3-4477-AD82-DE3653D49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829425" y="2687638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B0D366B0-B194-4703-8841-DD1D885B2BBF}"/>
              </a:ext>
            </a:extLst>
          </p:cNvPr>
          <p:cNvSpPr/>
          <p:nvPr/>
        </p:nvSpPr>
        <p:spPr>
          <a:xfrm>
            <a:off x="61912" y="1025525"/>
            <a:ext cx="533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9C63E75C-B2B9-4ABE-8FEB-D315DD68A5F3}"/>
              </a:ext>
            </a:extLst>
          </p:cNvPr>
          <p:cNvSpPr/>
          <p:nvPr/>
        </p:nvSpPr>
        <p:spPr>
          <a:xfrm>
            <a:off x="57150" y="666750"/>
            <a:ext cx="1066800" cy="85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270F161D-74B3-4BF0-BE31-12DF1D65B003}"/>
              </a:ext>
            </a:extLst>
          </p:cNvPr>
          <p:cNvSpPr/>
          <p:nvPr/>
        </p:nvSpPr>
        <p:spPr>
          <a:xfrm>
            <a:off x="57150" y="4857750"/>
            <a:ext cx="1452562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8" name="TextBox 4">
            <a:extLst>
              <a:ext uri="{FF2B5EF4-FFF2-40B4-BE49-F238E27FC236}">
                <a16:creationId xmlns:a16="http://schemas.microsoft.com/office/drawing/2014/main" id="{F21B88F3-9E86-4D48-961C-68A6C2925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" y="266700"/>
            <a:ext cx="690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ô</a:t>
            </a:r>
          </a:p>
        </p:txBody>
      </p:sp>
      <p:sp>
        <p:nvSpPr>
          <p:cNvPr id="12299" name="TextBox 24">
            <a:extLst>
              <a:ext uri="{FF2B5EF4-FFF2-40B4-BE49-F238E27FC236}">
                <a16:creationId xmlns:a16="http://schemas.microsoft.com/office/drawing/2014/main" id="{1C85F19E-E52E-4F80-B6C5-CEDF27EEA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" y="688975"/>
            <a:ext cx="6905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ô</a:t>
            </a:r>
          </a:p>
        </p:txBody>
      </p:sp>
      <p:sp>
        <p:nvSpPr>
          <p:cNvPr id="12300" name="TextBox 25">
            <a:extLst>
              <a:ext uri="{FF2B5EF4-FFF2-40B4-BE49-F238E27FC236}">
                <a16:creationId xmlns:a16="http://schemas.microsoft.com/office/drawing/2014/main" id="{8D5B7C6A-B059-4DC2-BCFA-4D50D7D7B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71988"/>
            <a:ext cx="692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ô</a:t>
            </a:r>
          </a:p>
        </p:txBody>
      </p:sp>
    </p:spTree>
    <p:extLst>
      <p:ext uri="{BB962C8B-B14F-4D97-AF65-F5344CB8AC3E}">
        <p14:creationId xmlns:p14="http://schemas.microsoft.com/office/powerpoint/2010/main" val="20508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1E54D794-D67F-4190-BB93-4961D1F31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32">
            <a:extLst>
              <a:ext uri="{FF2B5EF4-FFF2-40B4-BE49-F238E27FC236}">
                <a16:creationId xmlns:a16="http://schemas.microsoft.com/office/drawing/2014/main" id="{7B417FA9-8F4E-4370-AAA4-19879DC00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78013"/>
            <a:ext cx="8229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THỰC HÀNH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7FCF08AC-9483-4CA8-B188-C8B94671C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829425" y="2687638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DAFC69A6-2D40-4415-A23D-CFE0A24CA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id="{5E094209-6F07-41C5-8D6A-5C5F5742EDDD}"/>
              </a:ext>
            </a:extLst>
          </p:cNvPr>
          <p:cNvSpPr/>
          <p:nvPr/>
        </p:nvSpPr>
        <p:spPr>
          <a:xfrm>
            <a:off x="2286000" y="361950"/>
            <a:ext cx="5410200" cy="2743200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 ta cùng viết bài nhé!!!</a:t>
            </a:r>
            <a:endParaRPr lang="en-SG" sz="4400" dirty="0">
              <a:solidFill>
                <a:srgbClr val="C00000"/>
              </a:solidFill>
            </a:endParaRPr>
          </a:p>
        </p:txBody>
      </p:sp>
      <p:pic>
        <p:nvPicPr>
          <p:cNvPr id="23556" name="Picture 21">
            <a:extLst>
              <a:ext uri="{FF2B5EF4-FFF2-40B4-BE49-F238E27FC236}">
                <a16:creationId xmlns:a16="http://schemas.microsoft.com/office/drawing/2014/main" id="{0EB70AA0-7D2E-4222-8ABD-80BC1782B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829425" y="2687638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27098" y="1866870"/>
            <a:ext cx="3851913" cy="5143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0" u="sng">
                <a:latin typeface="Times New Roman" panose="02020603050405020304" pitchFamily="18" charset="0"/>
                <a:cs typeface="Times New Roman" panose="02020603050405020304" pitchFamily="18" charset="0"/>
              </a:rPr>
              <a:t>Chính tả (Nghe – viết)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94479" y="2495992"/>
            <a:ext cx="5791195" cy="5143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nghe câu chuyện của bà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829714" y="1312176"/>
            <a:ext cx="820852" cy="343415"/>
            <a:chOff x="1187767" y="-333235"/>
            <a:chExt cx="1094469" cy="707697"/>
          </a:xfrm>
        </p:grpSpPr>
        <p:sp>
          <p:nvSpPr>
            <p:cNvPr id="9" name="Right Arrow 8"/>
            <p:cNvSpPr/>
            <p:nvPr/>
          </p:nvSpPr>
          <p:spPr>
            <a:xfrm>
              <a:off x="1312413" y="265641"/>
              <a:ext cx="969823" cy="108821"/>
            </a:xfrm>
            <a:prstGeom prst="rightArrow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1187767" y="-333235"/>
              <a:ext cx="908505" cy="685800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 fontScale="77500" lnSpcReduction="20000"/>
            </a:bodyPr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5867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7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ô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07802" y="2404476"/>
            <a:ext cx="727367" cy="514350"/>
            <a:chOff x="2963263" y="1034375"/>
            <a:chExt cx="969823" cy="685800"/>
          </a:xfrm>
        </p:grpSpPr>
        <p:sp>
          <p:nvSpPr>
            <p:cNvPr id="15" name="Right Arrow 14"/>
            <p:cNvSpPr/>
            <p:nvPr/>
          </p:nvSpPr>
          <p:spPr>
            <a:xfrm>
              <a:off x="2963263" y="1597189"/>
              <a:ext cx="969823" cy="75054"/>
            </a:xfrm>
            <a:prstGeom prst="rightArrow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3024581" y="1034375"/>
              <a:ext cx="908505" cy="685800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5867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7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ô</a:t>
              </a: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2296391" y="1294898"/>
            <a:ext cx="5268068" cy="4572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0">
                <a:latin typeface="Times New Roman" panose="02020603050405020304" pitchFamily="18" charset="0"/>
                <a:cs typeface="Times New Roman" panose="02020603050405020304" pitchFamily="18" charset="0"/>
              </a:rPr>
              <a:t>Thứ ... ngày… tháng … năm ….</a:t>
            </a: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1471469" y="114300"/>
            <a:ext cx="0" cy="4857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52044" y="8139"/>
            <a:ext cx="1143098" cy="579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6597E60-BB0D-46F0-BCBC-9CDADE636EF2}"/>
              </a:ext>
            </a:extLst>
          </p:cNvPr>
          <p:cNvGrpSpPr/>
          <p:nvPr/>
        </p:nvGrpSpPr>
        <p:grpSpPr>
          <a:xfrm>
            <a:off x="2343899" y="1829502"/>
            <a:ext cx="727367" cy="514350"/>
            <a:chOff x="2963263" y="1034375"/>
            <a:chExt cx="969823" cy="685800"/>
          </a:xfrm>
        </p:grpSpPr>
        <p:sp>
          <p:nvSpPr>
            <p:cNvPr id="30" name="Right Arrow 14">
              <a:extLst>
                <a:ext uri="{FF2B5EF4-FFF2-40B4-BE49-F238E27FC236}">
                  <a16:creationId xmlns:a16="http://schemas.microsoft.com/office/drawing/2014/main" id="{1D2AA490-EBD9-4D92-8E26-EACBF947F34C}"/>
                </a:ext>
              </a:extLst>
            </p:cNvPr>
            <p:cNvSpPr/>
            <p:nvPr/>
          </p:nvSpPr>
          <p:spPr>
            <a:xfrm>
              <a:off x="2963263" y="1597189"/>
              <a:ext cx="969823" cy="75054"/>
            </a:xfrm>
            <a:prstGeom prst="rightArrow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0D7F64FF-65D2-42B8-8D26-A3189D012323}"/>
                </a:ext>
              </a:extLst>
            </p:cNvPr>
            <p:cNvSpPr txBox="1">
              <a:spLocks/>
            </p:cNvSpPr>
            <p:nvPr/>
          </p:nvSpPr>
          <p:spPr>
            <a:xfrm>
              <a:off x="3024581" y="1034375"/>
              <a:ext cx="908505" cy="685800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5867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7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ô</a:t>
              </a: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CA6C3AAB-A8B3-4E66-9300-51B45F87A3D6}"/>
              </a:ext>
            </a:extLst>
          </p:cNvPr>
          <p:cNvSpPr txBox="1">
            <a:spLocks/>
          </p:cNvSpPr>
          <p:nvPr/>
        </p:nvSpPr>
        <p:spPr>
          <a:xfrm>
            <a:off x="7010403" y="86846"/>
            <a:ext cx="2074246" cy="579904"/>
          </a:xfrm>
          <a:prstGeom prst="rect">
            <a:avLst/>
          </a:prstGeom>
          <a:solidFill>
            <a:srgbClr val="FF99FF"/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Vở Chính tả</a:t>
            </a:r>
          </a:p>
        </p:txBody>
      </p:sp>
    </p:spTree>
    <p:extLst>
      <p:ext uri="{BB962C8B-B14F-4D97-AF65-F5344CB8AC3E}">
        <p14:creationId xmlns:p14="http://schemas.microsoft.com/office/powerpoint/2010/main" val="116337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>
            <a:extLst>
              <a:ext uri="{FF2B5EF4-FFF2-40B4-BE49-F238E27FC236}">
                <a16:creationId xmlns:a16="http://schemas.microsoft.com/office/drawing/2014/main" id="{2CF58375-5D40-4EFB-B81E-96937DCF2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38876"/>
            <a:ext cx="748188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Chiều rồi bà mới về nhà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gậy đi trước, chân bà theo sau.</a:t>
            </a:r>
            <a:endParaRPr lang="en-US" altLang="en-US" sz="23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ngày bà có thế đâu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ra cái mỏi làm đau lưng bà!</a:t>
            </a:r>
            <a:endParaRPr lang="en-US" altLang="en-US"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3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Bà rằng: gặp một cụ già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 đường, nên phải nhờ bà dẫn đi</a:t>
            </a:r>
            <a:endParaRPr lang="en-US" altLang="en-US" sz="23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3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3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đời một lối đi về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 nhiên lạc giữa đường quê, cháu à!</a:t>
            </a:r>
            <a:endParaRPr lang="en-US" altLang="en-US"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      Cháu nghe câu chuyện của bà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Hai hàng nước mắt cứ nhoà rưng rưng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Bà ơi, thương quá là thương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Mong đừng ai lạc giữa đường về quê!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	Theo Nguyễn Văn Thắng</a:t>
            </a:r>
            <a:endParaRPr lang="en-US" altLang="en-US"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12">
            <a:extLst>
              <a:ext uri="{FF2B5EF4-FFF2-40B4-BE49-F238E27FC236}">
                <a16:creationId xmlns:a16="http://schemas.microsoft.com/office/drawing/2014/main" id="{D53C2BAF-A8E3-4477-AD82-DE3653D49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843712" y="2712164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D683AE7-720B-4C62-9531-C4F031C5712E}"/>
              </a:ext>
            </a:extLst>
          </p:cNvPr>
          <p:cNvGrpSpPr/>
          <p:nvPr/>
        </p:nvGrpSpPr>
        <p:grpSpPr>
          <a:xfrm>
            <a:off x="1487487" y="789701"/>
            <a:ext cx="690563" cy="460375"/>
            <a:chOff x="1473200" y="765175"/>
            <a:chExt cx="690563" cy="460375"/>
          </a:xfrm>
        </p:grpSpPr>
        <p:sp>
          <p:nvSpPr>
            <p:cNvPr id="12299" name="TextBox 24">
              <a:extLst>
                <a:ext uri="{FF2B5EF4-FFF2-40B4-BE49-F238E27FC236}">
                  <a16:creationId xmlns:a16="http://schemas.microsoft.com/office/drawing/2014/main" id="{1C85F19E-E52E-4F80-B6C5-CEDF27EEAA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3200" y="765175"/>
              <a:ext cx="690563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ô</a:t>
              </a:r>
            </a:p>
          </p:txBody>
        </p:sp>
        <p:sp>
          <p:nvSpPr>
            <p:cNvPr id="3" name="Right Arrow 2">
              <a:extLst>
                <a:ext uri="{FF2B5EF4-FFF2-40B4-BE49-F238E27FC236}">
                  <a16:creationId xmlns:a16="http://schemas.microsoft.com/office/drawing/2014/main" id="{B0D366B0-B194-4703-8841-DD1D885B2BBF}"/>
                </a:ext>
              </a:extLst>
            </p:cNvPr>
            <p:cNvSpPr/>
            <p:nvPr/>
          </p:nvSpPr>
          <p:spPr>
            <a:xfrm>
              <a:off x="1524000" y="1101725"/>
              <a:ext cx="533400" cy="76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" name="Right Arrow 3">
            <a:extLst>
              <a:ext uri="{FF2B5EF4-FFF2-40B4-BE49-F238E27FC236}">
                <a16:creationId xmlns:a16="http://schemas.microsoft.com/office/drawing/2014/main" id="{9C63E75C-B2B9-4ABE-8FEB-D315DD68A5F3}"/>
              </a:ext>
            </a:extLst>
          </p:cNvPr>
          <p:cNvSpPr/>
          <p:nvPr/>
        </p:nvSpPr>
        <p:spPr>
          <a:xfrm>
            <a:off x="1533525" y="767476"/>
            <a:ext cx="1066800" cy="85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270F161D-74B3-4BF0-BE31-12DF1D65B003}"/>
              </a:ext>
            </a:extLst>
          </p:cNvPr>
          <p:cNvSpPr/>
          <p:nvPr/>
        </p:nvSpPr>
        <p:spPr>
          <a:xfrm>
            <a:off x="1533525" y="4958476"/>
            <a:ext cx="1452562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8" name="TextBox 4">
            <a:extLst>
              <a:ext uri="{FF2B5EF4-FFF2-40B4-BE49-F238E27FC236}">
                <a16:creationId xmlns:a16="http://schemas.microsoft.com/office/drawing/2014/main" id="{F21B88F3-9E86-4D48-961C-68A6C2925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7" y="367426"/>
            <a:ext cx="690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ô</a:t>
            </a:r>
          </a:p>
        </p:txBody>
      </p:sp>
      <p:sp>
        <p:nvSpPr>
          <p:cNvPr id="12300" name="TextBox 25">
            <a:extLst>
              <a:ext uri="{FF2B5EF4-FFF2-40B4-BE49-F238E27FC236}">
                <a16:creationId xmlns:a16="http://schemas.microsoft.com/office/drawing/2014/main" id="{8D5B7C6A-B059-4DC2-BCFA-4D50D7D7B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572714"/>
            <a:ext cx="692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ô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01F9D10-3D02-45F2-950A-449A87530880}"/>
              </a:ext>
            </a:extLst>
          </p:cNvPr>
          <p:cNvCxnSpPr>
            <a:cxnSpLocks/>
          </p:cNvCxnSpPr>
          <p:nvPr/>
        </p:nvCxnSpPr>
        <p:spPr>
          <a:xfrm>
            <a:off x="1385887" y="24526"/>
            <a:ext cx="0" cy="51228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78A23B9E-8F8D-446B-9B2D-8235CC17B582}"/>
              </a:ext>
            </a:extLst>
          </p:cNvPr>
          <p:cNvSpPr/>
          <p:nvPr/>
        </p:nvSpPr>
        <p:spPr>
          <a:xfrm>
            <a:off x="217012" y="35379"/>
            <a:ext cx="1078197" cy="6558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</a:p>
        </p:txBody>
      </p:sp>
    </p:spTree>
    <p:extLst>
      <p:ext uri="{BB962C8B-B14F-4D97-AF65-F5344CB8AC3E}">
        <p14:creationId xmlns:p14="http://schemas.microsoft.com/office/powerpoint/2010/main" val="76227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4" descr="图片包含 事情&#10;&#10;已生成高可信度的说明">
            <a:extLst>
              <a:ext uri="{FF2B5EF4-FFF2-40B4-BE49-F238E27FC236}">
                <a16:creationId xmlns:a16="http://schemas.microsoft.com/office/drawing/2014/main" id="{A0330D1C-2141-4A99-95A0-A2376115869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>
            <a:fillRect/>
          </a:stretch>
        </p:blipFill>
        <p:spPr bwMode="auto">
          <a:xfrm>
            <a:off x="2286000" y="209550"/>
            <a:ext cx="6994525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A_图片 4">
            <a:extLst>
              <a:ext uri="{FF2B5EF4-FFF2-40B4-BE49-F238E27FC236}">
                <a16:creationId xmlns:a16="http://schemas.microsoft.com/office/drawing/2014/main" id="{EAFB78D8-6449-4791-B560-8C36AA69F28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649538"/>
            <a:ext cx="35401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36C4A8-1DEC-4369-A357-07C911CC8E68}"/>
              </a:ext>
            </a:extLst>
          </p:cNvPr>
          <p:cNvSpPr/>
          <p:nvPr/>
        </p:nvSpPr>
        <p:spPr>
          <a:xfrm>
            <a:off x="1062794" y="29655"/>
            <a:ext cx="2235227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vi-VN" sz="5400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2a:</a:t>
            </a:r>
            <a:endParaRPr lang="en-US" sz="5400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86BB8C-2683-479B-870E-74AD80329317}"/>
              </a:ext>
            </a:extLst>
          </p:cNvPr>
          <p:cNvSpPr/>
          <p:nvPr/>
        </p:nvSpPr>
        <p:spPr>
          <a:xfrm rot="509870">
            <a:off x="3795279" y="1749406"/>
            <a:ext cx="3049285" cy="191590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vi-VN" sz="6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Vở bài tập</a:t>
            </a:r>
            <a:endParaRPr lang="en-US" sz="60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2" name="Picture 5">
            <a:extLst>
              <a:ext uri="{FF2B5EF4-FFF2-40B4-BE49-F238E27FC236}">
                <a16:creationId xmlns:a16="http://schemas.microsoft.com/office/drawing/2014/main" id="{60498E4A-5D76-49DF-9F81-61F36068F0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829425" y="2687638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>
            <a:extLst>
              <a:ext uri="{FF2B5EF4-FFF2-40B4-BE49-F238E27FC236}">
                <a16:creationId xmlns:a16="http://schemas.microsoft.com/office/drawing/2014/main" id="{0C191A23-113A-4816-877C-AE51E84F0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89013"/>
            <a:ext cx="87249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en-US" altLang="en-US" sz="3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   Như ...e mọc thẳng, con người không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...ịu khuất. Người xưa có câu: “ ...úc dẫu  ...áy, đốt ngay vẫn thẳng”.....e là thẳng thắn, bất khuất ! Ta kháng chiến, ...e lại là đồng</a:t>
            </a:r>
            <a:r>
              <a:rPr lang="en-US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...í  ...iến đấu của ta. ...e vốn cùng ta làm ăn, lại vì ta mà cùng ta đánh giặc.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6A9526C-E529-46DF-AC62-2C904ED1B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176338"/>
            <a:ext cx="6016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9922BEBB-BC57-4480-8D60-9F3755433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925" y="1652588"/>
            <a:ext cx="12954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16429F9-0706-477F-8126-BC19E3233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1150938"/>
            <a:ext cx="720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5E081C49-115C-4B4D-91D2-1F5F49610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247900"/>
            <a:ext cx="720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A69ACFF-8E9B-4342-A678-B774FC949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725" y="1682750"/>
            <a:ext cx="720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581D1B8-42E1-412E-A395-57B702AF3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820988"/>
            <a:ext cx="6016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99FA9C4-1A8A-42D6-81F7-0F3ADF26F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2820988"/>
            <a:ext cx="7302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8771D75-719B-40CA-BB56-1AAEA836F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3813"/>
            <a:ext cx="88773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vi-VN" sz="4300" u="sng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2a</a:t>
            </a:r>
            <a:r>
              <a:rPr lang="en-US" sz="4300" u="sng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3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3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3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3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3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3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43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43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3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43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75CF446E-49F5-4D5B-9C5E-349F218CA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2820988"/>
            <a:ext cx="7318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BDA137B1-98C1-410F-83CE-BF3494C01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113" y="3354388"/>
            <a:ext cx="7302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</a:p>
        </p:txBody>
      </p:sp>
      <p:pic>
        <p:nvPicPr>
          <p:cNvPr id="25613" name="Picture 12">
            <a:extLst>
              <a:ext uri="{FF2B5EF4-FFF2-40B4-BE49-F238E27FC236}">
                <a16:creationId xmlns:a16="http://schemas.microsoft.com/office/drawing/2014/main" id="{0BD24E58-534D-49CD-9505-1836AED2C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7081838" y="2952750"/>
            <a:ext cx="2062162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2">
            <a:extLst>
              <a:ext uri="{FF2B5EF4-FFF2-40B4-BE49-F238E27FC236}">
                <a16:creationId xmlns:a16="http://schemas.microsoft.com/office/drawing/2014/main" id="{8609EA1B-21A6-4D49-91DD-FCF817BFD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1039813"/>
            <a:ext cx="6438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tả: (nghe – viết)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EC785D-789B-4704-A764-796D3A979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006600"/>
            <a:ext cx="6726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nghe câu chuyện của bà</a:t>
            </a:r>
            <a:endParaRPr lang="en-US" altLang="en-US" sz="40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32">
            <a:extLst>
              <a:ext uri="{FF2B5EF4-FFF2-40B4-BE49-F238E27FC236}">
                <a16:creationId xmlns:a16="http://schemas.microsoft.com/office/drawing/2014/main" id="{25F2FC69-802F-4FF2-BE56-26E1CD6BF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0" y="202546"/>
            <a:ext cx="80613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pic>
        <p:nvPicPr>
          <p:cNvPr id="9221" name="Picture 6">
            <a:extLst>
              <a:ext uri="{FF2B5EF4-FFF2-40B4-BE49-F238E27FC236}">
                <a16:creationId xmlns:a16="http://schemas.microsoft.com/office/drawing/2014/main" id="{075EB9DB-EA94-4660-805A-2DA52D3C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829425" y="2687638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F3CD0052-EF95-42EC-9054-F7EEDE0A5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132888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7">
            <a:extLst>
              <a:ext uri="{FF2B5EF4-FFF2-40B4-BE49-F238E27FC236}">
                <a16:creationId xmlns:a16="http://schemas.microsoft.com/office/drawing/2014/main" id="{C2BB74DF-81B7-4E4F-8FA3-870E09A40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-31750"/>
            <a:ext cx="12255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2CF58375-5D40-4EFB-B81E-96937DCF2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" y="438150"/>
            <a:ext cx="748188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2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gậy đi trước, chân bà theo sau.</a:t>
            </a:r>
            <a:endParaRPr lang="en-US" altLang="en-US" sz="2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ngày bà có thế đâu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ra cái mỏi làm đau lưng bà!</a:t>
            </a:r>
            <a:endParaRPr lang="en-US" alt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endParaRPr lang="en-US" altLang="en-US" sz="23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 đường, nên phải nhờ bà dẫn đi</a:t>
            </a:r>
            <a:endParaRPr lang="en-US" altLang="en-US" sz="23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đời một lối đi về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 nhiên lạc giữa đường quê, cháu à!</a:t>
            </a:r>
            <a:endParaRPr lang="en-US" alt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alt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hàng nước mắt cứ nhoà rưng rưng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ơi, thương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vi-VN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thương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Mong đừng ai lạc giữa đường về quê!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Theo Nguyễn Văn Thắng</a:t>
            </a:r>
            <a:endParaRPr lang="en-US" alt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05134F-5B3E-4EAB-9D17-583CD5347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-133350"/>
            <a:ext cx="6858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defRPr/>
            </a:pPr>
            <a:r>
              <a:rPr lang="vi-VN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Cháu nghe câu chuyện của bà</a:t>
            </a: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12">
            <a:extLst>
              <a:ext uri="{FF2B5EF4-FFF2-40B4-BE49-F238E27FC236}">
                <a16:creationId xmlns:a16="http://schemas.microsoft.com/office/drawing/2014/main" id="{D53C2BAF-A8E3-4477-AD82-DE3653D49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829425" y="2687638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>
            <a:extLst>
              <a:ext uri="{FF2B5EF4-FFF2-40B4-BE49-F238E27FC236}">
                <a16:creationId xmlns:a16="http://schemas.microsoft.com/office/drawing/2014/main" id="{D4A9F249-58C8-4DB8-B36C-E05382AE3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AutoShape 3">
            <a:extLst>
              <a:ext uri="{FF2B5EF4-FFF2-40B4-BE49-F238E27FC236}">
                <a16:creationId xmlns:a16="http://schemas.microsoft.com/office/drawing/2014/main" id="{BDFECA98-0E6B-481B-AEBC-FB2A020C5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2116138"/>
            <a:ext cx="7010400" cy="1827212"/>
          </a:xfrm>
          <a:prstGeom prst="cloudCallout">
            <a:avLst>
              <a:gd name="adj1" fmla="val 45653"/>
              <a:gd name="adj2" fmla="val -9153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" rIns="91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CC99"/>
              </a:buClr>
              <a:buFont typeface="Wingdings" panose="05000000000000000000" pitchFamily="2" charset="2"/>
              <a:buNone/>
            </a:pPr>
            <a:r>
              <a:rPr lang="vi-VN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hôm nay bà bạn nhỏ lại về nhà muộn?</a:t>
            </a:r>
            <a:endParaRPr lang="en-US" alt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7DCB1037-78D9-46E7-AC9E-2A7A7ABF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829425" y="2687638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>
            <a:extLst>
              <a:ext uri="{FF2B5EF4-FFF2-40B4-BE49-F238E27FC236}">
                <a16:creationId xmlns:a16="http://schemas.microsoft.com/office/drawing/2014/main" id="{7B547C08-3D19-42C0-8432-82844063F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AutoShape 3">
            <a:extLst>
              <a:ext uri="{FF2B5EF4-FFF2-40B4-BE49-F238E27FC236}">
                <a16:creationId xmlns:a16="http://schemas.microsoft.com/office/drawing/2014/main" id="{DEF61544-D99C-49E9-80D6-AFCCAFD0F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2116138"/>
            <a:ext cx="7010400" cy="2670175"/>
          </a:xfrm>
          <a:prstGeom prst="cloudCallout">
            <a:avLst>
              <a:gd name="adj1" fmla="val 45653"/>
              <a:gd name="adj2" fmla="val -9153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" rIns="91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3600">
                <a:latin typeface="Times New Roman" panose="02020603050405020304" pitchFamily="18" charset="0"/>
              </a:rPr>
              <a:t>Vì bà bạn nhỏ dẫn đường về nhà cho một cụ già bị lạc.</a:t>
            </a:r>
            <a:endParaRPr lang="en-US" altLang="en-US" sz="3600">
              <a:latin typeface="Times New Roman" panose="02020603050405020304" pitchFamily="18" charset="0"/>
            </a:endParaRPr>
          </a:p>
        </p:txBody>
      </p:sp>
      <p:pic>
        <p:nvPicPr>
          <p:cNvPr id="14340" name="Picture 5">
            <a:extLst>
              <a:ext uri="{FF2B5EF4-FFF2-40B4-BE49-F238E27FC236}">
                <a16:creationId xmlns:a16="http://schemas.microsoft.com/office/drawing/2014/main" id="{9559B9A3-E5CC-4A2D-A735-AF6FE941D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829425" y="2687638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>
            <a:extLst>
              <a:ext uri="{FF2B5EF4-FFF2-40B4-BE49-F238E27FC236}">
                <a16:creationId xmlns:a16="http://schemas.microsoft.com/office/drawing/2014/main" id="{84EA31DA-F9FA-4774-8B9A-E22E58B3C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AutoShape 3">
            <a:extLst>
              <a:ext uri="{FF2B5EF4-FFF2-40B4-BE49-F238E27FC236}">
                <a16:creationId xmlns:a16="http://schemas.microsoft.com/office/drawing/2014/main" id="{87366BE4-70F4-4BF4-92FD-62150FA10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2116138"/>
            <a:ext cx="6958012" cy="984250"/>
          </a:xfrm>
          <a:prstGeom prst="cloudCallout">
            <a:avLst>
              <a:gd name="adj1" fmla="val 45653"/>
              <a:gd name="adj2" fmla="val -9153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" rIns="91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CC99"/>
              </a:buClr>
              <a:buFont typeface="Wingdings" panose="05000000000000000000" pitchFamily="2" charset="2"/>
              <a:buNone/>
            </a:pPr>
            <a:r>
              <a:rPr lang="vi-VN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nói lên điều gì?</a:t>
            </a:r>
            <a:endParaRPr lang="en-US" alt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AEB09DBE-A1C5-432A-832E-2B9E8E26A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829425" y="2687638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>
            <a:extLst>
              <a:ext uri="{FF2B5EF4-FFF2-40B4-BE49-F238E27FC236}">
                <a16:creationId xmlns:a16="http://schemas.microsoft.com/office/drawing/2014/main" id="{A794B577-9B8E-44FC-AD1C-8B3E5980B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2657" y="-115888"/>
            <a:ext cx="9144000" cy="5143500"/>
          </a:xfrm>
        </p:spPr>
      </p:pic>
      <p:sp>
        <p:nvSpPr>
          <p:cNvPr id="5" name="AutoShape 3">
            <a:extLst>
              <a:ext uri="{FF2B5EF4-FFF2-40B4-BE49-F238E27FC236}">
                <a16:creationId xmlns:a16="http://schemas.microsoft.com/office/drawing/2014/main" id="{F7FC452B-4D2A-4764-AA2A-B78E7B28C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038350"/>
            <a:ext cx="8229600" cy="2108299"/>
          </a:xfrm>
          <a:prstGeom prst="cloudCallout">
            <a:avLst>
              <a:gd name="adj1" fmla="val 40735"/>
              <a:gd name="adj2" fmla="val -74995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" rIns="91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388" name="Picture 5">
            <a:extLst>
              <a:ext uri="{FF2B5EF4-FFF2-40B4-BE49-F238E27FC236}">
                <a16:creationId xmlns:a16="http://schemas.microsoft.com/office/drawing/2014/main" id="{0D0099E6-1CAA-4E13-B65A-CECF888B2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829425" y="2687638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38D2EBA-5D59-4B4E-921C-F9DBBD14D958}"/>
              </a:ext>
            </a:extLst>
          </p:cNvPr>
          <p:cNvGrpSpPr>
            <a:grpSpLocks/>
          </p:cNvGrpSpPr>
          <p:nvPr/>
        </p:nvGrpSpPr>
        <p:grpSpPr bwMode="auto">
          <a:xfrm>
            <a:off x="566738" y="720725"/>
            <a:ext cx="2286000" cy="1025525"/>
            <a:chOff x="152400" y="209550"/>
            <a:chExt cx="2192215" cy="838200"/>
          </a:xfrm>
        </p:grpSpPr>
        <p:pic>
          <p:nvPicPr>
            <p:cNvPr id="17434" name="Picture 2">
              <a:extLst>
                <a:ext uri="{FF2B5EF4-FFF2-40B4-BE49-F238E27FC236}">
                  <a16:creationId xmlns:a16="http://schemas.microsoft.com/office/drawing/2014/main" id="{474DAA60-5007-49F5-8A21-C4A9B2BB5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53" t="10001" r="7503" b="5556"/>
            <a:stretch>
              <a:fillRect/>
            </a:stretch>
          </p:blipFill>
          <p:spPr bwMode="auto">
            <a:xfrm>
              <a:off x="152400" y="209550"/>
              <a:ext cx="219221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5" name="MH_SubTitle_1">
              <a:extLst>
                <a:ext uri="{FF2B5EF4-FFF2-40B4-BE49-F238E27FC236}">
                  <a16:creationId xmlns:a16="http://schemas.microsoft.com/office/drawing/2014/main" id="{94917813-B0B3-4CAB-A42D-5C061ACA9021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81000" y="285750"/>
              <a:ext cx="1506071" cy="68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思源黑体 CN Light"/>
                  <a:cs typeface="Times New Roman" panose="02020603050405020304" pitchFamily="18" charset="0"/>
                </a:rPr>
                <a:t>Nước</a:t>
              </a:r>
              <a:endPara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思源黑体 CN Light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35DBA0-F4FA-40CF-A606-46C923CA0B68}"/>
              </a:ext>
            </a:extLst>
          </p:cNvPr>
          <p:cNvCxnSpPr/>
          <p:nvPr/>
        </p:nvCxnSpPr>
        <p:spPr>
          <a:xfrm>
            <a:off x="1066800" y="1428750"/>
            <a:ext cx="317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D00A48-1157-4A90-B19F-EEBB5E3854CA}"/>
              </a:ext>
            </a:extLst>
          </p:cNvPr>
          <p:cNvGrpSpPr>
            <a:grpSpLocks/>
          </p:cNvGrpSpPr>
          <p:nvPr/>
        </p:nvGrpSpPr>
        <p:grpSpPr bwMode="auto">
          <a:xfrm>
            <a:off x="5281613" y="822325"/>
            <a:ext cx="2192337" cy="838200"/>
            <a:chOff x="152400" y="209550"/>
            <a:chExt cx="2192215" cy="838200"/>
          </a:xfrm>
        </p:grpSpPr>
        <p:pic>
          <p:nvPicPr>
            <p:cNvPr id="17432" name="Picture 10">
              <a:extLst>
                <a:ext uri="{FF2B5EF4-FFF2-40B4-BE49-F238E27FC236}">
                  <a16:creationId xmlns:a16="http://schemas.microsoft.com/office/drawing/2014/main" id="{51502C28-711E-44F1-83B6-824D1D161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53" t="10001" r="7503" b="5556"/>
            <a:stretch>
              <a:fillRect/>
            </a:stretch>
          </p:blipFill>
          <p:spPr bwMode="auto">
            <a:xfrm>
              <a:off x="152400" y="209550"/>
              <a:ext cx="219221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3" name="MH_SubTitle_1">
              <a:extLst>
                <a:ext uri="{FF2B5EF4-FFF2-40B4-BE49-F238E27FC236}">
                  <a16:creationId xmlns:a16="http://schemas.microsoft.com/office/drawing/2014/main" id="{A2F7244D-3AF0-4164-AB82-AB64D1F50D6F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1000" y="285750"/>
              <a:ext cx="1506071" cy="68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vi-VN" altLang="zh-CN">
                  <a:solidFill>
                    <a:srgbClr val="0000FF"/>
                  </a:solidFill>
                  <a:latin typeface="Times New Roman" panose="02020603050405020304" pitchFamily="18" charset="0"/>
                  <a:ea typeface="思源黑体 CN Light"/>
                  <a:cs typeface="Times New Roman" panose="02020603050405020304" pitchFamily="18" charset="0"/>
                </a:rPr>
                <a:t>lạc </a:t>
              </a:r>
              <a:endParaRPr lang="zh-CN" altLang="en-US">
                <a:solidFill>
                  <a:srgbClr val="0000FF"/>
                </a:solidFill>
                <a:latin typeface="Times New Roman" panose="02020603050405020304" pitchFamily="18" charset="0"/>
                <a:ea typeface="思源黑体 CN Ligh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9E00A2-349B-4498-80A2-5E57B3312637}"/>
              </a:ext>
            </a:extLst>
          </p:cNvPr>
          <p:cNvGrpSpPr>
            <a:grpSpLocks/>
          </p:cNvGrpSpPr>
          <p:nvPr/>
        </p:nvGrpSpPr>
        <p:grpSpPr bwMode="auto">
          <a:xfrm>
            <a:off x="3272389" y="1914564"/>
            <a:ext cx="2192338" cy="838200"/>
            <a:chOff x="152400" y="209550"/>
            <a:chExt cx="2192215" cy="838200"/>
          </a:xfrm>
        </p:grpSpPr>
        <p:pic>
          <p:nvPicPr>
            <p:cNvPr id="17430" name="Picture 13">
              <a:extLst>
                <a:ext uri="{FF2B5EF4-FFF2-40B4-BE49-F238E27FC236}">
                  <a16:creationId xmlns:a16="http://schemas.microsoft.com/office/drawing/2014/main" id="{DC896197-C76D-47B0-994B-1FC92F2C2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53" t="10001" r="7503" b="5556"/>
            <a:stretch>
              <a:fillRect/>
            </a:stretch>
          </p:blipFill>
          <p:spPr bwMode="auto">
            <a:xfrm>
              <a:off x="152400" y="209550"/>
              <a:ext cx="219221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1" name="MH_SubTitle_1">
              <a:extLst>
                <a:ext uri="{FF2B5EF4-FFF2-40B4-BE49-F238E27FC236}">
                  <a16:creationId xmlns:a16="http://schemas.microsoft.com/office/drawing/2014/main" id="{C42F48F0-CFB3-4CD7-BF31-D7CEBEB50363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1000" y="312831"/>
              <a:ext cx="1506071" cy="68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vi-VN" altLang="zh-CN">
                  <a:solidFill>
                    <a:srgbClr val="0000FF"/>
                  </a:solidFill>
                  <a:latin typeface="Times New Roman" panose="02020603050405020304" pitchFamily="18" charset="0"/>
                  <a:ea typeface="思源黑体 CN Light"/>
                  <a:cs typeface="Times New Roman" panose="02020603050405020304" pitchFamily="18" charset="0"/>
                </a:rPr>
                <a:t>dẫn</a:t>
              </a:r>
              <a:endParaRPr lang="zh-CN" altLang="en-US">
                <a:solidFill>
                  <a:srgbClr val="0000FF"/>
                </a:solidFill>
                <a:latin typeface="Times New Roman" panose="02020603050405020304" pitchFamily="18" charset="0"/>
                <a:ea typeface="思源黑体 CN Light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E94D00-097D-4837-93C0-9589ED60CB2A}"/>
              </a:ext>
            </a:extLst>
          </p:cNvPr>
          <p:cNvCxnSpPr/>
          <p:nvPr/>
        </p:nvCxnSpPr>
        <p:spPr>
          <a:xfrm>
            <a:off x="6172200" y="1481138"/>
            <a:ext cx="3778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FFEA4B-CF6A-4B19-9A1B-4E4D14577590}"/>
              </a:ext>
            </a:extLst>
          </p:cNvPr>
          <p:cNvCxnSpPr/>
          <p:nvPr/>
        </p:nvCxnSpPr>
        <p:spPr>
          <a:xfrm>
            <a:off x="3844925" y="2571750"/>
            <a:ext cx="3778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2DAD09-CE21-434A-9EE5-33909B3762B2}"/>
              </a:ext>
            </a:extLst>
          </p:cNvPr>
          <p:cNvGrpSpPr>
            <a:grpSpLocks/>
          </p:cNvGrpSpPr>
          <p:nvPr/>
        </p:nvGrpSpPr>
        <p:grpSpPr bwMode="auto">
          <a:xfrm>
            <a:off x="261938" y="2309813"/>
            <a:ext cx="2192337" cy="838200"/>
            <a:chOff x="152400" y="209550"/>
            <a:chExt cx="2192215" cy="838200"/>
          </a:xfrm>
        </p:grpSpPr>
        <p:pic>
          <p:nvPicPr>
            <p:cNvPr id="17428" name="Picture 23">
              <a:extLst>
                <a:ext uri="{FF2B5EF4-FFF2-40B4-BE49-F238E27FC236}">
                  <a16:creationId xmlns:a16="http://schemas.microsoft.com/office/drawing/2014/main" id="{4CCA7232-3131-4F76-83DC-B7DBAE8F0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53" t="10001" r="7503" b="5556"/>
            <a:stretch>
              <a:fillRect/>
            </a:stretch>
          </p:blipFill>
          <p:spPr bwMode="auto">
            <a:xfrm>
              <a:off x="152400" y="209550"/>
              <a:ext cx="219221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9" name="MH_SubTitle_1">
              <a:extLst>
                <a:ext uri="{FF2B5EF4-FFF2-40B4-BE49-F238E27FC236}">
                  <a16:creationId xmlns:a16="http://schemas.microsoft.com/office/drawing/2014/main" id="{7BC898B7-A424-4FEC-B67A-F7E21953A7DB}"/>
                </a:ext>
              </a:extLst>
            </p:cNvPr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81000" y="312831"/>
              <a:ext cx="1506071" cy="68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vi-VN" altLang="zh-CN">
                  <a:solidFill>
                    <a:srgbClr val="0000FF"/>
                  </a:solidFill>
                  <a:latin typeface="Times New Roman" panose="02020603050405020304" pitchFamily="18" charset="0"/>
                  <a:ea typeface="思源黑体 CN Light"/>
                  <a:cs typeface="Times New Roman" panose="02020603050405020304" pitchFamily="18" charset="0"/>
                </a:rPr>
                <a:t>nhòa</a:t>
              </a:r>
              <a:endParaRPr lang="zh-CN" altLang="en-US">
                <a:solidFill>
                  <a:srgbClr val="0000FF"/>
                </a:solidFill>
                <a:latin typeface="Times New Roman" panose="02020603050405020304" pitchFamily="18" charset="0"/>
                <a:ea typeface="思源黑体 CN Light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1B2BACF-27AE-432C-A9D2-0EB7D3BF7E31}"/>
              </a:ext>
            </a:extLst>
          </p:cNvPr>
          <p:cNvCxnSpPr/>
          <p:nvPr/>
        </p:nvCxnSpPr>
        <p:spPr>
          <a:xfrm>
            <a:off x="1331913" y="2952750"/>
            <a:ext cx="3778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EEE03E-98A5-4B5D-9648-5ACEFE0BE209}"/>
              </a:ext>
            </a:extLst>
          </p:cNvPr>
          <p:cNvGrpSpPr>
            <a:grpSpLocks/>
          </p:cNvGrpSpPr>
          <p:nvPr/>
        </p:nvGrpSpPr>
        <p:grpSpPr bwMode="auto">
          <a:xfrm>
            <a:off x="5319713" y="3159125"/>
            <a:ext cx="2605087" cy="838200"/>
            <a:chOff x="152400" y="209550"/>
            <a:chExt cx="2192215" cy="838200"/>
          </a:xfrm>
        </p:grpSpPr>
        <p:pic>
          <p:nvPicPr>
            <p:cNvPr id="17424" name="Picture 31">
              <a:extLst>
                <a:ext uri="{FF2B5EF4-FFF2-40B4-BE49-F238E27FC236}">
                  <a16:creationId xmlns:a16="http://schemas.microsoft.com/office/drawing/2014/main" id="{023F0F2A-811E-4FA4-9EAE-3F8E444C9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53" t="10001" r="7503" b="5556"/>
            <a:stretch>
              <a:fillRect/>
            </a:stretch>
          </p:blipFill>
          <p:spPr bwMode="auto">
            <a:xfrm>
              <a:off x="152400" y="209550"/>
              <a:ext cx="219221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5" name="MH_SubTitle_1">
              <a:extLst>
                <a:ext uri="{FF2B5EF4-FFF2-40B4-BE49-F238E27FC236}">
                  <a16:creationId xmlns:a16="http://schemas.microsoft.com/office/drawing/2014/main" id="{01533F4C-7F93-4697-B81D-55B89C9EA226}"/>
                </a:ext>
              </a:extLst>
            </p:cNvPr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81000" y="312831"/>
              <a:ext cx="1925517" cy="68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思源黑体 CN Light"/>
                  <a:cs typeface="Times New Roman" panose="02020603050405020304" pitchFamily="18" charset="0"/>
                </a:rPr>
                <a:t>Rưng</a:t>
              </a:r>
              <a:r>
                <a:rPr lang="en-US" altLang="zh-CN" dirty="0">
                  <a:solidFill>
                    <a:srgbClr val="0000FF"/>
                  </a:solidFill>
                  <a:latin typeface="Times New Roman" panose="02020603050405020304" pitchFamily="18" charset="0"/>
                  <a:ea typeface="思源黑体 CN Light"/>
                  <a:cs typeface="Times New Roman" panose="02020603050405020304" pitchFamily="18" charset="0"/>
                </a:rPr>
                <a:t> </a:t>
              </a:r>
              <a:r>
                <a:rPr lang="en-US" altLang="zh-CN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思源黑体 CN Light"/>
                  <a:cs typeface="Times New Roman" panose="02020603050405020304" pitchFamily="18" charset="0"/>
                </a:rPr>
                <a:t>rưng</a:t>
              </a:r>
              <a:endPara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思源黑体 CN Light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89A8D6C-4C6A-4BFC-A3E8-B41D6F885CAF}"/>
              </a:ext>
            </a:extLst>
          </p:cNvPr>
          <p:cNvCxnSpPr/>
          <p:nvPr/>
        </p:nvCxnSpPr>
        <p:spPr>
          <a:xfrm>
            <a:off x="5794375" y="3822700"/>
            <a:ext cx="3778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21">
            <a:extLst>
              <a:ext uri="{FF2B5EF4-FFF2-40B4-BE49-F238E27FC236}">
                <a16:creationId xmlns:a16="http://schemas.microsoft.com/office/drawing/2014/main" id="{514BA990-7C03-4031-B998-6102D0CA31B2}"/>
              </a:ext>
            </a:extLst>
          </p:cNvPr>
          <p:cNvSpPr txBox="1"/>
          <p:nvPr/>
        </p:nvSpPr>
        <p:spPr>
          <a:xfrm>
            <a:off x="1828800" y="14288"/>
            <a:ext cx="481488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73913">
              <a:defRPr/>
            </a:pPr>
            <a:r>
              <a:rPr lang="en-US" altLang="zh-CN" sz="3600" kern="0" dirty="0" err="1">
                <a:solidFill>
                  <a:srgbClr val="0000FF"/>
                </a:solidFill>
                <a:latin typeface="Times New Roman" pitchFamily="18" charset="0"/>
                <a:ea typeface="【苹果】迟暮朝朝醉晚灯" panose="02000500000000000000" pitchFamily="2" charset="-122"/>
                <a:cs typeface="Times New Roman" pitchFamily="18" charset="0"/>
              </a:rPr>
              <a:t>Hướng</a:t>
            </a:r>
            <a:r>
              <a:rPr lang="en-US" altLang="zh-CN" sz="3600" kern="0" dirty="0">
                <a:solidFill>
                  <a:srgbClr val="0000FF"/>
                </a:solidFill>
                <a:latin typeface="Times New Roman" pitchFamily="18" charset="0"/>
                <a:ea typeface="【苹果】迟暮朝朝醉晚灯" panose="02000500000000000000" pitchFamily="2" charset="-122"/>
                <a:cs typeface="Times New Roman" pitchFamily="18" charset="0"/>
              </a:rPr>
              <a:t> </a:t>
            </a:r>
            <a:r>
              <a:rPr lang="en-US" altLang="zh-CN" sz="3600" kern="0" dirty="0" err="1">
                <a:solidFill>
                  <a:srgbClr val="0000FF"/>
                </a:solidFill>
                <a:latin typeface="Times New Roman" pitchFamily="18" charset="0"/>
                <a:ea typeface="【苹果】迟暮朝朝醉晚灯" panose="02000500000000000000" pitchFamily="2" charset="-122"/>
                <a:cs typeface="Times New Roman" pitchFamily="18" charset="0"/>
              </a:rPr>
              <a:t>dẫn</a:t>
            </a:r>
            <a:r>
              <a:rPr lang="en-US" altLang="zh-CN" sz="3600" kern="0" dirty="0">
                <a:solidFill>
                  <a:srgbClr val="0000FF"/>
                </a:solidFill>
                <a:latin typeface="Times New Roman" pitchFamily="18" charset="0"/>
                <a:ea typeface="【苹果】迟暮朝朝醉晚灯" panose="02000500000000000000" pitchFamily="2" charset="-122"/>
                <a:cs typeface="Times New Roman" pitchFamily="18" charset="0"/>
              </a:rPr>
              <a:t> </a:t>
            </a:r>
            <a:r>
              <a:rPr lang="en-US" altLang="zh-CN" sz="3600" kern="0" dirty="0" err="1">
                <a:solidFill>
                  <a:srgbClr val="0000FF"/>
                </a:solidFill>
                <a:latin typeface="Times New Roman" pitchFamily="18" charset="0"/>
                <a:ea typeface="【苹果】迟暮朝朝醉晚灯" panose="02000500000000000000" pitchFamily="2" charset="-122"/>
                <a:cs typeface="Times New Roman" pitchFamily="18" charset="0"/>
              </a:rPr>
              <a:t>viết</a:t>
            </a:r>
            <a:r>
              <a:rPr lang="en-US" altLang="zh-CN" sz="3600" kern="0" dirty="0">
                <a:solidFill>
                  <a:srgbClr val="0000FF"/>
                </a:solidFill>
                <a:latin typeface="Times New Roman" pitchFamily="18" charset="0"/>
                <a:ea typeface="【苹果】迟暮朝朝醉晚灯" panose="02000500000000000000" pitchFamily="2" charset="-122"/>
                <a:cs typeface="Times New Roman" pitchFamily="18" charset="0"/>
              </a:rPr>
              <a:t> </a:t>
            </a:r>
            <a:r>
              <a:rPr lang="en-US" altLang="zh-CN" sz="3600" kern="0" dirty="0" err="1">
                <a:solidFill>
                  <a:srgbClr val="0000FF"/>
                </a:solidFill>
                <a:latin typeface="Times New Roman" pitchFamily="18" charset="0"/>
                <a:ea typeface="【苹果】迟暮朝朝醉晚灯" panose="02000500000000000000" pitchFamily="2" charset="-122"/>
                <a:cs typeface="Times New Roman" pitchFamily="18" charset="0"/>
              </a:rPr>
              <a:t>từ</a:t>
            </a:r>
            <a:r>
              <a:rPr lang="en-US" altLang="zh-CN" sz="3600" kern="0" dirty="0">
                <a:solidFill>
                  <a:srgbClr val="0000FF"/>
                </a:solidFill>
                <a:latin typeface="Times New Roman" pitchFamily="18" charset="0"/>
                <a:ea typeface="【苹果】迟暮朝朝醉晚灯" panose="02000500000000000000" pitchFamily="2" charset="-122"/>
                <a:cs typeface="Times New Roman" pitchFamily="18" charset="0"/>
              </a:rPr>
              <a:t> </a:t>
            </a:r>
            <a:r>
              <a:rPr lang="en-US" altLang="zh-CN" sz="3600" kern="0" dirty="0" err="1">
                <a:solidFill>
                  <a:srgbClr val="0000FF"/>
                </a:solidFill>
                <a:latin typeface="Times New Roman" pitchFamily="18" charset="0"/>
                <a:ea typeface="【苹果】迟暮朝朝醉晚灯" panose="02000500000000000000" pitchFamily="2" charset="-122"/>
                <a:cs typeface="Times New Roman" pitchFamily="18" charset="0"/>
              </a:rPr>
              <a:t>khó</a:t>
            </a:r>
            <a:r>
              <a:rPr lang="en-US" altLang="zh-CN" sz="3600" kern="0" dirty="0">
                <a:solidFill>
                  <a:srgbClr val="0000FF"/>
                </a:solidFill>
                <a:latin typeface="Times New Roman" pitchFamily="18" charset="0"/>
                <a:ea typeface="【苹果】迟暮朝朝醉晚灯" panose="02000500000000000000" pitchFamily="2" charset="-122"/>
                <a:cs typeface="Times New Roman" pitchFamily="18" charset="0"/>
              </a:rPr>
              <a:t>:</a:t>
            </a:r>
            <a:endParaRPr lang="zh-CN" altLang="en-US" sz="3600" b="0" kern="0" dirty="0">
              <a:solidFill>
                <a:srgbClr val="0000FF"/>
              </a:solidFill>
              <a:latin typeface="Times New Roman" pitchFamily="18" charset="0"/>
              <a:ea typeface="【苹果】迟暮朝朝醉晚灯" panose="02000500000000000000" pitchFamily="2" charset="-122"/>
              <a:cs typeface="Times New Roman" pitchFamily="18" charset="0"/>
            </a:endParaRPr>
          </a:p>
        </p:txBody>
      </p:sp>
      <p:pic>
        <p:nvPicPr>
          <p:cNvPr id="17423" name="Picture 37">
            <a:extLst>
              <a:ext uri="{FF2B5EF4-FFF2-40B4-BE49-F238E27FC236}">
                <a16:creationId xmlns:a16="http://schemas.microsoft.com/office/drawing/2014/main" id="{6460B67C-05F8-4EA7-8EF0-B15EF6CE1C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829425" y="2687638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0A8FCD-7ED8-48A0-B06E-2600CDF1144B}"/>
              </a:ext>
            </a:extLst>
          </p:cNvPr>
          <p:cNvCxnSpPr>
            <a:cxnSpLocks/>
          </p:cNvCxnSpPr>
          <p:nvPr/>
        </p:nvCxnSpPr>
        <p:spPr>
          <a:xfrm flipV="1">
            <a:off x="6858000" y="3790950"/>
            <a:ext cx="190869" cy="27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:a16="http://schemas.microsoft.com/office/drawing/2014/main" id="{3C98A714-1491-4EC1-9A0F-4C22867D8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" y="361950"/>
            <a:ext cx="6629400" cy="2201863"/>
          </a:xfrm>
          <a:prstGeom prst="cloudCallout">
            <a:avLst>
              <a:gd name="adj1" fmla="val 57824"/>
              <a:gd name="adj2" fmla="val 3440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" rIns="91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CC99"/>
              </a:buClr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viết theo thể thơ gì?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3CE771D5-E32D-4341-8273-834F3FF8D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95575"/>
            <a:ext cx="6477000" cy="13239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thơ lục bát, dòng trên 6 chữ, dòng dưới 8 chữ.</a:t>
            </a:r>
          </a:p>
        </p:txBody>
      </p:sp>
      <p:pic>
        <p:nvPicPr>
          <p:cNvPr id="19460" name="Picture 1">
            <a:extLst>
              <a:ext uri="{FF2B5EF4-FFF2-40B4-BE49-F238E27FC236}">
                <a16:creationId xmlns:a16="http://schemas.microsoft.com/office/drawing/2014/main" id="{AE28276B-79FD-4DD7-996F-ACAC3F3AF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895350"/>
            <a:ext cx="15875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>
            <a:extLst>
              <a:ext uri="{FF2B5EF4-FFF2-40B4-BE49-F238E27FC236}">
                <a16:creationId xmlns:a16="http://schemas.microsoft.com/office/drawing/2014/main" id="{513DA374-FEBF-4D5F-AE56-FF117109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9" t="48245" r="-296" b="175"/>
          <a:stretch>
            <a:fillRect/>
          </a:stretch>
        </p:blipFill>
        <p:spPr bwMode="auto">
          <a:xfrm>
            <a:off x="6829425" y="2687638"/>
            <a:ext cx="23145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43333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43333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43333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43333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43333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2266</TotalTime>
  <Words>636</Words>
  <Application>Microsoft Office PowerPoint</Application>
  <PresentationFormat>On-screen Show (16:9)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.VnTime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Truc Dao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Chóc mõng n¨m míi !</dc:title>
  <dc:creator>hp</dc:creator>
  <cp:lastModifiedBy>Dinh Ngoc Phu 20163167</cp:lastModifiedBy>
  <cp:revision>471</cp:revision>
  <dcterms:created xsi:type="dcterms:W3CDTF">2008-01-17T00:56:22Z</dcterms:created>
  <dcterms:modified xsi:type="dcterms:W3CDTF">2022-09-20T01:35:49Z</dcterms:modified>
</cp:coreProperties>
</file>