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8" r:id="rId3"/>
    <p:sldId id="259" r:id="rId4"/>
    <p:sldId id="260" r:id="rId5"/>
    <p:sldId id="261" r:id="rId6"/>
    <p:sldId id="264" r:id="rId7"/>
    <p:sldId id="274" r:id="rId8"/>
    <p:sldId id="265" r:id="rId9"/>
    <p:sldId id="266" r:id="rId10"/>
    <p:sldId id="267" r:id="rId11"/>
    <p:sldId id="275" r:id="rId12"/>
    <p:sldId id="268" r:id="rId13"/>
    <p:sldId id="269" r:id="rId14"/>
    <p:sldId id="273" r:id="rId15"/>
  </p:sldIdLst>
  <p:sldSz cx="9144000" cy="6858000" type="screen4x3"/>
  <p:notesSz cx="6858000" cy="9144000"/>
  <p:defaultTextStyle>
    <a:defPPr>
      <a:defRPr lang="fr-LU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CC00"/>
    <a:srgbClr val="FF0000"/>
    <a:srgbClr val="00FF00"/>
    <a:srgbClr val="00CC00"/>
    <a:srgbClr val="0033CC"/>
    <a:srgbClr val="33CCFF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5" autoAdjust="0"/>
    <p:restoredTop sz="93042" autoAdjust="0"/>
  </p:normalViewPr>
  <p:slideViewPr>
    <p:cSldViewPr>
      <p:cViewPr varScale="1">
        <p:scale>
          <a:sx n="43" d="100"/>
          <a:sy n="43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25B774-826B-45FA-975D-39199D042F69}" type="slidenum">
              <a:rPr lang="fr-LU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54E83A-716F-42CE-8EBA-311319E3236F}" type="slidenum">
              <a:rPr lang="fr-LU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F37CF7-E691-42F6-8B02-47CE83FA6258}" type="slidenum">
              <a:rPr lang="fr-LU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5B43A0-D6ED-40BD-A228-68944D1FBEF6}" type="slidenum">
              <a:rPr lang="fr-LU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6B5A29-ABA1-440F-BD56-7060C13FCA89}" type="slidenum">
              <a:rPr lang="fr-LU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A6CAA0-16B0-45F0-A5FF-FC1278AA81DD}" type="slidenum">
              <a:rPr lang="fr-LU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3C7BC6-4746-4514-A7BC-81099216756C}" type="slidenum">
              <a:rPr lang="fr-LU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A8929-C28D-497A-BAFA-1E956B0D5F49}" type="slidenum">
              <a:rPr lang="fr-LU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A4AB4A-FBF4-48A5-A42D-1603B9CE1866}" type="slidenum">
              <a:rPr lang="fr-LU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7B1E71-F3AB-4D1E-A10B-5B7320B8B816}" type="slidenum">
              <a:rPr lang="fr-LU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82BE6B-D183-435D-A275-3B0CABAEB387}" type="slidenum">
              <a:rPr lang="fr-LU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739435-DBF3-471A-9DFE-7C7E3B5C82D8}" type="slidenum">
              <a:rPr lang="fr-LU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CBEF74-CE98-4E4F-BF98-A1762321C82F}" type="slidenum">
              <a:rPr lang="fr-LU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L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LU" smtClean="0"/>
              <a:t>Click to edit Master text styles</a:t>
            </a:r>
          </a:p>
          <a:p>
            <a:pPr lvl="1"/>
            <a:r>
              <a:rPr lang="fr-LU" smtClean="0"/>
              <a:t>Second level</a:t>
            </a:r>
          </a:p>
          <a:p>
            <a:pPr lvl="2"/>
            <a:r>
              <a:rPr lang="fr-LU" smtClean="0"/>
              <a:t>Third level</a:t>
            </a:r>
          </a:p>
          <a:p>
            <a:pPr lvl="3"/>
            <a:r>
              <a:rPr lang="fr-LU" smtClean="0"/>
              <a:t>Fourth level</a:t>
            </a:r>
          </a:p>
          <a:p>
            <a:pPr lvl="4"/>
            <a:r>
              <a:rPr lang="fr-L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fld id="{AE92E544-3ABC-4659-958D-8CC4015EFEB0}" type="slidenum">
              <a:rPr lang="fr-LU"/>
              <a:pPr/>
              <a:t>‹#›</a:t>
            </a:fld>
            <a:endParaRPr lang="fr-L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2971800" y="1371600"/>
            <a:ext cx="2819400" cy="2438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  <a:scene3d>
              <a:camera prst="legacyPerspectiveBottom"/>
              <a:lightRig rig="legacyFlat3" dir="t"/>
            </a:scene3d>
            <a:sp3d extrusionH="3630600" prstMaterial="legacyMatte">
              <a:extrusionClr>
                <a:srgbClr val="FFFF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Khoa học</a:t>
            </a:r>
          </a:p>
        </p:txBody>
      </p:sp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3581400" y="3352800"/>
            <a:ext cx="1828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00FF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990000"/>
                </a:solidFill>
                <a:latin typeface="Arial"/>
                <a:cs typeface="Arial"/>
              </a:rPr>
              <a:t>Tiết:2</a:t>
            </a:r>
          </a:p>
        </p:txBody>
      </p:sp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>
            <a:off x="1066800" y="5181600"/>
            <a:ext cx="7162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3" dir="b"/>
            </a:scene3d>
            <a:sp3d extrusionH="1801800" prstMaterial="legacyMatte">
              <a:extrusionClr>
                <a:srgbClr val="33CCFF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trao đổi chất ở người</a:t>
            </a:r>
            <a:endParaRPr lang="en-US" sz="3600" kern="10">
              <a:ln w="9525"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  <p:bldP spid="22532" grpId="0" animBg="1"/>
      <p:bldP spid="225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763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fr-LU" sz="4800" u="sng">
                <a:solidFill>
                  <a:srgbClr val="003300"/>
                </a:solidFill>
                <a:latin typeface="Arial" charset="0"/>
              </a:rPr>
              <a:t>Hoạt </a:t>
            </a:r>
            <a:r>
              <a:rPr lang="vi-VN" sz="4800" u="sng">
                <a:solidFill>
                  <a:srgbClr val="003300"/>
                </a:solidFill>
                <a:latin typeface="Arial" charset="0"/>
              </a:rPr>
              <a:t>đ</a:t>
            </a:r>
            <a:r>
              <a:rPr lang="fr-LU" sz="4800" u="sng">
                <a:solidFill>
                  <a:srgbClr val="003300"/>
                </a:solidFill>
                <a:latin typeface="Arial" charset="0"/>
              </a:rPr>
              <a:t>ộng 2</a:t>
            </a:r>
            <a:r>
              <a:rPr lang="fr-LU" sz="4800">
                <a:solidFill>
                  <a:srgbClr val="003300"/>
                </a:solidFill>
                <a:latin typeface="Arial" charset="0"/>
              </a:rPr>
              <a:t>: Thực hành viết hoặc vẽ s</a:t>
            </a:r>
            <a:r>
              <a:rPr lang="vi-VN" sz="4800">
                <a:solidFill>
                  <a:srgbClr val="003300"/>
                </a:solidFill>
                <a:latin typeface="Arial" charset="0"/>
              </a:rPr>
              <a:t>ơ</a:t>
            </a:r>
            <a:r>
              <a:rPr lang="fr-LU" sz="4800">
                <a:solidFill>
                  <a:srgbClr val="003300"/>
                </a:solidFill>
                <a:latin typeface="Arial" charset="0"/>
              </a:rPr>
              <a:t> </a:t>
            </a:r>
            <a:r>
              <a:rPr lang="vi-VN" sz="4800">
                <a:solidFill>
                  <a:srgbClr val="003300"/>
                </a:solidFill>
                <a:latin typeface="Arial" charset="0"/>
              </a:rPr>
              <a:t>đ</a:t>
            </a:r>
            <a:r>
              <a:rPr lang="fr-LU" sz="4800">
                <a:solidFill>
                  <a:srgbClr val="003300"/>
                </a:solidFill>
                <a:latin typeface="Arial" charset="0"/>
              </a:rPr>
              <a:t>ồ sự trao </a:t>
            </a:r>
            <a:r>
              <a:rPr lang="vi-VN" sz="4800">
                <a:solidFill>
                  <a:srgbClr val="003300"/>
                </a:solidFill>
                <a:latin typeface="Arial" charset="0"/>
              </a:rPr>
              <a:t>đ</a:t>
            </a:r>
            <a:r>
              <a:rPr lang="fr-LU" sz="4800">
                <a:solidFill>
                  <a:srgbClr val="003300"/>
                </a:solidFill>
                <a:latin typeface="Arial" charset="0"/>
              </a:rPr>
              <a:t>ổi chất giữa c</a:t>
            </a:r>
            <a:r>
              <a:rPr lang="vi-VN" sz="4800">
                <a:solidFill>
                  <a:srgbClr val="003300"/>
                </a:solidFill>
                <a:latin typeface="Arial" charset="0"/>
              </a:rPr>
              <a:t>ơ</a:t>
            </a:r>
            <a:r>
              <a:rPr lang="fr-LU" sz="4800">
                <a:solidFill>
                  <a:srgbClr val="003300"/>
                </a:solidFill>
                <a:latin typeface="Arial" charset="0"/>
              </a:rPr>
              <a:t> thể ng</a:t>
            </a:r>
            <a:r>
              <a:rPr lang="vi-VN" sz="4800">
                <a:solidFill>
                  <a:srgbClr val="003300"/>
                </a:solidFill>
                <a:latin typeface="Arial" charset="0"/>
              </a:rPr>
              <a:t>ư</a:t>
            </a:r>
            <a:r>
              <a:rPr lang="fr-LU" sz="4800">
                <a:solidFill>
                  <a:srgbClr val="003300"/>
                </a:solidFill>
                <a:latin typeface="Arial" charset="0"/>
              </a:rPr>
              <a:t>ời với môi tr</a:t>
            </a:r>
            <a:r>
              <a:rPr lang="vi-VN" sz="4800">
                <a:solidFill>
                  <a:srgbClr val="003300"/>
                </a:solidFill>
                <a:latin typeface="Arial" charset="0"/>
              </a:rPr>
              <a:t>ư</a:t>
            </a:r>
            <a:r>
              <a:rPr lang="fr-LU" sz="4800">
                <a:solidFill>
                  <a:srgbClr val="003300"/>
                </a:solidFill>
                <a:latin typeface="Arial" charset="0"/>
              </a:rPr>
              <a:t>ờng (cá nhân)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04800" y="4191000"/>
            <a:ext cx="8610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fr-LU" sz="4800">
                <a:solidFill>
                  <a:srgbClr val="000099"/>
                </a:solidFill>
                <a:latin typeface="Arial" charset="0"/>
              </a:rPr>
              <a:t>Học sinh thực hành vào vở bài tập khoa học trang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scan0030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743200" y="2743200"/>
            <a:ext cx="152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LU" sz="2800">
                <a:solidFill>
                  <a:srgbClr val="FF0000"/>
                </a:solidFill>
                <a:latin typeface="Arial" charset="0"/>
              </a:rPr>
              <a:t>Khí ô-xi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6553200" y="2667000"/>
            <a:ext cx="2438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LU" sz="2800">
                <a:solidFill>
                  <a:srgbClr val="FF0000"/>
                </a:solidFill>
                <a:latin typeface="Arial" charset="0"/>
              </a:rPr>
              <a:t>Khí các-bô-níc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2667000" y="396240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LU" sz="2800">
                <a:solidFill>
                  <a:srgbClr val="0033CC"/>
                </a:solidFill>
                <a:latin typeface="Arial" charset="0"/>
              </a:rPr>
              <a:t>Thức </a:t>
            </a:r>
            <a:r>
              <a:rPr lang="vi-VN" sz="2800">
                <a:solidFill>
                  <a:srgbClr val="0033CC"/>
                </a:solidFill>
                <a:latin typeface="Arial" charset="0"/>
              </a:rPr>
              <a:t>ă</a:t>
            </a:r>
            <a:r>
              <a:rPr lang="fr-LU" sz="2800">
                <a:solidFill>
                  <a:srgbClr val="0033CC"/>
                </a:solidFill>
                <a:latin typeface="Arial" charset="0"/>
              </a:rPr>
              <a:t>n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6705600" y="39624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LU" sz="2800">
                <a:solidFill>
                  <a:srgbClr val="0033CC"/>
                </a:solidFill>
                <a:latin typeface="Arial" charset="0"/>
              </a:rPr>
              <a:t>Phân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2590800" y="548640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LU" sz="2800">
                <a:solidFill>
                  <a:srgbClr val="FF00FF"/>
                </a:solidFill>
                <a:latin typeface="Arial" charset="0"/>
              </a:rPr>
              <a:t>N</a:t>
            </a:r>
            <a:r>
              <a:rPr lang="vi-VN" sz="2800">
                <a:solidFill>
                  <a:srgbClr val="FF00FF"/>
                </a:solidFill>
                <a:latin typeface="Arial" charset="0"/>
              </a:rPr>
              <a:t>ư</a:t>
            </a:r>
            <a:r>
              <a:rPr lang="fr-LU" sz="2800">
                <a:solidFill>
                  <a:srgbClr val="FF00FF"/>
                </a:solidFill>
                <a:latin typeface="Arial" charset="0"/>
              </a:rPr>
              <a:t>ớc uống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6477000" y="5486400"/>
            <a:ext cx="198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LU" sz="2800">
                <a:solidFill>
                  <a:srgbClr val="FF00FF"/>
                </a:solidFill>
                <a:latin typeface="Arial" charset="0"/>
              </a:rPr>
              <a:t>N</a:t>
            </a:r>
            <a:r>
              <a:rPr lang="vi-VN" sz="2800">
                <a:solidFill>
                  <a:srgbClr val="FF00FF"/>
                </a:solidFill>
                <a:latin typeface="Arial" charset="0"/>
              </a:rPr>
              <a:t>ư</a:t>
            </a:r>
            <a:r>
              <a:rPr lang="fr-LU" sz="2800">
                <a:solidFill>
                  <a:srgbClr val="FF00FF"/>
                </a:solidFill>
                <a:latin typeface="Arial" charset="0"/>
              </a:rPr>
              <a:t>ớc tiểu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/>
      <p:bldP spid="37896" grpId="0"/>
      <p:bldP spid="37897" grpId="0"/>
      <p:bldP spid="37898" grpId="0"/>
      <p:bldP spid="37899" grpId="0"/>
      <p:bldP spid="379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57200" y="762000"/>
            <a:ext cx="8229600" cy="59404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fr-LU">
                <a:solidFill>
                  <a:srgbClr val="0033CC"/>
                </a:solidFill>
                <a:latin typeface="Arial" charset="0"/>
              </a:rPr>
              <a:t>Trong quá trình sống, con ng</a:t>
            </a:r>
            <a:r>
              <a:rPr lang="vi-VN">
                <a:solidFill>
                  <a:srgbClr val="0033CC"/>
                </a:solidFill>
                <a:latin typeface="Arial" charset="0"/>
              </a:rPr>
              <a:t>ư</a:t>
            </a:r>
            <a:r>
              <a:rPr lang="fr-LU">
                <a:solidFill>
                  <a:srgbClr val="0033CC"/>
                </a:solidFill>
                <a:latin typeface="Arial" charset="0"/>
              </a:rPr>
              <a:t>ời lấy thức </a:t>
            </a:r>
            <a:r>
              <a:rPr lang="vi-VN">
                <a:solidFill>
                  <a:srgbClr val="0033CC"/>
                </a:solidFill>
                <a:latin typeface="Arial" charset="0"/>
              </a:rPr>
              <a:t>ă</a:t>
            </a:r>
            <a:r>
              <a:rPr lang="fr-LU">
                <a:solidFill>
                  <a:srgbClr val="0033CC"/>
                </a:solidFill>
                <a:latin typeface="Arial" charset="0"/>
              </a:rPr>
              <a:t>n, n</a:t>
            </a:r>
            <a:r>
              <a:rPr lang="vi-VN">
                <a:solidFill>
                  <a:srgbClr val="0033CC"/>
                </a:solidFill>
                <a:latin typeface="Arial" charset="0"/>
              </a:rPr>
              <a:t>ư</a:t>
            </a:r>
            <a:r>
              <a:rPr lang="fr-LU">
                <a:solidFill>
                  <a:srgbClr val="0033CC"/>
                </a:solidFill>
                <a:latin typeface="Arial" charset="0"/>
              </a:rPr>
              <a:t>ớc, không khí từ môi tr</a:t>
            </a:r>
            <a:r>
              <a:rPr lang="vi-VN">
                <a:solidFill>
                  <a:srgbClr val="0033CC"/>
                </a:solidFill>
                <a:latin typeface="Arial" charset="0"/>
              </a:rPr>
              <a:t>ư</a:t>
            </a:r>
            <a:r>
              <a:rPr lang="fr-LU">
                <a:solidFill>
                  <a:srgbClr val="0033CC"/>
                </a:solidFill>
                <a:latin typeface="Arial" charset="0"/>
              </a:rPr>
              <a:t>ờng và thải ra môi tr</a:t>
            </a:r>
            <a:r>
              <a:rPr lang="vi-VN">
                <a:solidFill>
                  <a:srgbClr val="0033CC"/>
                </a:solidFill>
                <a:latin typeface="Arial" charset="0"/>
              </a:rPr>
              <a:t>ư</a:t>
            </a:r>
            <a:r>
              <a:rPr lang="fr-LU">
                <a:solidFill>
                  <a:srgbClr val="0033CC"/>
                </a:solidFill>
                <a:latin typeface="Arial" charset="0"/>
              </a:rPr>
              <a:t>ờng những chất thừa,cặn bã. Quá trình </a:t>
            </a:r>
            <a:r>
              <a:rPr lang="vi-VN">
                <a:solidFill>
                  <a:srgbClr val="0033CC"/>
                </a:solidFill>
                <a:latin typeface="Arial" charset="0"/>
              </a:rPr>
              <a:t>đ</a:t>
            </a:r>
            <a:r>
              <a:rPr lang="fr-LU">
                <a:solidFill>
                  <a:srgbClr val="0033CC"/>
                </a:solidFill>
                <a:latin typeface="Arial" charset="0"/>
              </a:rPr>
              <a:t>ó </a:t>
            </a:r>
            <a:r>
              <a:rPr lang="vi-VN">
                <a:solidFill>
                  <a:srgbClr val="0033CC"/>
                </a:solidFill>
                <a:latin typeface="Arial" charset="0"/>
              </a:rPr>
              <a:t>đư</a:t>
            </a:r>
            <a:r>
              <a:rPr lang="fr-LU">
                <a:solidFill>
                  <a:srgbClr val="0033CC"/>
                </a:solidFill>
                <a:latin typeface="Arial" charset="0"/>
              </a:rPr>
              <a:t>ợc gọi là quá trình trao </a:t>
            </a:r>
            <a:r>
              <a:rPr lang="vi-VN">
                <a:solidFill>
                  <a:srgbClr val="0033CC"/>
                </a:solidFill>
                <a:latin typeface="Arial" charset="0"/>
              </a:rPr>
              <a:t>đ</a:t>
            </a:r>
            <a:r>
              <a:rPr lang="fr-LU">
                <a:solidFill>
                  <a:srgbClr val="0033CC"/>
                </a:solidFill>
                <a:latin typeface="Arial" charset="0"/>
              </a:rPr>
              <a:t>ổi chất.</a:t>
            </a:r>
          </a:p>
          <a:p>
            <a:pPr algn="just" eaLnBrk="1" hangingPunct="1">
              <a:spcBef>
                <a:spcPct val="50000"/>
              </a:spcBef>
            </a:pPr>
            <a:r>
              <a:rPr lang="fr-LU">
                <a:solidFill>
                  <a:srgbClr val="0033CC"/>
                </a:solidFill>
                <a:latin typeface="Arial" charset="0"/>
              </a:rPr>
              <a:t>Con ng</a:t>
            </a:r>
            <a:r>
              <a:rPr lang="vi-VN">
                <a:solidFill>
                  <a:srgbClr val="0033CC"/>
                </a:solidFill>
                <a:latin typeface="Arial" charset="0"/>
              </a:rPr>
              <a:t>ư</a:t>
            </a:r>
            <a:r>
              <a:rPr lang="fr-LU">
                <a:solidFill>
                  <a:srgbClr val="0033CC"/>
                </a:solidFill>
                <a:latin typeface="Arial" charset="0"/>
              </a:rPr>
              <a:t>ời, thực vật và </a:t>
            </a:r>
            <a:r>
              <a:rPr lang="vi-VN">
                <a:solidFill>
                  <a:srgbClr val="0033CC"/>
                </a:solidFill>
                <a:latin typeface="Arial" charset="0"/>
              </a:rPr>
              <a:t>đ</a:t>
            </a:r>
            <a:r>
              <a:rPr lang="fr-LU">
                <a:solidFill>
                  <a:srgbClr val="0033CC"/>
                </a:solidFill>
                <a:latin typeface="Arial" charset="0"/>
              </a:rPr>
              <a:t>ộng vật có trao </a:t>
            </a:r>
            <a:r>
              <a:rPr lang="vi-VN">
                <a:solidFill>
                  <a:srgbClr val="0033CC"/>
                </a:solidFill>
                <a:latin typeface="Arial" charset="0"/>
              </a:rPr>
              <a:t>đ</a:t>
            </a:r>
            <a:r>
              <a:rPr lang="fr-LU">
                <a:solidFill>
                  <a:srgbClr val="0033CC"/>
                </a:solidFill>
                <a:latin typeface="Arial" charset="0"/>
              </a:rPr>
              <a:t>ổi chất với môi tr</a:t>
            </a:r>
            <a:r>
              <a:rPr lang="vi-VN">
                <a:solidFill>
                  <a:srgbClr val="0033CC"/>
                </a:solidFill>
                <a:latin typeface="Arial" charset="0"/>
              </a:rPr>
              <a:t>ư</a:t>
            </a:r>
            <a:r>
              <a:rPr lang="fr-LU">
                <a:solidFill>
                  <a:srgbClr val="0033CC"/>
                </a:solidFill>
                <a:latin typeface="Arial" charset="0"/>
              </a:rPr>
              <a:t>ờng thì mới sống </a:t>
            </a:r>
            <a:r>
              <a:rPr lang="vi-VN">
                <a:solidFill>
                  <a:srgbClr val="0033CC"/>
                </a:solidFill>
                <a:latin typeface="Arial" charset="0"/>
              </a:rPr>
              <a:t>đư</a:t>
            </a:r>
            <a:r>
              <a:rPr lang="fr-LU">
                <a:solidFill>
                  <a:srgbClr val="0033CC"/>
                </a:solidFill>
                <a:latin typeface="Arial" charset="0"/>
              </a:rPr>
              <a:t>ợc.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276600" y="304800"/>
            <a:ext cx="472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LU">
                <a:solidFill>
                  <a:srgbClr val="000099"/>
                </a:solidFill>
                <a:latin typeface="Arial" charset="0"/>
              </a:rPr>
              <a:t>Củng cố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04800" y="1447800"/>
            <a:ext cx="8534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fr-LU">
                <a:latin typeface="Arial" charset="0"/>
              </a:rPr>
              <a:t>Trong quá trình sống, c</a:t>
            </a:r>
            <a:r>
              <a:rPr lang="vi-VN">
                <a:latin typeface="Arial" charset="0"/>
              </a:rPr>
              <a:t>ơ</a:t>
            </a:r>
            <a:r>
              <a:rPr lang="fr-LU">
                <a:latin typeface="Arial" charset="0"/>
              </a:rPr>
              <a:t> thể lấy những gì từ môi tr</a:t>
            </a:r>
            <a:r>
              <a:rPr lang="vi-VN">
                <a:latin typeface="Arial" charset="0"/>
              </a:rPr>
              <a:t>ư</a:t>
            </a:r>
            <a:r>
              <a:rPr lang="fr-LU">
                <a:latin typeface="Arial" charset="0"/>
              </a:rPr>
              <a:t>ờng và thải ra môi tr</a:t>
            </a:r>
            <a:r>
              <a:rPr lang="vi-VN">
                <a:latin typeface="Arial" charset="0"/>
              </a:rPr>
              <a:t>ư</a:t>
            </a:r>
            <a:r>
              <a:rPr lang="fr-LU">
                <a:latin typeface="Arial" charset="0"/>
              </a:rPr>
              <a:t>ờng những gì?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04800" y="3733800"/>
            <a:ext cx="8534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fr-LU">
                <a:solidFill>
                  <a:srgbClr val="000099"/>
                </a:solidFill>
                <a:latin typeface="Arial" charset="0"/>
              </a:rPr>
              <a:t>Trong quá trình sống, c</a:t>
            </a:r>
            <a:r>
              <a:rPr lang="vi-VN">
                <a:solidFill>
                  <a:srgbClr val="000099"/>
                </a:solidFill>
                <a:latin typeface="Arial" charset="0"/>
              </a:rPr>
              <a:t>ơ</a:t>
            </a:r>
            <a:r>
              <a:rPr lang="fr-LU">
                <a:solidFill>
                  <a:srgbClr val="000099"/>
                </a:solidFill>
                <a:latin typeface="Arial" charset="0"/>
              </a:rPr>
              <a:t> thể lấy thức </a:t>
            </a:r>
            <a:r>
              <a:rPr lang="vi-VN">
                <a:solidFill>
                  <a:srgbClr val="000099"/>
                </a:solidFill>
                <a:latin typeface="Arial" charset="0"/>
              </a:rPr>
              <a:t>ă</a:t>
            </a:r>
            <a:r>
              <a:rPr lang="fr-LU">
                <a:solidFill>
                  <a:srgbClr val="000099"/>
                </a:solidFill>
                <a:latin typeface="Arial" charset="0"/>
              </a:rPr>
              <a:t>n, nuớc, khí ô-xi và thải ra phân, n</a:t>
            </a:r>
            <a:r>
              <a:rPr lang="vi-VN">
                <a:solidFill>
                  <a:srgbClr val="000099"/>
                </a:solidFill>
                <a:latin typeface="Arial" charset="0"/>
              </a:rPr>
              <a:t>ư</a:t>
            </a:r>
            <a:r>
              <a:rPr lang="fr-LU">
                <a:solidFill>
                  <a:srgbClr val="000099"/>
                </a:solidFill>
                <a:latin typeface="Arial" charset="0"/>
              </a:rPr>
              <a:t>ớc tiểu, khí các-bô-níc.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2"/>
          <p:cNvSpPr>
            <a:spLocks noChangeArrowheads="1" noChangeShapeType="1" noTextEdit="1"/>
          </p:cNvSpPr>
          <p:nvPr/>
        </p:nvSpPr>
        <p:spPr bwMode="auto">
          <a:xfrm>
            <a:off x="381000" y="2438400"/>
            <a:ext cx="87630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99FF33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Các chất dinh dưỡng có trong thức ăn. </a:t>
            </a:r>
          </a:p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Vai trò của chất bột đường</a:t>
            </a:r>
            <a:endParaRPr lang="en-US" sz="3600" kern="10">
              <a:ln w="9525">
                <a:round/>
                <a:headEnd/>
                <a:tailEnd/>
              </a:ln>
              <a:solidFill>
                <a:srgbClr val="FF9900"/>
              </a:solidFill>
              <a:latin typeface="Arial"/>
              <a:cs typeface="Arial"/>
            </a:endParaRPr>
          </a:p>
        </p:txBody>
      </p:sp>
      <p:sp>
        <p:nvSpPr>
          <p:cNvPr id="25603" name="WordArt 3"/>
          <p:cNvSpPr>
            <a:spLocks noChangeArrowheads="1" noChangeShapeType="1" noTextEdit="1"/>
          </p:cNvSpPr>
          <p:nvPr/>
        </p:nvSpPr>
        <p:spPr bwMode="auto">
          <a:xfrm>
            <a:off x="3048000" y="457200"/>
            <a:ext cx="2514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Flat3" dir="t"/>
            </a:scene3d>
            <a:sp3d extrusionH="430200" prstMaterial="legacyMatte">
              <a:extrusionClr>
                <a:srgbClr val="FFFF00"/>
              </a:extrusion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solidFill>
                  <a:srgbClr val="CC00FF"/>
                </a:solidFill>
                <a:latin typeface="Arial"/>
                <a:cs typeface="Arial"/>
              </a:rPr>
              <a:t>Dặn dò</a:t>
            </a:r>
          </a:p>
        </p:txBody>
      </p:sp>
      <p:pic>
        <p:nvPicPr>
          <p:cNvPr id="15364" name="Picture 19" descr="Book-02"/>
          <p:cNvPicPr>
            <a:picLocks noChangeAspect="1" noChangeArrowheads="1" noCro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953000"/>
            <a:ext cx="1905000" cy="1905000"/>
          </a:xfrm>
          <a:noFill/>
        </p:spPr>
      </p:pic>
      <p:pic>
        <p:nvPicPr>
          <p:cNvPr id="15365" name="Picture 24" descr="alarmclock-1"/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7275513" y="4876800"/>
            <a:ext cx="1868487" cy="1981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2560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7"/>
          <p:cNvSpPr txBox="1">
            <a:spLocks noChangeArrowheads="1"/>
          </p:cNvSpPr>
          <p:nvPr/>
        </p:nvSpPr>
        <p:spPr bwMode="auto">
          <a:xfrm>
            <a:off x="2743200" y="304800"/>
            <a:ext cx="441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LU">
                <a:solidFill>
                  <a:srgbClr val="003300"/>
                </a:solidFill>
                <a:latin typeface="Arial" charset="0"/>
              </a:rPr>
              <a:t>Kiểm tra bài cũ</a:t>
            </a:r>
          </a:p>
        </p:txBody>
      </p:sp>
      <p:sp>
        <p:nvSpPr>
          <p:cNvPr id="4104" name="WordArt 8"/>
          <p:cNvSpPr>
            <a:spLocks noChangeArrowheads="1" noChangeShapeType="1" noTextEdit="1"/>
          </p:cNvSpPr>
          <p:nvPr/>
        </p:nvSpPr>
        <p:spPr bwMode="auto">
          <a:xfrm>
            <a:off x="1438275" y="2133600"/>
            <a:ext cx="6267450" cy="1616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ObliqueBottomLeft"/>
              <a:lightRig rig="legacyFlat3" dir="t"/>
            </a:scene3d>
            <a:sp3d extrusionH="430200" prstMaterial="legacyMatte">
              <a:extrusionClr>
                <a:srgbClr val="FFFF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Con người cần gì để sống?</a:t>
            </a:r>
            <a:endParaRPr lang="en-US" sz="3600" kern="10">
              <a:ln w="9525"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3076" name="Picture 9" descr="DECOR033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287838"/>
            <a:ext cx="2497138" cy="2570162"/>
          </a:xfrm>
          <a:noFill/>
        </p:spPr>
      </p:pic>
      <p:pic>
        <p:nvPicPr>
          <p:cNvPr id="3077" name="Picture 11" descr="GRANS020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8253413" y="3581400"/>
            <a:ext cx="615950" cy="3276600"/>
          </a:xfrm>
          <a:noFill/>
        </p:spPr>
      </p:pic>
      <p:pic>
        <p:nvPicPr>
          <p:cNvPr id="3078" name="Picture 14" descr="GRANS020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8578850" y="2057400"/>
            <a:ext cx="565150" cy="4800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9" name="Text Box 87"/>
          <p:cNvSpPr txBox="1">
            <a:spLocks noChangeArrowheads="1"/>
          </p:cNvSpPr>
          <p:nvPr/>
        </p:nvSpPr>
        <p:spPr bwMode="auto">
          <a:xfrm>
            <a:off x="457200" y="457200"/>
            <a:ext cx="822960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fr-LU" sz="4800">
                <a:latin typeface="Arial" charset="0"/>
              </a:rPr>
              <a:t>Nh</a:t>
            </a:r>
            <a:r>
              <a:rPr lang="vi-VN" sz="4800">
                <a:latin typeface="Arial" charset="0"/>
              </a:rPr>
              <a:t>ư</a:t>
            </a:r>
            <a:r>
              <a:rPr lang="fr-LU" sz="4800">
                <a:latin typeface="Arial" charset="0"/>
              </a:rPr>
              <a:t> mọi sinh vật khác, con ng</a:t>
            </a:r>
            <a:r>
              <a:rPr lang="vi-VN" sz="4800">
                <a:latin typeface="Arial" charset="0"/>
              </a:rPr>
              <a:t>ư</a:t>
            </a:r>
            <a:r>
              <a:rPr lang="fr-LU" sz="4800">
                <a:latin typeface="Arial" charset="0"/>
              </a:rPr>
              <a:t>ời cần gì </a:t>
            </a:r>
            <a:r>
              <a:rPr lang="vi-VN" sz="4800">
                <a:latin typeface="Arial" charset="0"/>
              </a:rPr>
              <a:t>đ</a:t>
            </a:r>
            <a:r>
              <a:rPr lang="fr-LU" sz="4800">
                <a:latin typeface="Arial" charset="0"/>
              </a:rPr>
              <a:t>ể duy trì sống của mình?</a:t>
            </a:r>
          </a:p>
        </p:txBody>
      </p:sp>
      <p:sp>
        <p:nvSpPr>
          <p:cNvPr id="8280" name="Text Box 88"/>
          <p:cNvSpPr txBox="1">
            <a:spLocks noChangeArrowheads="1"/>
          </p:cNvSpPr>
          <p:nvPr/>
        </p:nvSpPr>
        <p:spPr bwMode="auto">
          <a:xfrm>
            <a:off x="381000" y="2895600"/>
            <a:ext cx="8382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fr-LU" sz="4800">
                <a:solidFill>
                  <a:srgbClr val="000099"/>
                </a:solidFill>
                <a:latin typeface="Arial" charset="0"/>
              </a:rPr>
              <a:t>Con ng</a:t>
            </a:r>
            <a:r>
              <a:rPr lang="vi-VN" sz="4800">
                <a:solidFill>
                  <a:srgbClr val="000099"/>
                </a:solidFill>
                <a:latin typeface="Arial" charset="0"/>
              </a:rPr>
              <a:t>ư</a:t>
            </a:r>
            <a:r>
              <a:rPr lang="fr-LU" sz="4800">
                <a:solidFill>
                  <a:srgbClr val="000099"/>
                </a:solidFill>
                <a:latin typeface="Arial" charset="0"/>
              </a:rPr>
              <a:t>ời, </a:t>
            </a:r>
            <a:r>
              <a:rPr lang="vi-VN" sz="4800">
                <a:solidFill>
                  <a:srgbClr val="000099"/>
                </a:solidFill>
                <a:latin typeface="Arial" charset="0"/>
              </a:rPr>
              <a:t>đ</a:t>
            </a:r>
            <a:r>
              <a:rPr lang="fr-LU" sz="4800">
                <a:solidFill>
                  <a:srgbClr val="000099"/>
                </a:solidFill>
                <a:latin typeface="Arial" charset="0"/>
              </a:rPr>
              <a:t>ộng vật, thực vật </a:t>
            </a:r>
            <a:r>
              <a:rPr lang="vi-VN" sz="4800">
                <a:solidFill>
                  <a:srgbClr val="000099"/>
                </a:solidFill>
                <a:latin typeface="Arial" charset="0"/>
              </a:rPr>
              <a:t>đ</a:t>
            </a:r>
            <a:r>
              <a:rPr lang="fr-LU" sz="4800">
                <a:solidFill>
                  <a:srgbClr val="000099"/>
                </a:solidFill>
                <a:latin typeface="Arial" charset="0"/>
              </a:rPr>
              <a:t>ều cần thức </a:t>
            </a:r>
            <a:r>
              <a:rPr lang="vi-VN" sz="4800">
                <a:solidFill>
                  <a:srgbClr val="000099"/>
                </a:solidFill>
                <a:latin typeface="Arial" charset="0"/>
              </a:rPr>
              <a:t>ă</a:t>
            </a:r>
            <a:r>
              <a:rPr lang="fr-LU" sz="4800">
                <a:solidFill>
                  <a:srgbClr val="000099"/>
                </a:solidFill>
                <a:latin typeface="Arial" charset="0"/>
              </a:rPr>
              <a:t>n, n</a:t>
            </a:r>
            <a:r>
              <a:rPr lang="vi-VN" sz="4800">
                <a:solidFill>
                  <a:srgbClr val="000099"/>
                </a:solidFill>
                <a:latin typeface="Arial" charset="0"/>
              </a:rPr>
              <a:t>ư</a:t>
            </a:r>
            <a:r>
              <a:rPr lang="fr-LU" sz="4800">
                <a:solidFill>
                  <a:srgbClr val="000099"/>
                </a:solidFill>
                <a:latin typeface="Arial" charset="0"/>
              </a:rPr>
              <a:t>ớc, không khí, ánh sáng, nhiệt </a:t>
            </a:r>
            <a:r>
              <a:rPr lang="vi-VN" sz="4800">
                <a:solidFill>
                  <a:srgbClr val="000099"/>
                </a:solidFill>
                <a:latin typeface="Arial" charset="0"/>
              </a:rPr>
              <a:t>đ</a:t>
            </a:r>
            <a:r>
              <a:rPr lang="fr-LU" sz="4800">
                <a:solidFill>
                  <a:srgbClr val="000099"/>
                </a:solidFill>
                <a:latin typeface="Arial" charset="0"/>
              </a:rPr>
              <a:t>ộ thích hợp </a:t>
            </a:r>
            <a:r>
              <a:rPr lang="vi-VN" sz="4800">
                <a:solidFill>
                  <a:srgbClr val="000099"/>
                </a:solidFill>
                <a:latin typeface="Arial" charset="0"/>
              </a:rPr>
              <a:t>đ</a:t>
            </a:r>
            <a:r>
              <a:rPr lang="fr-LU" sz="4800">
                <a:solidFill>
                  <a:srgbClr val="000099"/>
                </a:solidFill>
                <a:latin typeface="Arial" charset="0"/>
              </a:rPr>
              <a:t>ể duy trì sự sống của mình.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79" grpId="0"/>
      <p:bldP spid="82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81000" y="533400"/>
            <a:ext cx="7848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fr-LU">
                <a:latin typeface="Arial" charset="0"/>
              </a:rPr>
              <a:t>H</a:t>
            </a:r>
            <a:r>
              <a:rPr lang="vi-VN">
                <a:latin typeface="Arial" charset="0"/>
              </a:rPr>
              <a:t>ơ</a:t>
            </a:r>
            <a:r>
              <a:rPr lang="fr-LU">
                <a:latin typeface="Arial" charset="0"/>
              </a:rPr>
              <a:t>n hẳn những sinh vật khác, cuộc sống của con ng</a:t>
            </a:r>
            <a:r>
              <a:rPr lang="vi-VN">
                <a:latin typeface="Arial" charset="0"/>
              </a:rPr>
              <a:t>ư</a:t>
            </a:r>
            <a:r>
              <a:rPr lang="fr-LU">
                <a:latin typeface="Arial" charset="0"/>
              </a:rPr>
              <a:t>ời còn cần những gì?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81000" y="2667000"/>
            <a:ext cx="82296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fr-LU">
                <a:solidFill>
                  <a:srgbClr val="000099"/>
                </a:solidFill>
                <a:latin typeface="Arial" charset="0"/>
              </a:rPr>
              <a:t>H</a:t>
            </a:r>
            <a:r>
              <a:rPr lang="vi-VN">
                <a:solidFill>
                  <a:srgbClr val="000099"/>
                </a:solidFill>
                <a:latin typeface="Arial" charset="0"/>
              </a:rPr>
              <a:t>ơ</a:t>
            </a:r>
            <a:r>
              <a:rPr lang="fr-LU">
                <a:solidFill>
                  <a:srgbClr val="000099"/>
                </a:solidFill>
                <a:latin typeface="Arial" charset="0"/>
              </a:rPr>
              <a:t>n hẳn những sinh vật khác, cuộc sống của con ng</a:t>
            </a:r>
            <a:r>
              <a:rPr lang="vi-VN">
                <a:solidFill>
                  <a:srgbClr val="000099"/>
                </a:solidFill>
                <a:latin typeface="Arial" charset="0"/>
              </a:rPr>
              <a:t>ư</a:t>
            </a:r>
            <a:r>
              <a:rPr lang="fr-LU">
                <a:solidFill>
                  <a:srgbClr val="000099"/>
                </a:solidFill>
                <a:latin typeface="Arial" charset="0"/>
              </a:rPr>
              <a:t>ời còn cần nhà ở, quần áo và những tiện nghi khác. Ngoài những yêu cầu về vật chất, con ng</a:t>
            </a:r>
            <a:r>
              <a:rPr lang="vi-VN">
                <a:solidFill>
                  <a:srgbClr val="000099"/>
                </a:solidFill>
                <a:latin typeface="Arial" charset="0"/>
              </a:rPr>
              <a:t>ư</a:t>
            </a:r>
            <a:r>
              <a:rPr lang="fr-LU">
                <a:solidFill>
                  <a:srgbClr val="000099"/>
                </a:solidFill>
                <a:latin typeface="Arial" charset="0"/>
              </a:rPr>
              <a:t>ời còn cần những </a:t>
            </a:r>
            <a:r>
              <a:rPr lang="vi-VN">
                <a:solidFill>
                  <a:srgbClr val="000099"/>
                </a:solidFill>
                <a:latin typeface="Arial" charset="0"/>
              </a:rPr>
              <a:t>đ</a:t>
            </a:r>
            <a:r>
              <a:rPr lang="fr-LU">
                <a:solidFill>
                  <a:srgbClr val="000099"/>
                </a:solidFill>
                <a:latin typeface="Arial" charset="0"/>
              </a:rPr>
              <a:t>iều kiện về tinh thần, v</a:t>
            </a:r>
            <a:r>
              <a:rPr lang="vi-VN">
                <a:solidFill>
                  <a:srgbClr val="000099"/>
                </a:solidFill>
                <a:latin typeface="Arial" charset="0"/>
              </a:rPr>
              <a:t>ă</a:t>
            </a:r>
            <a:r>
              <a:rPr lang="fr-LU">
                <a:solidFill>
                  <a:srgbClr val="000099"/>
                </a:solidFill>
                <a:latin typeface="Arial" charset="0"/>
              </a:rPr>
              <a:t>n hoá,  xã hội.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WordArt 6"/>
          <p:cNvSpPr>
            <a:spLocks noChangeArrowheads="1" noChangeShapeType="1" noTextEdit="1"/>
          </p:cNvSpPr>
          <p:nvPr/>
        </p:nvSpPr>
        <p:spPr bwMode="auto">
          <a:xfrm>
            <a:off x="1524000" y="838200"/>
            <a:ext cx="5467350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Right"/>
              <a:lightRig rig="legacyFlat3" dir="b"/>
            </a:scene3d>
            <a:sp3d extrusionH="887400" prstMaterial="legacyMatte">
              <a:extrusionClr>
                <a:srgbClr val="00FF00"/>
              </a:extrusionClr>
            </a:sp3d>
          </a:bodyPr>
          <a:lstStyle/>
          <a:p>
            <a:pPr algn="ctr"/>
            <a:r>
              <a:rPr lang="vi-VN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trao đổi chất ở người</a:t>
            </a:r>
            <a:endParaRPr lang="en-US" kern="10">
              <a:ln w="9525"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04800" y="3352800"/>
            <a:ext cx="8839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LU" sz="4800" u="sng">
                <a:solidFill>
                  <a:srgbClr val="003300"/>
                </a:solidFill>
                <a:latin typeface="Arial" charset="0"/>
              </a:rPr>
              <a:t>Hoạt </a:t>
            </a:r>
            <a:r>
              <a:rPr lang="vi-VN" sz="4800" u="sng">
                <a:solidFill>
                  <a:srgbClr val="003300"/>
                </a:solidFill>
                <a:latin typeface="Arial" charset="0"/>
              </a:rPr>
              <a:t>đ</a:t>
            </a:r>
            <a:r>
              <a:rPr lang="fr-LU" sz="4800" u="sng">
                <a:solidFill>
                  <a:srgbClr val="003300"/>
                </a:solidFill>
                <a:latin typeface="Arial" charset="0"/>
              </a:rPr>
              <a:t>ộng 1</a:t>
            </a:r>
            <a:r>
              <a:rPr lang="fr-LU" sz="4800">
                <a:solidFill>
                  <a:srgbClr val="003300"/>
                </a:solidFill>
                <a:latin typeface="Arial" charset="0"/>
              </a:rPr>
              <a:t>: Tìm hiểu về sự trao </a:t>
            </a:r>
            <a:r>
              <a:rPr lang="vi-VN" sz="4800">
                <a:solidFill>
                  <a:srgbClr val="003300"/>
                </a:solidFill>
                <a:latin typeface="Arial" charset="0"/>
              </a:rPr>
              <a:t>đ</a:t>
            </a:r>
            <a:r>
              <a:rPr lang="fr-LU" sz="4800">
                <a:solidFill>
                  <a:srgbClr val="003300"/>
                </a:solidFill>
                <a:latin typeface="Arial" charset="0"/>
              </a:rPr>
              <a:t>ổi chất ở ng</a:t>
            </a:r>
            <a:r>
              <a:rPr lang="vi-VN" sz="4800">
                <a:solidFill>
                  <a:srgbClr val="003300"/>
                </a:solidFill>
                <a:latin typeface="Arial" charset="0"/>
              </a:rPr>
              <a:t>ư</a:t>
            </a:r>
            <a:r>
              <a:rPr lang="fr-LU" sz="4800">
                <a:solidFill>
                  <a:srgbClr val="003300"/>
                </a:solidFill>
                <a:latin typeface="Arial" charset="0"/>
              </a:rPr>
              <a:t>ời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  <p:bldP spid="122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57200" y="1524000"/>
            <a:ext cx="83058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fr-LU" sz="4800">
                <a:latin typeface="Arial" charset="0"/>
              </a:rPr>
              <a:t>Trong quá trình sống, c</a:t>
            </a:r>
            <a:r>
              <a:rPr lang="vi-VN" sz="4800">
                <a:latin typeface="Arial" charset="0"/>
              </a:rPr>
              <a:t>ơ</a:t>
            </a:r>
            <a:r>
              <a:rPr lang="fr-LU" sz="4800">
                <a:latin typeface="Arial" charset="0"/>
              </a:rPr>
              <a:t>  thể lấy những gì từ môi tr</a:t>
            </a:r>
            <a:r>
              <a:rPr lang="vi-VN" sz="4800">
                <a:latin typeface="Arial" charset="0"/>
              </a:rPr>
              <a:t>ư</a:t>
            </a:r>
            <a:r>
              <a:rPr lang="fr-LU" sz="4800">
                <a:latin typeface="Arial" charset="0"/>
              </a:rPr>
              <a:t>ờng và thải ra môi tr</a:t>
            </a:r>
            <a:r>
              <a:rPr lang="vi-VN" sz="4800">
                <a:latin typeface="Arial" charset="0"/>
              </a:rPr>
              <a:t>ư</a:t>
            </a:r>
            <a:r>
              <a:rPr lang="fr-LU" sz="4800">
                <a:latin typeface="Arial" charset="0"/>
              </a:rPr>
              <a:t>ờng những gì?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57200" y="4572000"/>
            <a:ext cx="868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LU" sz="4800">
                <a:solidFill>
                  <a:srgbClr val="0033CC"/>
                </a:solidFill>
                <a:latin typeface="Arial" charset="0"/>
              </a:rPr>
              <a:t>Quá trình trao </a:t>
            </a:r>
            <a:r>
              <a:rPr lang="vi-VN" sz="4800">
                <a:solidFill>
                  <a:srgbClr val="0033CC"/>
                </a:solidFill>
                <a:latin typeface="Arial" charset="0"/>
              </a:rPr>
              <a:t>đ</a:t>
            </a:r>
            <a:r>
              <a:rPr lang="fr-LU" sz="4800">
                <a:solidFill>
                  <a:srgbClr val="0033CC"/>
                </a:solidFill>
                <a:latin typeface="Arial" charset="0"/>
              </a:rPr>
              <a:t>ổi chất là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scan0029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151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81000" y="1676400"/>
            <a:ext cx="84582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fr-LU" sz="4800">
                <a:solidFill>
                  <a:srgbClr val="000099"/>
                </a:solidFill>
                <a:latin typeface="Arial" charset="0"/>
              </a:rPr>
              <a:t>Trong quá trình sống, c</a:t>
            </a:r>
            <a:r>
              <a:rPr lang="vi-VN" sz="4800">
                <a:solidFill>
                  <a:srgbClr val="000099"/>
                </a:solidFill>
                <a:latin typeface="Arial" charset="0"/>
              </a:rPr>
              <a:t>ơ</a:t>
            </a:r>
            <a:r>
              <a:rPr lang="fr-LU" sz="4800">
                <a:solidFill>
                  <a:srgbClr val="000099"/>
                </a:solidFill>
                <a:latin typeface="Arial" charset="0"/>
              </a:rPr>
              <a:t> thể ng</a:t>
            </a:r>
            <a:r>
              <a:rPr lang="vi-VN" sz="4800">
                <a:solidFill>
                  <a:srgbClr val="000099"/>
                </a:solidFill>
                <a:latin typeface="Arial" charset="0"/>
              </a:rPr>
              <a:t>ư</a:t>
            </a:r>
            <a:r>
              <a:rPr lang="fr-LU" sz="4800">
                <a:solidFill>
                  <a:srgbClr val="000099"/>
                </a:solidFill>
                <a:latin typeface="Arial" charset="0"/>
              </a:rPr>
              <a:t>ời phải lấy từ môi tr</a:t>
            </a:r>
            <a:r>
              <a:rPr lang="vi-VN" sz="4800">
                <a:solidFill>
                  <a:srgbClr val="000099"/>
                </a:solidFill>
                <a:latin typeface="Arial" charset="0"/>
              </a:rPr>
              <a:t>ư</a:t>
            </a:r>
            <a:r>
              <a:rPr lang="fr-LU" sz="4800">
                <a:solidFill>
                  <a:srgbClr val="000099"/>
                </a:solidFill>
                <a:latin typeface="Arial" charset="0"/>
              </a:rPr>
              <a:t>ờng thức </a:t>
            </a:r>
            <a:r>
              <a:rPr lang="vi-VN" sz="4800">
                <a:solidFill>
                  <a:srgbClr val="000099"/>
                </a:solidFill>
                <a:latin typeface="Arial" charset="0"/>
              </a:rPr>
              <a:t>ă</a:t>
            </a:r>
            <a:r>
              <a:rPr lang="fr-LU" sz="4800">
                <a:solidFill>
                  <a:srgbClr val="000099"/>
                </a:solidFill>
                <a:latin typeface="Arial" charset="0"/>
              </a:rPr>
              <a:t>n, n</a:t>
            </a:r>
            <a:r>
              <a:rPr lang="vi-VN" sz="4800">
                <a:solidFill>
                  <a:srgbClr val="000099"/>
                </a:solidFill>
                <a:latin typeface="Arial" charset="0"/>
              </a:rPr>
              <a:t>ư</a:t>
            </a:r>
            <a:r>
              <a:rPr lang="fr-LU" sz="4800">
                <a:solidFill>
                  <a:srgbClr val="000099"/>
                </a:solidFill>
                <a:latin typeface="Arial" charset="0"/>
              </a:rPr>
              <a:t>ớc uống, khí ô-xi và thải ra phân, n</a:t>
            </a:r>
            <a:r>
              <a:rPr lang="vi-VN" sz="4800">
                <a:solidFill>
                  <a:srgbClr val="000099"/>
                </a:solidFill>
                <a:latin typeface="Arial" charset="0"/>
              </a:rPr>
              <a:t>ư</a:t>
            </a:r>
            <a:r>
              <a:rPr lang="fr-LU" sz="4800">
                <a:solidFill>
                  <a:srgbClr val="000099"/>
                </a:solidFill>
                <a:latin typeface="Arial" charset="0"/>
              </a:rPr>
              <a:t>ớc tiểu, khí các-bô-níc.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33400" y="1219200"/>
            <a:ext cx="80772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fr-LU" sz="4800">
                <a:solidFill>
                  <a:srgbClr val="0033CC"/>
                </a:solidFill>
                <a:latin typeface="Arial" charset="0"/>
              </a:rPr>
              <a:t>Quá trình trao </a:t>
            </a:r>
            <a:r>
              <a:rPr lang="vi-VN" sz="4800">
                <a:solidFill>
                  <a:srgbClr val="0033CC"/>
                </a:solidFill>
                <a:latin typeface="Arial" charset="0"/>
              </a:rPr>
              <a:t>đ</a:t>
            </a:r>
            <a:r>
              <a:rPr lang="fr-LU" sz="4800">
                <a:solidFill>
                  <a:srgbClr val="0033CC"/>
                </a:solidFill>
                <a:latin typeface="Arial" charset="0"/>
              </a:rPr>
              <a:t>ổi chất là quá trình con ng</a:t>
            </a:r>
            <a:r>
              <a:rPr lang="vi-VN" sz="4800">
                <a:solidFill>
                  <a:srgbClr val="0033CC"/>
                </a:solidFill>
                <a:latin typeface="Arial" charset="0"/>
              </a:rPr>
              <a:t>ư</a:t>
            </a:r>
            <a:r>
              <a:rPr lang="fr-LU" sz="4800">
                <a:solidFill>
                  <a:srgbClr val="0033CC"/>
                </a:solidFill>
                <a:latin typeface="Arial" charset="0"/>
              </a:rPr>
              <a:t>ời lấy thức </a:t>
            </a:r>
            <a:r>
              <a:rPr lang="vi-VN" sz="4800">
                <a:solidFill>
                  <a:srgbClr val="0033CC"/>
                </a:solidFill>
                <a:latin typeface="Arial" charset="0"/>
              </a:rPr>
              <a:t>ă</a:t>
            </a:r>
            <a:r>
              <a:rPr lang="fr-LU" sz="4800">
                <a:solidFill>
                  <a:srgbClr val="0033CC"/>
                </a:solidFill>
                <a:latin typeface="Arial" charset="0"/>
              </a:rPr>
              <a:t>n, n</a:t>
            </a:r>
            <a:r>
              <a:rPr lang="vi-VN" sz="4800">
                <a:solidFill>
                  <a:srgbClr val="0033CC"/>
                </a:solidFill>
                <a:latin typeface="Arial" charset="0"/>
              </a:rPr>
              <a:t>ư</a:t>
            </a:r>
            <a:r>
              <a:rPr lang="fr-LU" sz="4800">
                <a:solidFill>
                  <a:srgbClr val="0033CC"/>
                </a:solidFill>
                <a:latin typeface="Arial" charset="0"/>
              </a:rPr>
              <a:t>ớc, không khí từ môi tr</a:t>
            </a:r>
            <a:r>
              <a:rPr lang="vi-VN" sz="4800">
                <a:solidFill>
                  <a:srgbClr val="0033CC"/>
                </a:solidFill>
                <a:latin typeface="Arial" charset="0"/>
              </a:rPr>
              <a:t>ư</a:t>
            </a:r>
            <a:r>
              <a:rPr lang="fr-LU" sz="4800">
                <a:solidFill>
                  <a:srgbClr val="0033CC"/>
                </a:solidFill>
                <a:latin typeface="Arial" charset="0"/>
              </a:rPr>
              <a:t>ờng và thải ra môi tr</a:t>
            </a:r>
            <a:r>
              <a:rPr lang="vi-VN" sz="4800">
                <a:solidFill>
                  <a:srgbClr val="0033CC"/>
                </a:solidFill>
                <a:latin typeface="Arial" charset="0"/>
              </a:rPr>
              <a:t>ư</a:t>
            </a:r>
            <a:r>
              <a:rPr lang="fr-LU" sz="4800">
                <a:solidFill>
                  <a:srgbClr val="0033CC"/>
                </a:solidFill>
                <a:latin typeface="Arial" charset="0"/>
              </a:rPr>
              <a:t>ờng những chất thừa, cặn bã.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520</Words>
  <Application>Microsoft PowerPoint</Application>
  <PresentationFormat>On-screen Show (4:3)</PresentationFormat>
  <Paragraphs>31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VNI-Times</vt:lpstr>
      <vt:lpstr>Arial</vt:lpstr>
      <vt:lpstr>Calibri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NgocHan</dc:creator>
  <cp:lastModifiedBy>CSTeam</cp:lastModifiedBy>
  <cp:revision>40</cp:revision>
  <dcterms:created xsi:type="dcterms:W3CDTF">2009-07-09T01:57:06Z</dcterms:created>
  <dcterms:modified xsi:type="dcterms:W3CDTF">2016-06-30T01:08:30Z</dcterms:modified>
</cp:coreProperties>
</file>