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6" r:id="rId3"/>
    <p:sldId id="277" r:id="rId4"/>
    <p:sldId id="278" r:id="rId5"/>
    <p:sldId id="279" r:id="rId6"/>
    <p:sldId id="280" r:id="rId7"/>
    <p:sldId id="289" r:id="rId8"/>
    <p:sldId id="283" r:id="rId9"/>
    <p:sldId id="274" r:id="rId10"/>
    <p:sldId id="264" r:id="rId11"/>
    <p:sldId id="284" r:id="rId13"/>
    <p:sldId id="288" r:id="rId14"/>
    <p:sldId id="256" r:id="rId15"/>
    <p:sldId id="275" r:id="rId16"/>
    <p:sldId id="285" r:id="rId17"/>
    <p:sldId id="276" r:id="rId18"/>
    <p:sldId id="258" r:id="rId19"/>
    <p:sldId id="287" r:id="rId20"/>
    <p:sldId id="286" r:id="rId21"/>
    <p:sldId id="257" r:id="rId22"/>
    <p:sldId id="290" r:id="rId23"/>
    <p:sldId id="272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FF"/>
    <a:srgbClr val="FF9900"/>
    <a:srgbClr val="FDD4BB"/>
    <a:srgbClr val="FCDEBC"/>
    <a:srgbClr val="F1E6C7"/>
    <a:srgbClr val="EBDDCD"/>
    <a:srgbClr val="F4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40"/>
    <p:restoredTop sz="94660"/>
  </p:normalViewPr>
  <p:slideViewPr>
    <p:cSldViewPr showGuides="1">
      <p:cViewPr>
        <p:scale>
          <a:sx n="72" d="100"/>
          <a:sy n="72" d="100"/>
        </p:scale>
        <p:origin x="-9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457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560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9.png"/><Relationship Id="rId7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8.png"/><Relationship Id="rId7" Type="http://schemas.openxmlformats.org/officeDocument/2006/relationships/image" Target="../media/image13.GIF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18.png"/><Relationship Id="rId7" Type="http://schemas.openxmlformats.org/officeDocument/2006/relationships/image" Target="../media/image17.GIF"/><Relationship Id="rId6" Type="http://schemas.openxmlformats.org/officeDocument/2006/relationships/image" Target="../media/image13.GIF"/><Relationship Id="rId5" Type="http://schemas.openxmlformats.org/officeDocument/2006/relationships/image" Target="../media/image16.GIF"/><Relationship Id="rId4" Type="http://schemas.openxmlformats.org/officeDocument/2006/relationships/image" Target="../media/image4.GIF"/><Relationship Id="rId3" Type="http://schemas.openxmlformats.org/officeDocument/2006/relationships/image" Target="../media/image5.GIF"/><Relationship Id="rId2" Type="http://schemas.openxmlformats.org/officeDocument/2006/relationships/image" Target="../media/image15.GIF"/><Relationship Id="rId16" Type="http://schemas.openxmlformats.org/officeDocument/2006/relationships/slideLayout" Target="../slideLayouts/slideLayout2.xml"/><Relationship Id="rId15" Type="http://schemas.openxmlformats.org/officeDocument/2006/relationships/audio" Target="../media/audio6.wav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image" Target="../media/image19.GIF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18.png"/><Relationship Id="rId7" Type="http://schemas.openxmlformats.org/officeDocument/2006/relationships/image" Target="../media/image17.GIF"/><Relationship Id="rId6" Type="http://schemas.openxmlformats.org/officeDocument/2006/relationships/image" Target="../media/image13.GIF"/><Relationship Id="rId5" Type="http://schemas.openxmlformats.org/officeDocument/2006/relationships/image" Target="../media/image16.GIF"/><Relationship Id="rId4" Type="http://schemas.openxmlformats.org/officeDocument/2006/relationships/image" Target="../media/image4.GIF"/><Relationship Id="rId3" Type="http://schemas.openxmlformats.org/officeDocument/2006/relationships/image" Target="../media/image5.GIF"/><Relationship Id="rId2" Type="http://schemas.openxmlformats.org/officeDocument/2006/relationships/image" Target="../media/image15.GIF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6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image" Target="../media/image20.GIF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18.png"/><Relationship Id="rId7" Type="http://schemas.openxmlformats.org/officeDocument/2006/relationships/image" Target="../media/image17.GIF"/><Relationship Id="rId6" Type="http://schemas.openxmlformats.org/officeDocument/2006/relationships/image" Target="../media/image13.GIF"/><Relationship Id="rId5" Type="http://schemas.openxmlformats.org/officeDocument/2006/relationships/image" Target="../media/image16.GIF"/><Relationship Id="rId4" Type="http://schemas.openxmlformats.org/officeDocument/2006/relationships/image" Target="../media/image4.GIF"/><Relationship Id="rId3" Type="http://schemas.openxmlformats.org/officeDocument/2006/relationships/image" Target="../media/image5.GIF"/><Relationship Id="rId2" Type="http://schemas.openxmlformats.org/officeDocument/2006/relationships/image" Target="../media/image15.GIF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6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image" Target="../media/image20.GIF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7" descr="ANd9GcRA8ldr6qVqaVJSx7zqNqbNqGbqWUOSy3WW9D4e_UrOzqFeOwqlwaTzNSV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4119563"/>
            <a:ext cx="3962400" cy="273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64" name="Picture 20" descr="ANd9GcT0PxPl9EHbLCiFhDr-GrO8m2jittKLfDSnynxGUUAy_vCypIewE8BlN3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483827"/>
            <a:ext cx="3627439" cy="367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6"/>
          <p:cNvSpPr>
            <a:spLocks noTextEdit="1"/>
          </p:cNvSpPr>
          <p:nvPr/>
        </p:nvSpPr>
        <p:spPr>
          <a:xfrm>
            <a:off x="3886200" y="3352800"/>
            <a:ext cx="4124325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TỪ VÀ CÂU</a:t>
            </a:r>
            <a:endParaRPr 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endParaRPr 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Káº¿t quáº£ hÃ¬nh áº£nh cho ná»n powerpoint Äáº¹p ÄÆ¡n giáº£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4" descr="Káº¿t quáº£ hÃ¬nh áº£nh cho hÃ¬nh tháº£o luáº­n nhÃ³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921125"/>
            <a:ext cx="4808538" cy="248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" y="2505670"/>
            <a:ext cx="65710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all" spc="0" normalizeH="0" baseline="0" noProof="0">
                <a:ln w="0"/>
                <a:solidFill>
                  <a:srgbClr val="FF9933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Thảo luận nhóm</a:t>
            </a:r>
            <a:endParaRPr kumimoji="0" lang="en-US" sz="5400" b="1" i="0" u="none" strike="noStrike" kern="1200" cap="all" spc="0" normalizeH="0" baseline="0" noProof="0">
              <a:ln w="0"/>
              <a:solidFill>
                <a:srgbClr val="FF9933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1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3337"/>
            <a:ext cx="9144000" cy="6891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11" descr="dl_tree18.gif (6813 byte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61722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1600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1. Tìm những từ </a:t>
            </a:r>
            <a:r>
              <a:rPr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cùng nghĩa 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những từ </a:t>
            </a:r>
            <a:r>
              <a:rPr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trái nghĩa 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với </a:t>
            </a:r>
            <a:r>
              <a:rPr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trung thực.</a:t>
            </a:r>
            <a:endParaRPr sz="2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33400" y="32004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- Từ trái nghĩa: gian dối, </a:t>
            </a:r>
            <a:r>
              <a:rPr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  <a:endParaRPr sz="2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0" y="2590800"/>
            <a:ext cx="6324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M: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- Từ cùng nghĩa: thật th</a:t>
            </a:r>
            <a:r>
              <a:rPr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  <a:endParaRPr sz="2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295" name="Table 12294"/>
          <p:cNvGraphicFramePr/>
          <p:nvPr/>
        </p:nvGraphicFramePr>
        <p:xfrm>
          <a:off x="0" y="3771900"/>
          <a:ext cx="9144000" cy="304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14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4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Từ cùng nghĩa</a:t>
                      </a:r>
                      <a:endParaRPr lang="en-US" sz="3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4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Từ trái nghĩa</a:t>
                      </a:r>
                      <a:endParaRPr lang="en-US" sz="34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36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4648200" y="4419600"/>
            <a:ext cx="44958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 Dối trá, gian dối, gian lận, gian manh, gian ngoan,  gian trá, lừa bịp, lừa đảo, lừa dối, bịp bợm, lừa lọc,</a:t>
            </a: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  <a:endParaRPr sz="28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76200" y="4383088"/>
            <a:ext cx="45720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20000"/>
              </a:spcBef>
              <a:buNone/>
            </a:pP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Thẳng tính, thẳng thắn, ngay thẳng, ngay thật, chân thật, thật th</a:t>
            </a: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th</a:t>
            </a: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 thật, thật lòng, thật tình, thật tâm, chính trực, </a:t>
            </a: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8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1" grpId="0"/>
      <p:bldP spid="20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11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3337"/>
            <a:ext cx="9144000" cy="6891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1752600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2. Đặt câu với một từ </a:t>
            </a:r>
            <a:r>
              <a:rPr sz="3200" i="1" dirty="0">
                <a:latin typeface="Arial" panose="020B0604020202020204" pitchFamily="34" charset="0"/>
                <a:cs typeface="Times New Roman" panose="02020603050405020304" pitchFamily="18" charset="0"/>
              </a:rPr>
              <a:t>cùng nghĩa với </a:t>
            </a:r>
            <a:r>
              <a:rPr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trung thực 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hoặc một từ </a:t>
            </a:r>
            <a:r>
              <a:rPr sz="3200" i="1" dirty="0">
                <a:latin typeface="Arial" panose="020B0604020202020204" pitchFamily="34" charset="0"/>
                <a:cs typeface="Times New Roman" panose="02020603050405020304" pitchFamily="18" charset="0"/>
              </a:rPr>
              <a:t>trái nghĩa với </a:t>
            </a:r>
            <a:r>
              <a:rPr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trung thực</a:t>
            </a:r>
            <a:r>
              <a:rPr sz="3200" i="1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3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8600" y="3900488"/>
            <a:ext cx="88011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- Chúng ta không được </a:t>
            </a:r>
            <a:r>
              <a:rPr sz="3200" b="1" i="1" dirty="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gian lận</a:t>
            </a:r>
            <a:r>
              <a:rPr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trong thi cử.</a:t>
            </a:r>
            <a:endParaRPr sz="3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- Tô Hiến th</a:t>
            </a:r>
            <a:r>
              <a:rPr sz="32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nh l</a:t>
            </a:r>
            <a:r>
              <a:rPr sz="32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 một người </a:t>
            </a:r>
            <a:r>
              <a:rPr sz="3200" b="1" i="1" dirty="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chính trực.</a:t>
            </a:r>
            <a:endParaRPr sz="3200" b="1" i="1" dirty="0">
              <a:solidFill>
                <a:srgbClr val="0033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- G</a:t>
            </a:r>
            <a:r>
              <a:rPr sz="32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 không vội tin lời cáo </a:t>
            </a:r>
            <a:r>
              <a:rPr sz="3200" b="1" i="1" dirty="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gian manh.</a:t>
            </a:r>
            <a:endParaRPr sz="3200" b="1" i="1" dirty="0">
              <a:solidFill>
                <a:srgbClr val="0033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sz="3200" b="1" i="1" dirty="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Thẳng thắn 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sz="32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 đức tính tốt.</a:t>
            </a:r>
            <a:endParaRPr sz="3200" b="1" i="1" dirty="0">
              <a:solidFill>
                <a:srgbClr val="0033CC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28600" y="3276600"/>
            <a:ext cx="754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- Bạn Lan rất </a:t>
            </a:r>
            <a:r>
              <a:rPr sz="3200" b="1" i="1" dirty="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thật th</a:t>
            </a:r>
            <a:r>
              <a:rPr sz="3200" b="1" i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3200" dirty="0">
              <a:solidFill>
                <a:srgbClr val="0033CC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0" y="2779713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28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Ví dụ:</a:t>
            </a:r>
            <a:endParaRPr sz="28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81000" y="2290763"/>
            <a:ext cx="1600200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charRg st="45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charRg st="86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charRg st="124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 build="p"/>
      <p:bldP spid="4120" grpId="0"/>
      <p:bldP spid="4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5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088"/>
            <a:ext cx="9144000" cy="686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2844800"/>
            <a:ext cx="8001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a.Tin v</a:t>
            </a: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 bản thân mình.</a:t>
            </a:r>
            <a:endParaRPr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1828800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Dòng n</a:t>
            </a:r>
            <a:r>
              <a:rPr sz="32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o dưới đây nêu đúng nghĩa của từ </a:t>
            </a:r>
            <a:r>
              <a:rPr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 tự trọng?</a:t>
            </a:r>
            <a:endParaRPr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914400" y="4651375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d. Đánh giá mình quá cao v</a:t>
            </a: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coi thường người khác.</a:t>
            </a:r>
            <a:endParaRPr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0" y="4067175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c. Coi trọng v</a:t>
            </a: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giữ gìn phẩm giá của mình.</a:t>
            </a:r>
            <a:endParaRPr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0" y="34544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b. Quyết định lấy công việc của mình.</a:t>
            </a:r>
            <a:endParaRPr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0" y="76200"/>
            <a:ext cx="8915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latin typeface="+mn-lt"/>
                <a:ea typeface="+mn-ea"/>
                <a:cs typeface="+mn-cs"/>
              </a:rPr>
              <a:t>Thứ tư, ngày 12 tháng 9 năm 2018</a:t>
            </a:r>
            <a:endParaRPr kumimoji="0" lang="en-US" sz="3200" b="1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-114300" y="534988"/>
            <a:ext cx="914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Luyện từ v</a:t>
            </a:r>
            <a:r>
              <a:rPr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 câu</a:t>
            </a:r>
            <a:endParaRPr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0" y="990600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Mở rộng vốn từ: Trung thực, tự trọng.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943600"/>
            <a:ext cx="5943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i="1" dirty="0">
                <a:solidFill>
                  <a:srgbClr val="FF0000"/>
                </a:solidFill>
                <a:latin typeface="Arial" panose="020B0604020202020204" pitchFamily="34" charset="0"/>
              </a:rPr>
              <a:t>Thảo luận đôi bạn: 2 phút</a:t>
            </a:r>
            <a:endParaRPr sz="36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15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088"/>
            <a:ext cx="9144000" cy="686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2844800"/>
            <a:ext cx="8001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a.Tin v</a:t>
            </a: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 bản thân mình.</a:t>
            </a:r>
            <a:endParaRPr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1828800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Dòng n</a:t>
            </a:r>
            <a:r>
              <a:rPr sz="32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o dưới đây nêu đúng nghĩa của từ </a:t>
            </a:r>
            <a:r>
              <a:rPr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 tự trọng?</a:t>
            </a:r>
            <a:endParaRPr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066800" y="5246688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d. Đánh giá mình quá cao v</a:t>
            </a: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coi thường người khác.</a:t>
            </a:r>
            <a:endParaRPr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0" y="4067175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c. Coi trọng v</a:t>
            </a: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giữ gìn phẩm giá của mình.</a:t>
            </a:r>
            <a:endParaRPr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0" y="34544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b. Quyết định lấy công việc của mình.</a:t>
            </a:r>
            <a:endParaRPr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953000" y="2844800"/>
            <a:ext cx="12954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>
              <a:buNone/>
            </a:pP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tự tin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38600" y="5791200"/>
            <a:ext cx="3048000" cy="655638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>
              <a:buNone/>
            </a:pP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tự cao (tự kiêu)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391400" y="3316288"/>
            <a:ext cx="1752600" cy="595313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>
              <a:buNone/>
            </a:pP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tự quyết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467100" y="4656138"/>
            <a:ext cx="1981200" cy="5715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>
              <a:buNone/>
            </a:pP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tự trọng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17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35"/>
          <p:cNvSpPr txBox="1">
            <a:spLocks noChangeArrowheads="1"/>
          </p:cNvSpPr>
          <p:nvPr/>
        </p:nvSpPr>
        <p:spPr bwMode="auto">
          <a:xfrm>
            <a:off x="2743200" y="914400"/>
            <a:ext cx="6248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4000" b="1" dirty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Thế n</a:t>
            </a:r>
            <a:r>
              <a:rPr sz="4000" b="1" dirty="0">
                <a:solidFill>
                  <a:srgbClr val="99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 l</a:t>
            </a:r>
            <a:r>
              <a:rPr sz="4000" b="1" dirty="0">
                <a:solidFill>
                  <a:srgbClr val="99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tự trọng?</a:t>
            </a:r>
            <a:endParaRPr sz="4000" b="1" dirty="0">
              <a:solidFill>
                <a:srgbClr val="99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76200" y="2209800"/>
            <a:ext cx="9144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+ Tự trọng l</a:t>
            </a:r>
            <a:r>
              <a:rPr sz="4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Coi trọng v</a:t>
            </a:r>
            <a:r>
              <a:rPr sz="4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sz="4000" b="1" dirty="0">
              <a:solidFill>
                <a:srgbClr val="0066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giữ gìn phẩm giá của mình.</a:t>
            </a:r>
            <a:endParaRPr sz="40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9700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17513"/>
            <a:ext cx="2286000" cy="164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6" descr="HÃ¬nh áº£nh cÃ³ liÃªn q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8" y="153988"/>
            <a:ext cx="2371725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7848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71500" indent="-571500">
              <a:buFont typeface="Wingdings" panose="05000000000000000000" pitchFamily="2" charset="2"/>
              <a:buChar char="Ø"/>
            </a:pPr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</a:rPr>
              <a:t>Tự trọng </a:t>
            </a:r>
            <a:r>
              <a:rPr sz="4000" b="1" dirty="0">
                <a:latin typeface="Arial" panose="020B0604020202020204" pitchFamily="34" charset="0"/>
              </a:rPr>
              <a:t>là đức tính quý.</a:t>
            </a:r>
            <a:endParaRPr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7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8915400" cy="608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1524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4. Có thể dùng những th</a:t>
            </a:r>
            <a:r>
              <a:rPr sz="32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nh ngữ, tục ngữ n</a:t>
            </a:r>
            <a:r>
              <a:rPr sz="32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o dưới đây để nói về </a:t>
            </a:r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tính trung thực 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hoặc về </a:t>
            </a:r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lòng tự trọng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42900" y="1720850"/>
            <a:ext cx="7162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sz="40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a. Thẳng như ruột ngựa.</a:t>
            </a:r>
            <a:endParaRPr sz="40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82588" y="2692400"/>
            <a:ext cx="71993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b. Giấy rách phải giữ lấy lề.</a:t>
            </a:r>
            <a:endParaRPr sz="40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88938" y="3721100"/>
            <a:ext cx="7467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40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c. Thuốc đắng dã tật.</a:t>
            </a:r>
            <a:endParaRPr sz="40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81000" y="4684713"/>
            <a:ext cx="8686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d. Cây ngay không sợ chết đứng.</a:t>
            </a:r>
            <a:endParaRPr sz="40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81000" y="5656263"/>
            <a:ext cx="8077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e. Đói cho sạch, rách cho thơm.</a:t>
            </a:r>
            <a:endParaRPr sz="40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2" grpId="0"/>
      <p:bldP spid="3" grpId="0"/>
      <p:bldP spid="4" grpId="0"/>
      <p:bldP spid="61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Káº¿t quáº£ hÃ¬nh áº£nh cho ná»n powerpoint Äáº¹p ÄÆ¡n giáº£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199350" y="914400"/>
            <a:ext cx="6745299" cy="2747665"/>
          </a:xfrm>
          <a:prstGeom prst="rect">
            <a:avLst/>
          </a:prstGeom>
          <a:noFill/>
        </p:spPr>
        <p:txBody>
          <a:bodyPr wrap="none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 sức đồng đội</a:t>
            </a:r>
            <a:endParaRPr kumimoji="0" lang="en-US" sz="5400" b="1" i="0" u="none" strike="noStrike" kern="1200" cap="none" spc="0" normalizeH="0" baseline="0" noProof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 descr="Káº¿t quáº£ hÃ¬nh áº£nh cho ná»n powerpoint Äáº¹p ÄÆ¡n giáº£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0" y="76200"/>
            <a:ext cx="9144000" cy="7162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Group 14"/>
          <p:cNvGraphicFramePr>
            <a:graphicFrameLocks noGrp="1"/>
          </p:cNvGraphicFramePr>
          <p:nvPr/>
        </p:nvGraphicFramePr>
        <p:xfrm>
          <a:off x="14288" y="635000"/>
          <a:ext cx="9144000" cy="51562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095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0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4288" y="890588"/>
            <a:ext cx="4572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Tính trung thực</a:t>
            </a:r>
            <a:endParaRPr kumimoji="0" lang="en-US" sz="4000" b="1" i="0" u="none" strike="noStrike" kern="1200" cap="none" spc="0" normalizeH="0" baseline="0" noProof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586288" y="890588"/>
            <a:ext cx="4572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Lòng tự trọng</a:t>
            </a:r>
            <a:endParaRPr kumimoji="0" lang="en-US" sz="4000" b="1" i="0" u="none" strike="noStrike" kern="1200" cap="none" spc="0" normalizeH="0" baseline="0" noProof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90500" y="2008188"/>
            <a:ext cx="45339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sz="36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a. Thẳng như ruột ngựa.</a:t>
            </a:r>
            <a:endParaRPr sz="36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662488" y="2044700"/>
            <a:ext cx="3886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b. Giấy rách phải giữ lấy lề.</a:t>
            </a:r>
            <a:endParaRPr sz="36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69863" y="3173413"/>
            <a:ext cx="4114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36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c. Thuốc đắng dã tật.</a:t>
            </a:r>
            <a:endParaRPr sz="36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07963" y="4471988"/>
            <a:ext cx="4495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d. Cây ngay không sợ chết đứng.</a:t>
            </a:r>
            <a:endParaRPr sz="36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627563" y="3303588"/>
            <a:ext cx="4267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e. Đói cho sạch, rách cho thơm.</a:t>
            </a:r>
            <a:endParaRPr sz="36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477" name="TextBox 10"/>
          <p:cNvSpPr txBox="1"/>
          <p:nvPr/>
        </p:nvSpPr>
        <p:spPr>
          <a:xfrm>
            <a:off x="169863" y="76200"/>
            <a:ext cx="10493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4.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7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5113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79375" y="1370013"/>
            <a:ext cx="771842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p>
            <a:pPr>
              <a:buNone/>
            </a:pPr>
            <a:r>
              <a:rPr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Ăn một miếng, tiếng một đời. </a:t>
            </a:r>
            <a:br>
              <a:rPr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Áo rách cốt cách người thương. </a:t>
            </a:r>
            <a:br>
              <a:rPr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Chết đứng hơn sống quỳ.</a:t>
            </a:r>
            <a:endParaRPr sz="3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-11112" y="17145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36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Một số câu th</a:t>
            </a:r>
            <a:r>
              <a:rPr sz="36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 ngữ, tục ngữ nói về lòng tự trọng.</a:t>
            </a:r>
            <a:endParaRPr sz="36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113" y="337185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36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Một số câu th</a:t>
            </a:r>
            <a:r>
              <a:rPr sz="36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 ngữ, tục ngữ nói về tính trung thực.</a:t>
            </a:r>
            <a:endParaRPr sz="36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4572000"/>
            <a:ext cx="8839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buNone/>
            </a:pPr>
            <a:r>
              <a:rPr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Ăn ngay nói thẳng. </a:t>
            </a:r>
            <a:br>
              <a:rPr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Mất lòng trước, được lòng sau.  </a:t>
            </a:r>
            <a:endParaRPr sz="3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75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/>
      <p:bldP spid="5147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325" y="0"/>
            <a:ext cx="2709863" cy="527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418697" y="1843385"/>
            <a:ext cx="554510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NHỔ CÀ RỐT</a:t>
            </a:r>
            <a:endParaRPr kumimoji="0" lang="en-US" sz="6600" b="1" i="0" u="none" strike="noStrike" kern="1200" cap="none" spc="0" normalizeH="0" baseline="0" noProof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7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2841625"/>
            <a:ext cx="1196975" cy="92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775" y="2379663"/>
            <a:ext cx="2039938" cy="185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363" y="3201988"/>
            <a:ext cx="1485900" cy="2074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4611">
            <a:off x="7340600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4611">
            <a:off x="51196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4611">
            <a:off x="28844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4611">
            <a:off x="728663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EF2A500.wav">
            <a:hlinkClick r:id="" action="ppaction://media"/>
          </p:cNvPr>
          <p:cNvPicPr>
            <a:picLocks noChangeAspect="1"/>
          </p:cNvPicPr>
          <p:nvPr>
            <a:wavAudioFile r:embed="rId7" name="EF2ACAF4.wav"/>
          </p:nvPr>
        </p:nvPicPr>
        <p:blipFill>
          <a:blip r:embed="rId8"/>
          <a:stretch>
            <a:fillRect/>
          </a:stretch>
        </p:blipFill>
        <p:spPr>
          <a:xfrm>
            <a:off x="9612313" y="2536825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847725" y="6019800"/>
            <a:ext cx="7678738" cy="823913"/>
          </a:xfrm>
          <a:prstGeom prst="rect">
            <a:avLst/>
          </a:prstGeom>
          <a:solidFill>
            <a:srgbClr val="FDD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Káº¿t quáº£ hÃ¬nh áº£nh cho ná»n powerpoint Äáº¹p ÄÆ¡n giáº£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6088" y="1228725"/>
            <a:ext cx="8001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4400" b="1" i="1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Dặn dò:</a:t>
            </a:r>
            <a:endParaRPr kumimoji="0" lang="en-US" sz="4400" b="1" i="1" kern="1200" cap="none" spc="0" normalizeH="0" baseline="0" noProof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571500" marR="0" indent="-571500" defTabSz="914400">
              <a:buClrTx/>
              <a:buSzTx/>
              <a:buFontTx/>
              <a:buChar char="-"/>
              <a:defRPr/>
            </a:pPr>
            <a:r>
              <a:rPr kumimoji="0" lang="en-US" sz="4400" b="1" i="1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Xem lại bài.</a:t>
            </a:r>
            <a:endParaRPr kumimoji="0" lang="en-US" sz="4400" b="1" i="1" kern="1200" cap="none" spc="0" normalizeH="0" baseline="0" noProof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571500" marR="0" indent="-571500" defTabSz="914400">
              <a:buClrTx/>
              <a:buSzTx/>
              <a:buFontTx/>
              <a:buChar char="-"/>
              <a:defRPr/>
            </a:pPr>
            <a:r>
              <a:rPr kumimoji="0" lang="en-US" sz="4400" b="1" i="1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Chuẩn bị bài sau: Danh từ.</a:t>
            </a:r>
            <a:endParaRPr kumimoji="0" lang="en-US" sz="4400" b="1" i="1" kern="1200" cap="none" spc="0" normalizeH="0" baseline="0" noProof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1042929_34065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1912"/>
            <a:ext cx="9144000" cy="691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066800" y="1905000"/>
            <a:ext cx="6811481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11430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Cám ơn thầy cô </a:t>
            </a:r>
            <a:endParaRPr kumimoji="0" lang="en-US" sz="6600" b="1" i="0" u="none" strike="noStrike" kern="1200" cap="none" spc="0" normalizeH="0" baseline="0" noProof="0">
              <a:ln w="11430">
                <a:solidFill>
                  <a:srgbClr val="FF9900"/>
                </a:solidFill>
              </a:ln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11430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 các em!</a:t>
            </a:r>
            <a:endParaRPr kumimoji="0" lang="en-US" sz="6600" b="1" i="0" u="none" strike="noStrike" kern="1200" cap="none" spc="0" normalizeH="0" baseline="0" noProof="0">
              <a:ln w="11430">
                <a:solidFill>
                  <a:srgbClr val="FF9900"/>
                </a:solidFill>
              </a:ln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2841625"/>
            <a:ext cx="1196975" cy="92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8600" y="330200"/>
            <a:ext cx="1660525" cy="323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2476500" y="442913"/>
            <a:ext cx="24765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900" y="3302000"/>
            <a:ext cx="1682750" cy="168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663" y="2284413"/>
            <a:ext cx="1581150" cy="2033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ular Callout 8"/>
          <p:cNvSpPr/>
          <p:nvPr/>
        </p:nvSpPr>
        <p:spPr>
          <a:xfrm>
            <a:off x="4241800" y="3027363"/>
            <a:ext cx="3409950" cy="1346200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rốt được không ạ ?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71750" y="1276350"/>
            <a:ext cx="3022600" cy="1341438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</a:t>
            </a: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</a:t>
            </a: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ho</a:t>
            </a: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không thì ta mới cho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2088" y="3924300"/>
            <a:ext cx="3124200" cy="1060450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rốt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405188" y="407988"/>
            <a:ext cx="4894263" cy="727075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575" y="2690813"/>
            <a:ext cx="1682750" cy="168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405063"/>
            <a:ext cx="106045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ounded Rectangular Callout 16"/>
          <p:cNvSpPr/>
          <p:nvPr/>
        </p:nvSpPr>
        <p:spPr>
          <a:xfrm>
            <a:off x="184150" y="3768725"/>
            <a:ext cx="3409950" cy="1346200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11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4611">
            <a:off x="7340600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4611">
            <a:off x="51196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4611">
            <a:off x="28844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4611">
            <a:off x="728663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voice 1a">
            <a:hlinkClick r:id="" action="ppaction://media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4675" y="-90487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voice1b">
            <a:hlinkClick r:id="" action="ppaction://media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4675" y="12080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voice2b">
            <a:hlinkClick r:id="" action="ppaction://media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12080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voice3b">
            <a:hlinkClick r:id="" action="ppaction://media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4750" y="1168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voice2a">
            <a:hlinkClick r:id="" action="ppaction://media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847725" y="6019800"/>
            <a:ext cx="7678738" cy="823913"/>
          </a:xfrm>
          <a:prstGeom prst="rect">
            <a:avLst/>
          </a:prstGeom>
          <a:solidFill>
            <a:srgbClr val="FDD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888" y="44894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2841625"/>
            <a:ext cx="119697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" name="Sun 76"/>
          <p:cNvSpPr/>
          <p:nvPr/>
        </p:nvSpPr>
        <p:spPr>
          <a:xfrm>
            <a:off x="190500" y="3981450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8600" y="330200"/>
            <a:ext cx="1660525" cy="323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346075" y="2209800"/>
            <a:ext cx="1958975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05063"/>
            <a:ext cx="106045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Rectangle 34"/>
          <p:cNvSpPr/>
          <p:nvPr/>
        </p:nvSpPr>
        <p:spPr>
          <a:xfrm>
            <a:off x="3952875" y="1219200"/>
            <a:ext cx="524668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Từ ghép phân loại v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ghép tổng hợp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3" y="44894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050" y="4489450"/>
            <a:ext cx="1443038" cy="130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rcRect b="50261"/>
          <a:stretch>
            <a:fillRect/>
          </a:stretch>
        </p:blipFill>
        <p:spPr>
          <a:xfrm rot="3519568">
            <a:off x="6003925" y="5413375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611">
            <a:off x="51196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850" y="4527550"/>
            <a:ext cx="1443038" cy="130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8" y="45275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rcRect b="50261"/>
          <a:stretch>
            <a:fillRect/>
          </a:stretch>
        </p:blipFill>
        <p:spPr>
          <a:xfrm rot="3519568">
            <a:off x="3768725" y="5451475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611">
            <a:off x="28844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725" y="4343400"/>
            <a:ext cx="1103313" cy="1360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611">
            <a:off x="728663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Rounded Rectangular Callout 44"/>
          <p:cNvSpPr/>
          <p:nvPr/>
        </p:nvSpPr>
        <p:spPr>
          <a:xfrm>
            <a:off x="1612900" y="9525"/>
            <a:ext cx="7054850" cy="113347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 gồm: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952875" y="2093913"/>
            <a:ext cx="524668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Từ ghép có âm v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vần giống nhau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2875" y="2895600"/>
            <a:ext cx="52466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Từ ghép phân loại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7725" y="6019800"/>
            <a:ext cx="7678738" cy="823913"/>
          </a:xfrm>
          <a:prstGeom prst="rect">
            <a:avLst/>
          </a:prstGeom>
          <a:solidFill>
            <a:srgbClr val="FDD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44" name="TextBox 1"/>
          <p:cNvSpPr txBox="1"/>
          <p:nvPr/>
        </p:nvSpPr>
        <p:spPr>
          <a:xfrm>
            <a:off x="914400" y="6172200"/>
            <a:ext cx="70754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Arial" panose="020B0604020202020204" pitchFamily="34" charset="0"/>
              </a:rPr>
              <a:t>a     		    b 			c</a:t>
            </a:r>
            <a:endParaRPr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49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8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8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8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8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8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8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8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8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88" y="4462463"/>
            <a:ext cx="1250950" cy="1335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988" y="4489450"/>
            <a:ext cx="1250950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2841625"/>
            <a:ext cx="119697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" name="Sun 76"/>
          <p:cNvSpPr/>
          <p:nvPr/>
        </p:nvSpPr>
        <p:spPr>
          <a:xfrm>
            <a:off x="4686300" y="4051300"/>
            <a:ext cx="2163763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8600" y="330200"/>
            <a:ext cx="1660525" cy="323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346075" y="2209800"/>
            <a:ext cx="1958975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05063"/>
            <a:ext cx="1060450" cy="1266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3" y="44894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88" y="4433888"/>
            <a:ext cx="1443037" cy="1309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rcRect b="50261"/>
          <a:stretch>
            <a:fillRect/>
          </a:stretch>
        </p:blipFill>
        <p:spPr>
          <a:xfrm rot="3519568">
            <a:off x="3560763" y="5440363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611">
            <a:off x="2940050" y="5383213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0" y="4437063"/>
            <a:ext cx="1062038" cy="1309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611">
            <a:off x="5267325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38" y="4384675"/>
            <a:ext cx="1581150" cy="143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611">
            <a:off x="728663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Rounded Rectangular Callout 44"/>
          <p:cNvSpPr/>
          <p:nvPr/>
        </p:nvSpPr>
        <p:spPr>
          <a:xfrm>
            <a:off x="1612900" y="9525"/>
            <a:ext cx="7054850" cy="113347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Đâu là những từ ghép tổng hợp: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rcRect b="50261"/>
          <a:stretch>
            <a:fillRect/>
          </a:stretch>
        </p:blipFill>
        <p:spPr>
          <a:xfrm rot="3519568">
            <a:off x="1695450" y="5480050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Rectangle 34"/>
          <p:cNvSpPr/>
          <p:nvPr/>
        </p:nvSpPr>
        <p:spPr>
          <a:xfrm>
            <a:off x="847725" y="6019800"/>
            <a:ext cx="7678738" cy="823913"/>
          </a:xfrm>
          <a:prstGeom prst="rect">
            <a:avLst/>
          </a:prstGeom>
          <a:solidFill>
            <a:srgbClr val="FDD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65" name="TextBox 35"/>
          <p:cNvSpPr txBox="1"/>
          <p:nvPr/>
        </p:nvSpPr>
        <p:spPr>
          <a:xfrm>
            <a:off x="914400" y="6172200"/>
            <a:ext cx="70754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Arial" panose="020B0604020202020204" pitchFamily="34" charset="0"/>
              </a:rPr>
              <a:t>a     		    b 			c</a:t>
            </a:r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6166" name="TextBox 4"/>
          <p:cNvSpPr txBox="1"/>
          <p:nvPr/>
        </p:nvSpPr>
        <p:spPr>
          <a:xfrm>
            <a:off x="3768725" y="1219200"/>
            <a:ext cx="5029200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buAutoNum type="alphaLcParenR"/>
            </a:pP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</a:rPr>
              <a:t>Anh em, ruộng đồng, làng xóm, bạn đường….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</a:rPr>
              <a:t>Bạn học, anh cả, em út,...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</a:rPr>
              <a:t>Ruộng đồng, bãi bờ, màu sắc,…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3333 0.311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3073 0.29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0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88" y="4462463"/>
            <a:ext cx="1250950" cy="1335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988" y="4489450"/>
            <a:ext cx="1250950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2841625"/>
            <a:ext cx="119697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" name="Sun 76"/>
          <p:cNvSpPr/>
          <p:nvPr/>
        </p:nvSpPr>
        <p:spPr>
          <a:xfrm>
            <a:off x="4686300" y="4051300"/>
            <a:ext cx="2163763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8600" y="330200"/>
            <a:ext cx="1660525" cy="323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346075" y="2209800"/>
            <a:ext cx="1958975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05063"/>
            <a:ext cx="1060450" cy="1266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3" y="44894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88" y="4433888"/>
            <a:ext cx="1443037" cy="1309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rcRect b="50261"/>
          <a:stretch>
            <a:fillRect/>
          </a:stretch>
        </p:blipFill>
        <p:spPr>
          <a:xfrm rot="3519568">
            <a:off x="3560763" y="5440363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611">
            <a:off x="2940050" y="5383213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0" y="4437063"/>
            <a:ext cx="1062038" cy="1309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611">
            <a:off x="5267325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38" y="4384675"/>
            <a:ext cx="1581150" cy="143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611">
            <a:off x="728663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Rounded Rectangular Callout 44"/>
          <p:cNvSpPr/>
          <p:nvPr/>
        </p:nvSpPr>
        <p:spPr>
          <a:xfrm>
            <a:off x="1612900" y="9525"/>
            <a:ext cx="7054850" cy="120967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láy?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rcRect b="50261"/>
          <a:stretch>
            <a:fillRect/>
          </a:stretch>
        </p:blipFill>
        <p:spPr>
          <a:xfrm rot="3519568">
            <a:off x="1695450" y="5480050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810000" y="1219200"/>
            <a:ext cx="524668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có hai tiếng giống nhau ở âm đầu hoặc vần.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10000" y="2057400"/>
            <a:ext cx="524668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có hai tiếng giống nhau ở cả âm v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vần.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0" y="2894013"/>
            <a:ext cx="52466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Cả 2 ý trên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7725" y="6019800"/>
            <a:ext cx="7678738" cy="823913"/>
          </a:xfrm>
          <a:prstGeom prst="rect">
            <a:avLst/>
          </a:prstGeom>
          <a:solidFill>
            <a:srgbClr val="FDD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92" name="TextBox 35"/>
          <p:cNvSpPr txBox="1"/>
          <p:nvPr/>
        </p:nvSpPr>
        <p:spPr>
          <a:xfrm>
            <a:off x="914400" y="6172200"/>
            <a:ext cx="70754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Arial" panose="020B0604020202020204" pitchFamily="34" charset="0"/>
              </a:rPr>
              <a:t>a     		    b 			c</a:t>
            </a:r>
            <a:endParaRPr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3333 0.31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3073 0.29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32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32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32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2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3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3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3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500" fill="hold"/>
                                        <p:tgtEl>
                                          <p:spTgt spid="29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29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29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9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Box 4"/>
          <p:cNvSpPr txBox="1"/>
          <p:nvPr/>
        </p:nvSpPr>
        <p:spPr>
          <a:xfrm>
            <a:off x="3733800" y="1712913"/>
            <a:ext cx="5029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dirty="0">
                <a:solidFill>
                  <a:schemeClr val="bg1"/>
                </a:solidFill>
                <a:latin typeface="Arial" panose="020B0604020202020204" pitchFamily="34" charset="0"/>
              </a:rPr>
              <a:t>Cám ơn các bạn lớp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mình </a:t>
            </a:r>
            <a:r>
              <a:rPr sz="3600" b="1" dirty="0">
                <a:solidFill>
                  <a:schemeClr val="bg1"/>
                </a:solidFill>
                <a:latin typeface="Arial" panose="020B0604020202020204" pitchFamily="34" charset="0"/>
              </a:rPr>
              <a:t>nhé!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325" y="0"/>
            <a:ext cx="2709863" cy="527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925" y="3424238"/>
            <a:ext cx="2039938" cy="185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611">
            <a:off x="7340600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611">
            <a:off x="51196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611">
            <a:off x="28844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611">
            <a:off x="728663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47725" y="6019800"/>
            <a:ext cx="7678738" cy="823913"/>
          </a:xfrm>
          <a:prstGeom prst="rect">
            <a:avLst/>
          </a:prstGeom>
          <a:solidFill>
            <a:srgbClr val="FDD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1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0" y="76200"/>
            <a:ext cx="89154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latin typeface="+mn-lt"/>
                <a:ea typeface="+mn-ea"/>
                <a:cs typeface="+mn-cs"/>
              </a:rPr>
              <a:t>Thứ hai, ngày 4  tháng 10 năm 2021</a:t>
            </a:r>
            <a:endParaRPr kumimoji="0" lang="en-US" sz="3200" b="1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-114300" y="534988"/>
            <a:ext cx="914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Luyện từ v</a:t>
            </a:r>
            <a:r>
              <a:rPr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 câu</a:t>
            </a:r>
            <a:endParaRPr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0" y="990600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Mở rộng vốn từ: Trung thực, tự trọng.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1600200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1. Tìm những từ cùng nghĩa v</a:t>
            </a:r>
            <a:r>
              <a:rPr sz="32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 những từ trái nghĩa với </a:t>
            </a: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trung thực.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43200"/>
            <a:ext cx="86868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nl-NL" altLang="x-none" sz="3200" i="1" dirty="0">
                <a:latin typeface="Arial" panose="020B0604020202020204" pitchFamily="34" charset="0"/>
              </a:rPr>
              <a:t>Trung thực: Ngay thẳng, thật thà. Đúng với sự thật, không làm sai lạc đi. </a:t>
            </a:r>
            <a:endParaRPr sz="3200" dirty="0">
              <a:latin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350" y="3962400"/>
            <a:ext cx="342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Từ cùng nghĩa: </a:t>
            </a:r>
            <a:endParaRPr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200400" y="3962400"/>
            <a:ext cx="609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latin typeface="+mn-lt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kern="1200" cap="none" spc="0" normalizeH="0" baseline="0" noProof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114675" y="3821113"/>
            <a:ext cx="5791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những từ có nghĩa giống hoặc gần giống nhau.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6200" y="5257800"/>
            <a:ext cx="342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Từ trái nghĩa: </a:t>
            </a:r>
            <a:endParaRPr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978150" y="5270500"/>
            <a:ext cx="5270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latin typeface="+mn-lt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kern="1200" cap="none" spc="0" normalizeH="0" baseline="0" noProof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009900" y="5011738"/>
            <a:ext cx="5791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buNone/>
            </a:pP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những từ có nghĩa 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trái ngược nhau.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00400" y="21336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53325" y="2116138"/>
            <a:ext cx="600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200" y="25908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25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9" grpId="0"/>
      <p:bldP spid="10" grpId="0"/>
      <p:bldP spid="11" grpId="0"/>
      <p:bldP spid="11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Picture 11" descr="dl_tree18.gif (6813 bytes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8200" y="61722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192405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latin typeface="Arial" panose="020B0604020202020204" pitchFamily="34" charset="0"/>
                <a:cs typeface="Times New Roman" panose="02020603050405020304" pitchFamily="18" charset="0"/>
              </a:rPr>
              <a:t>1. Tìm những từ </a:t>
            </a:r>
            <a:r>
              <a:rPr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cùng nghĩa </a:t>
            </a:r>
            <a:r>
              <a:rPr sz="3600" dirty="0">
                <a:latin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sz="36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Arial" panose="020B0604020202020204" pitchFamily="34" charset="0"/>
                <a:cs typeface="Times New Roman" panose="02020603050405020304" pitchFamily="18" charset="0"/>
              </a:rPr>
              <a:t> những từ </a:t>
            </a:r>
            <a:r>
              <a:rPr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trái nghĩa </a:t>
            </a:r>
            <a:r>
              <a:rPr sz="3600" dirty="0">
                <a:latin typeface="Arial" panose="020B0604020202020204" pitchFamily="34" charset="0"/>
                <a:cs typeface="Times New Roman" panose="02020603050405020304" pitchFamily="18" charset="0"/>
              </a:rPr>
              <a:t>với </a:t>
            </a:r>
            <a:r>
              <a:rPr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trung thực.</a:t>
            </a:r>
            <a:endParaRPr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066800" y="4002088"/>
            <a:ext cx="7315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- Từ trái nghĩa: gian dối, </a:t>
            </a:r>
            <a:r>
              <a:rPr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  <a:r>
              <a:rPr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81000" y="3392488"/>
            <a:ext cx="7848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M:</a:t>
            </a:r>
            <a:r>
              <a:rPr sz="36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- Từ cùng nghĩa: thật th</a:t>
            </a:r>
            <a:r>
              <a:rPr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  <a:r>
              <a:rPr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6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3228</Words>
  <Application>WPS Presentation</Application>
  <PresentationFormat>On-screen Show (4:3)</PresentationFormat>
  <Paragraphs>203</Paragraphs>
  <Slides>21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Informatic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Thai Son</dc:creator>
  <cp:lastModifiedBy>admin</cp:lastModifiedBy>
  <cp:revision>72</cp:revision>
  <dcterms:created xsi:type="dcterms:W3CDTF">2009-09-25T13:29:28Z</dcterms:created>
  <dcterms:modified xsi:type="dcterms:W3CDTF">2021-10-03T09:01:50Z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2ABBA666D68A4B8FB1B53EE946757EDE</vt:lpwstr>
  </property>
  <property fmtid="{D5CDD505-2E9C-101B-9397-08002B2CF9AE}" pid="3" name="KSOProductBuildVer">
    <vt:lpwstr>1033-11.2.0.10296</vt:lpwstr>
  </property>
</Properties>
</file>