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94" r:id="rId4"/>
    <p:sldMasterId id="2147483698" r:id="rId5"/>
  </p:sldMasterIdLst>
  <p:notesMasterIdLst>
    <p:notesMasterId r:id="rId16"/>
  </p:notesMasterIdLst>
  <p:sldIdLst>
    <p:sldId id="2007577115" r:id="rId6"/>
    <p:sldId id="258" r:id="rId7"/>
    <p:sldId id="3399" r:id="rId8"/>
    <p:sldId id="289" r:id="rId9"/>
    <p:sldId id="290" r:id="rId10"/>
    <p:sldId id="291" r:id="rId11"/>
    <p:sldId id="292" r:id="rId12"/>
    <p:sldId id="294" r:id="rId13"/>
    <p:sldId id="293" r:id="rId14"/>
    <p:sldId id="289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90" d="100"/>
          <a:sy n="90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51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501"/>
            <a:ext cx="3773431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20" y="3169722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2"/>
            <a:ext cx="4465331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1" y="1050118"/>
            <a:ext cx="7329807" cy="1200327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3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3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9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70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9" y="4602422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3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4" y="750716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9" y="6059221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2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9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9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9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9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21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1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7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88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639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52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28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9" y="1616718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9" y="459897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1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3" y="1223061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7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6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6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3" y="286933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1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8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1" y="487237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2" y="703324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2" y="4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7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6" y="1157471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8" y="1477608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4" y="1064033"/>
            <a:ext cx="2397503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3" y="1982712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9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9" y="2004297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11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5" y="983096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4" y="1261475"/>
            <a:ext cx="221102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1" y="1148482"/>
            <a:ext cx="2397503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1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2" y="6560137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25679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9" y="2004298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3"/>
            <a:ext cx="2842231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37613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19197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8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22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4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13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75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7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53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83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2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5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51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501"/>
            <a:ext cx="3773431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20" y="3169722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2"/>
            <a:ext cx="4465331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1" y="1050118"/>
            <a:ext cx="7329807" cy="1200327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3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317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19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2" y="4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2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600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6" y="1157471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8" y="1477608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4" y="1064033"/>
            <a:ext cx="2397503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3" y="1982712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9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1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5" y="983096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4" y="1261475"/>
            <a:ext cx="221102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1" y="1148482"/>
            <a:ext cx="2397503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1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2" y="6560137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5545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9" y="2004298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3"/>
            <a:ext cx="2842231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5878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635722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345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49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491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5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3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93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2021/8/22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972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9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44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95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7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8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0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7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012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956994" y="2681432"/>
            <a:ext cx="6278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0">
              <a:defRPr/>
            </a:pPr>
            <a:r>
              <a:rPr lang="en-US" sz="8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Bài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 82: </a:t>
            </a:r>
            <a:r>
              <a:rPr lang="en-US" sz="8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Ôn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/>
              </a:rPr>
              <a:t>tập</a:t>
            </a:r>
            <a:endParaRPr lang="en-US" sz="8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1824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819499" y="1431697"/>
            <a:ext cx="6255239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  <a:r>
              <a:rPr lang="en-US" sz="60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25677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2701" y="886310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ĐỌNG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1031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0406" y="1685810"/>
            <a:ext cx="7678455" cy="4527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2345" y="2174765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4474" y="1057327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479965"/>
              </p:ext>
            </p:extLst>
          </p:nvPr>
        </p:nvGraphicFramePr>
        <p:xfrm>
          <a:off x="2164721" y="2401798"/>
          <a:ext cx="4083482" cy="428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latin typeface="UTM Avo" panose="02040603050506020204" charset="0"/>
                          <a:cs typeface="UTM Avo" panose="02040603050506020204" charset="0"/>
                        </a:rPr>
                        <a:t> 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latin typeface="UTM Avo" panose="02040603050506020204" charset="0"/>
                          <a:cs typeface="UTM Avo" panose="02040603050506020204" charset="0"/>
                        </a:rPr>
                        <a:t>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charset="0"/>
                          <a:cs typeface="UTM Avo" panose="0204060305050602020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latin typeface="UTM Avo" panose="02040603050506020204" charset="0"/>
                          <a:cs typeface="UTM Avo" panose="02040603050506020204" charset="0"/>
                        </a:rPr>
                        <a:t> 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08" y="2411261"/>
            <a:ext cx="4409161" cy="4283900"/>
          </a:xfrm>
          <a:prstGeom prst="roundRect">
            <a:avLst>
              <a:gd name="adj" fmla="val 21631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127333" y="1006159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6839" y="162838"/>
            <a:ext cx="1440494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BÀI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57554"/>
              </p:ext>
            </p:extLst>
          </p:nvPr>
        </p:nvGraphicFramePr>
        <p:xfrm>
          <a:off x="2742158" y="1465545"/>
          <a:ext cx="4083482" cy="430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9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 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983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 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21277" y="162839"/>
            <a:ext cx="7208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UTM Avo" panose="02040603050506020204" charset="0"/>
              </a:rPr>
              <a:t>Ghép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các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chữ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đứng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liền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nhau</a:t>
            </a:r>
            <a:r>
              <a:rPr lang="en-US" sz="2800" dirty="0">
                <a:latin typeface="+mj-lt"/>
                <a:cs typeface="UTM Avo" panose="02040603050506020204" charset="0"/>
              </a:rPr>
              <a:t> (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thêm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dấu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thanh</a:t>
            </a:r>
            <a:r>
              <a:rPr lang="en-US" sz="2800" dirty="0">
                <a:latin typeface="+mj-lt"/>
                <a:cs typeface="UTM Avo" panose="02040603050506020204" charset="0"/>
              </a:rPr>
              <a:t>)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để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tạo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tên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các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loài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vật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được</a:t>
            </a:r>
            <a:r>
              <a:rPr lang="en-US" sz="2800" dirty="0">
                <a:latin typeface="+mj-lt"/>
                <a:cs typeface="UTM Avo" panose="02040603050506020204" charset="0"/>
              </a:rPr>
              <a:t> minh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họa</a:t>
            </a:r>
            <a:r>
              <a:rPr lang="en-US" sz="2800" dirty="0">
                <a:latin typeface="+mj-lt"/>
                <a:cs typeface="UTM Avo" panose="02040603050506020204" charset="0"/>
              </a:rPr>
              <a:t> ở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dưới</a:t>
            </a:r>
            <a:r>
              <a:rPr lang="en-US" sz="2800" dirty="0">
                <a:latin typeface="+mj-lt"/>
                <a:cs typeface="UTM Avo" panose="02040603050506020204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985349" y="1691014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7976" y="1530304"/>
            <a:ext cx="1465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UTM Avo" panose="02040603050506020204" charset="0"/>
              </a:rPr>
              <a:t>sói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985348" y="311754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0171" y="2969413"/>
            <a:ext cx="169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lạc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đà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931069" y="3810001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8247" y="3699312"/>
            <a:ext cx="7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khỉ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6931068" y="4549035"/>
            <a:ext cx="413359" cy="325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3757" y="4429211"/>
            <a:ext cx="713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UTM Avo" panose="02040603050506020204" charset="0"/>
              </a:rPr>
              <a:t>hổ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871824" y="5171463"/>
            <a:ext cx="416497" cy="404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3225" y="5087304"/>
            <a:ext cx="10521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UTM Avo" panose="02040603050506020204" charset="0"/>
              </a:rPr>
              <a:t>mèo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281867"/>
              </p:ext>
            </p:extLst>
          </p:nvPr>
        </p:nvGraphicFramePr>
        <p:xfrm>
          <a:off x="4793294" y="1462273"/>
          <a:ext cx="2032350" cy="71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8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619320"/>
              </p:ext>
            </p:extLst>
          </p:nvPr>
        </p:nvGraphicFramePr>
        <p:xfrm>
          <a:off x="3427956" y="2931092"/>
          <a:ext cx="3397685" cy="65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13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291534"/>
              </p:ext>
            </p:extLst>
          </p:nvPr>
        </p:nvGraphicFramePr>
        <p:xfrm>
          <a:off x="4129414" y="3629619"/>
          <a:ext cx="2013558" cy="71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5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187864"/>
              </p:ext>
            </p:extLst>
          </p:nvPr>
        </p:nvGraphicFramePr>
        <p:xfrm>
          <a:off x="5494750" y="4332400"/>
          <a:ext cx="1330890" cy="715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5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046855"/>
              </p:ext>
            </p:extLst>
          </p:nvPr>
        </p:nvGraphicFramePr>
        <p:xfrm>
          <a:off x="2717361" y="5069817"/>
          <a:ext cx="2044623" cy="719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6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134645"/>
              </p:ext>
            </p:extLst>
          </p:nvPr>
        </p:nvGraphicFramePr>
        <p:xfrm>
          <a:off x="4839476" y="5087304"/>
          <a:ext cx="1954173" cy="702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21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8585290" y="5087304"/>
            <a:ext cx="8893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UTM Avo" panose="02040603050506020204" charset="0"/>
              </a:rPr>
              <a:t>gấu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68381"/>
              </p:ext>
            </p:extLst>
          </p:nvPr>
        </p:nvGraphicFramePr>
        <p:xfrm>
          <a:off x="3415430" y="2926625"/>
          <a:ext cx="688929" cy="2112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charset="0"/>
                          <a:cs typeface="UTM Avo" panose="02040603050506020204" charset="0"/>
                        </a:rPr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charset="0"/>
                          <a:cs typeface="UTM Avo" panose="02040603050506020204" charset="0"/>
                        </a:rPr>
                        <a:t>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29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charset="0"/>
                          <a:cs typeface="UTM Avo" panose="02040603050506020204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Down Arrow 23"/>
          <p:cNvSpPr/>
          <p:nvPr/>
        </p:nvSpPr>
        <p:spPr>
          <a:xfrm>
            <a:off x="3640899" y="586218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7328" y="6177993"/>
            <a:ext cx="97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lợn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710521"/>
              </p:ext>
            </p:extLst>
          </p:nvPr>
        </p:nvGraphicFramePr>
        <p:xfrm>
          <a:off x="4104363" y="1462273"/>
          <a:ext cx="676404" cy="219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1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1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1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4294341" y="5851743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04358" y="6173191"/>
            <a:ext cx="749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UTM Avo" panose="02040603050506020204" charset="0"/>
              </a:rPr>
              <a:t>rùa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923932"/>
              </p:ext>
            </p:extLst>
          </p:nvPr>
        </p:nvGraphicFramePr>
        <p:xfrm>
          <a:off x="4787032" y="2924949"/>
          <a:ext cx="682669" cy="2123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76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6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68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Down Arrow 29"/>
          <p:cNvSpPr/>
          <p:nvPr/>
        </p:nvSpPr>
        <p:spPr>
          <a:xfrm>
            <a:off x="5020850" y="5851742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33619" y="6158230"/>
            <a:ext cx="92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cs typeface="UTM Avo" panose="02040603050506020204" charset="0"/>
              </a:rPr>
              <a:t>chó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35241"/>
              </p:ext>
            </p:extLst>
          </p:nvPr>
        </p:nvGraphicFramePr>
        <p:xfrm>
          <a:off x="6161763" y="1462272"/>
          <a:ext cx="676404" cy="146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44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4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Down Arrow 32"/>
          <p:cNvSpPr/>
          <p:nvPr/>
        </p:nvSpPr>
        <p:spPr>
          <a:xfrm>
            <a:off x="6311031" y="5791850"/>
            <a:ext cx="313150" cy="3256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UTM Avo" panose="0204060305050602020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63850" y="6187859"/>
            <a:ext cx="67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UTM Avo" panose="02040603050506020204" charset="0"/>
              </a:rPr>
              <a:t>cá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584A50-85B4-4DF1-A4B5-4B1C1C8409D7}"/>
              </a:ext>
            </a:extLst>
          </p:cNvPr>
          <p:cNvCxnSpPr/>
          <p:nvPr/>
        </p:nvCxnSpPr>
        <p:spPr>
          <a:xfrm flipH="1">
            <a:off x="8137741" y="5116679"/>
            <a:ext cx="513373" cy="569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2" grpId="0"/>
      <p:bldP spid="24" grpId="0" animBg="1"/>
      <p:bldP spid="25" grpId="0"/>
      <p:bldP spid="27" grpId="0" animBg="1"/>
      <p:bldP spid="28" grpId="0"/>
      <p:bldP spid="30" grpId="0" animBg="1"/>
      <p:bldP spid="31" grpId="0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7" r="60085"/>
          <a:stretch/>
        </p:blipFill>
        <p:spPr>
          <a:xfrm>
            <a:off x="214601" y="2827006"/>
            <a:ext cx="3544865" cy="386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15745" y="322986"/>
            <a:ext cx="1140912" cy="6985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BÀI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2464" y="410668"/>
            <a:ext cx="95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741DF-BEEE-4C10-8268-F5A17C6BF855}"/>
              </a:ext>
            </a:extLst>
          </p:cNvPr>
          <p:cNvSpPr txBox="1"/>
          <p:nvPr/>
        </p:nvSpPr>
        <p:spPr>
          <a:xfrm>
            <a:off x="4356224" y="385907"/>
            <a:ext cx="497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746B0-9CDD-4AEE-AF17-F5505D15E9D6}"/>
              </a:ext>
            </a:extLst>
          </p:cNvPr>
          <p:cNvSpPr txBox="1"/>
          <p:nvPr/>
        </p:nvSpPr>
        <p:spPr>
          <a:xfrm>
            <a:off x="3069772" y="1174756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đào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ngõ</a:t>
            </a:r>
            <a:endParaRPr lang="en-US" sz="2800" dirty="0"/>
          </a:p>
          <a:p>
            <a:r>
              <a:rPr lang="en-US" sz="2800" dirty="0" err="1"/>
              <a:t>Cười</a:t>
            </a:r>
            <a:r>
              <a:rPr lang="en-US" sz="2800" dirty="0"/>
              <a:t> </a:t>
            </a:r>
            <a:r>
              <a:rPr lang="en-US" sz="2800" dirty="0" err="1"/>
              <a:t>tươi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endParaRPr lang="en-US" sz="2800" dirty="0"/>
          </a:p>
          <a:p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endParaRPr lang="en-US" sz="2800" dirty="0"/>
          </a:p>
          <a:p>
            <a:r>
              <a:rPr lang="en-US" sz="2800" dirty="0"/>
              <a:t>Lung </a:t>
            </a:r>
            <a:r>
              <a:rPr lang="en-US" sz="2800" dirty="0" err="1"/>
              <a:t>linh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trắng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F7AB8-AFF5-498A-B2E3-A3C6114E878C}"/>
              </a:ext>
            </a:extLst>
          </p:cNvPr>
          <p:cNvSpPr txBox="1"/>
          <p:nvPr/>
        </p:nvSpPr>
        <p:spPr>
          <a:xfrm>
            <a:off x="5381421" y="3027018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Sân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endParaRPr lang="en-US" sz="2800" dirty="0"/>
          </a:p>
          <a:p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phơi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endParaRPr lang="en-US" sz="2800" dirty="0"/>
          </a:p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endParaRPr lang="en-US" sz="2800" dirty="0"/>
          </a:p>
          <a:p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3E3AD-4C10-4EF0-B285-B370D72EBEAC}"/>
              </a:ext>
            </a:extLst>
          </p:cNvPr>
          <p:cNvSpPr txBox="1"/>
          <p:nvPr/>
        </p:nvSpPr>
        <p:spPr>
          <a:xfrm>
            <a:off x="7917792" y="4761084"/>
            <a:ext cx="3229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Tết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  <a:p>
            <a:r>
              <a:rPr lang="en-US" sz="2800" dirty="0" err="1"/>
              <a:t>Sắp</a:t>
            </a:r>
            <a:r>
              <a:rPr lang="en-US" sz="2800" dirty="0"/>
              <a:t> them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endParaRPr lang="en-US" sz="2800" dirty="0"/>
          </a:p>
          <a:p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endParaRPr lang="en-US" sz="2800" dirty="0"/>
          </a:p>
          <a:p>
            <a:r>
              <a:rPr lang="en-US" sz="2800" dirty="0"/>
              <a:t>(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Kiên</a:t>
            </a:r>
            <a:r>
              <a:rPr lang="en-US" sz="2800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925152-580B-4C53-B2FA-475267795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6" r="-2183" b="42116"/>
          <a:stretch/>
        </p:blipFill>
        <p:spPr>
          <a:xfrm>
            <a:off x="8549162" y="281034"/>
            <a:ext cx="3581400" cy="396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3937" y="619364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BÀI 3: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803818" y="619364"/>
            <a:ext cx="6572594" cy="2139315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chứa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ơi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ao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ăng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Times New Roman" panose="02020603050405020304"/>
                <a:cs typeface="UTM Avo" panose="02040603050506020204" charset="0"/>
              </a:rPr>
              <a:t> ?</a:t>
            </a:r>
            <a:endParaRPr lang="en-US" sz="3200" dirty="0">
              <a:solidFill>
                <a:schemeClr val="tx1"/>
              </a:solidFill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97291" y="2758679"/>
            <a:ext cx="6779121" cy="19039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Phơi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đào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áo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UTM Avo" panose="02040603050506020204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,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609599" y="552093"/>
            <a:ext cx="3323590" cy="1381760"/>
          </a:xfrm>
          <a:prstGeom prst="cloud">
            <a:avLst/>
          </a:prstGeom>
          <a:solidFill>
            <a:srgbClr val="DF93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CHIA SẺ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9920" y="1969622"/>
            <a:ext cx="8055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cs typeface="UTM Avo" panose="02040603050506020204" charset="0"/>
              </a:rPr>
              <a:t>1.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Loài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hoa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nào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được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nói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tới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trong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bài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thơ</a:t>
            </a:r>
            <a:r>
              <a:rPr lang="en-US" sz="2800" dirty="0">
                <a:latin typeface="+mj-lt"/>
                <a:cs typeface="UTM Avo" panose="02040603050506020204" charset="0"/>
              </a:rPr>
              <a:t>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9920" y="2735519"/>
            <a:ext cx="8176260" cy="103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2.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Tìm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những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từ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ngữ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miêu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tả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vẻ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đẹp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của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loài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hoa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đó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Gia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đình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bạn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nhỏ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làm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để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chuẩn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bị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đón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</a:t>
            </a:r>
            <a:endParaRPr lang="en-US" sz="28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9920" y="4253093"/>
            <a:ext cx="866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3.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Còn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gia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đình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thường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làm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gì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để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chuẩn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bị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đón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9920" y="5260976"/>
            <a:ext cx="786765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4.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có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thích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không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sao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thích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</a:t>
            </a:r>
            <a:endParaRPr lang="en-US" sz="28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2698" y="1277065"/>
            <a:ext cx="1903956" cy="85177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BÀI 4: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2452" y="1277065"/>
            <a:ext cx="6243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Chép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cuối</a:t>
            </a:r>
            <a:endParaRPr lang="en-US" sz="4000" b="1" dirty="0">
              <a:solidFill>
                <a:schemeClr val="accent6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B393E-4700-444F-A082-059696709C4C}"/>
              </a:ext>
            </a:extLst>
          </p:cNvPr>
          <p:cNvSpPr txBox="1"/>
          <p:nvPr/>
        </p:nvSpPr>
        <p:spPr>
          <a:xfrm>
            <a:off x="3914203" y="2475083"/>
            <a:ext cx="72439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001 5 hàng 1 ô ly" panose="020B0603050302020204" pitchFamily="34" charset="0"/>
              </a:rPr>
              <a:t>Tết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đang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vào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nhà</a:t>
            </a:r>
            <a:endParaRPr lang="en-US" sz="4400" dirty="0">
              <a:latin typeface="HP001 5 hàng 1 ô ly" panose="020B0603050302020204" pitchFamily="34" charset="0"/>
            </a:endParaRPr>
          </a:p>
          <a:p>
            <a:r>
              <a:rPr lang="en-US" sz="4400" dirty="0" err="1">
                <a:latin typeface="HP001 5 hàng 1 ô ly" panose="020B0603050302020204" pitchFamily="34" charset="0"/>
              </a:rPr>
              <a:t>Sắp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thêm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một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tuổi</a:t>
            </a:r>
            <a:endParaRPr lang="en-US" sz="4400" dirty="0">
              <a:latin typeface="HP001 5 hàng 1 ô ly" panose="020B0603050302020204" pitchFamily="34" charset="0"/>
            </a:endParaRPr>
          </a:p>
          <a:p>
            <a:r>
              <a:rPr lang="en-US" sz="4400" dirty="0" err="1">
                <a:latin typeface="HP001 5 hàng 1 ô ly" panose="020B0603050302020204" pitchFamily="34" charset="0"/>
              </a:rPr>
              <a:t>Đất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trời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nở</a:t>
            </a:r>
            <a:r>
              <a:rPr lang="en-US" sz="4400" dirty="0">
                <a:latin typeface="HP001 5 hàng 1 ô ly" panose="020B0603050302020204" pitchFamily="34" charset="0"/>
              </a:rPr>
              <a:t> </a:t>
            </a:r>
            <a:r>
              <a:rPr lang="en-US" sz="4400" dirty="0" err="1">
                <a:latin typeface="HP001 5 hàng 1 ô ly" panose="020B0603050302020204" pitchFamily="34" charset="0"/>
              </a:rPr>
              <a:t>hoa</a:t>
            </a:r>
            <a:r>
              <a:rPr lang="en-US" sz="4400" dirty="0">
                <a:latin typeface="HP001 5 hàng 1 ô ly" panose="020B06030503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374</Words>
  <Application>Microsoft Office PowerPoint</Application>
  <PresentationFormat>Widescreen</PresentationFormat>
  <Paragraphs>160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HP001 5 hàng 1 ô ly</vt:lpstr>
      <vt:lpstr>Times New Roman</vt:lpstr>
      <vt:lpstr>UTM Avo</vt:lpstr>
      <vt:lpstr>UTM Avo</vt:lpstr>
      <vt:lpstr>Office Theme</vt:lpstr>
      <vt:lpstr>2_Office Theme</vt:lpstr>
      <vt:lpstr>1_Office Theme</vt:lpstr>
      <vt:lpstr>3_Office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tran thao</cp:lastModifiedBy>
  <cp:revision>37</cp:revision>
  <dcterms:created xsi:type="dcterms:W3CDTF">2020-08-06T11:51:00Z</dcterms:created>
  <dcterms:modified xsi:type="dcterms:W3CDTF">2021-08-22T03:35:12Z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