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</p:sldMasterIdLst>
  <p:notesMasterIdLst>
    <p:notesMasterId r:id="rId24"/>
  </p:notesMasterIdLst>
  <p:sldIdLst>
    <p:sldId id="301" r:id="rId5"/>
    <p:sldId id="289" r:id="rId6"/>
    <p:sldId id="261" r:id="rId7"/>
    <p:sldId id="274" r:id="rId8"/>
    <p:sldId id="262" r:id="rId9"/>
    <p:sldId id="290" r:id="rId10"/>
    <p:sldId id="291" r:id="rId11"/>
    <p:sldId id="294" r:id="rId12"/>
    <p:sldId id="278" r:id="rId13"/>
    <p:sldId id="292" r:id="rId14"/>
    <p:sldId id="303" r:id="rId15"/>
    <p:sldId id="295" r:id="rId16"/>
    <p:sldId id="296" r:id="rId17"/>
    <p:sldId id="297" r:id="rId18"/>
    <p:sldId id="298" r:id="rId19"/>
    <p:sldId id="299" r:id="rId20"/>
    <p:sldId id="300" r:id="rId21"/>
    <p:sldId id="282" r:id="rId22"/>
    <p:sldId id="302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>
    <p:extLst>
      <p:ext uri="{19B8F6BF-5375-455C-9EA6-DF929625EA0E}">
        <p15:presenceInfo xmlns:p15="http://schemas.microsoft.com/office/powerpoint/2012/main" userId="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6627"/>
    <a:srgbClr val="FC6426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4886B-B13B-4E07-B225-0AEA6DC2EC71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ACFBC-A74E-4A9C-8B45-F014F1C31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27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77E7FE-2469-4953-91D0-4F521E4588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64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ACFBC-A74E-4A9C-8B45-F014F1C319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84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ACFBC-A74E-4A9C-8B45-F014F1C319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10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ACFBC-A74E-4A9C-8B45-F014F1C319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59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ACFBC-A74E-4A9C-8B45-F014F1C319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11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ACFBC-A74E-4A9C-8B45-F014F1C319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56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ACFBC-A74E-4A9C-8B45-F014F1C319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922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ACFBC-A74E-4A9C-8B45-F014F1C3193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05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ACFBC-A74E-4A9C-8B45-F014F1C3193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250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77E7FE-2469-4953-91D0-4F521E4588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000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ACFBC-A74E-4A9C-8B45-F014F1C319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51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ACFBC-A74E-4A9C-8B45-F014F1C319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81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ACFBC-A74E-4A9C-8B45-F014F1C319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08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ACFBC-A74E-4A9C-8B45-F014F1C319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5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ACFBC-A74E-4A9C-8B45-F014F1C319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47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ACFBC-A74E-4A9C-8B45-F014F1C319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71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ACFBC-A74E-4A9C-8B45-F014F1C319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84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ACFBC-A74E-4A9C-8B45-F014F1C319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02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CAB5-BD21-44CA-926D-C63B2CEDA2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49BE-3780-40C8-BD8E-4F8C81A764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518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CAB5-BD21-44CA-926D-C63B2CEDA2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49BE-3780-40C8-BD8E-4F8C81A764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532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CAB5-BD21-44CA-926D-C63B2CEDA2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49BE-3780-40C8-BD8E-4F8C81A764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3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67CE-5EE9-45FC-A27F-A8827618D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1697-EAF9-4911-82A5-FDF547528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282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67CE-5EE9-45FC-A27F-A8827618D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1697-EAF9-4911-82A5-FDF547528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22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67CE-5EE9-45FC-A27F-A8827618D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1697-EAF9-4911-82A5-FDF547528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13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67CE-5EE9-45FC-A27F-A8827618D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1697-EAF9-4911-82A5-FDF547528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382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67CE-5EE9-45FC-A27F-A8827618D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1697-EAF9-4911-82A5-FDF547528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07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67CE-5EE9-45FC-A27F-A8827618D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1697-EAF9-4911-82A5-FDF547528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749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67CE-5EE9-45FC-A27F-A8827618D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1697-EAF9-4911-82A5-FDF547528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19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67CE-5EE9-45FC-A27F-A8827618D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1697-EAF9-4911-82A5-FDF547528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513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CAB5-BD21-44CA-926D-C63B2CEDA2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49BE-3780-40C8-BD8E-4F8C81A764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4307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67CE-5EE9-45FC-A27F-A8827618D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1697-EAF9-4911-82A5-FDF547528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457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67CE-5EE9-45FC-A27F-A8827618D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1697-EAF9-4911-82A5-FDF547528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230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367CE-5EE9-45FC-A27F-A8827618D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1697-EAF9-4911-82A5-FDF547528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8202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CAB675-0451-46BA-B838-2996E7357E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64AD2-069D-416A-AF7A-E600FA375D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4425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CAB675-0451-46BA-B838-2996E7357E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64AD2-069D-416A-AF7A-E600FA375D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850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CAB675-0451-46BA-B838-2996E7357E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64AD2-069D-416A-AF7A-E600FA375D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9628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CAB675-0451-46BA-B838-2996E7357E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64AD2-069D-416A-AF7A-E600FA375D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8171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CAB675-0451-46BA-B838-2996E7357E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64AD2-069D-416A-AF7A-E600FA375D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8948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CAB675-0451-46BA-B838-2996E7357E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64AD2-069D-416A-AF7A-E600FA375D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56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CAB675-0451-46BA-B838-2996E7357E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64AD2-069D-416A-AF7A-E600FA375D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020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CAB5-BD21-44CA-926D-C63B2CEDA2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49BE-3780-40C8-BD8E-4F8C81A764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6761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CAB675-0451-46BA-B838-2996E7357E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64AD2-069D-416A-AF7A-E600FA375D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0462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CAB675-0451-46BA-B838-2996E7357E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64AD2-069D-416A-AF7A-E600FA375D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8808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CAB675-0451-46BA-B838-2996E7357E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64AD2-069D-416A-AF7A-E600FA375D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1250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CAB675-0451-46BA-B838-2996E7357E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64AD2-069D-416A-AF7A-E600FA375D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7282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2614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414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6051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8574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1632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67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CAB5-BD21-44CA-926D-C63B2CEDA2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49BE-3780-40C8-BD8E-4F8C81A764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3077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746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4227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6528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6417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478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CAB5-BD21-44CA-926D-C63B2CEDA2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49BE-3780-40C8-BD8E-4F8C81A764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140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CAB5-BD21-44CA-926D-C63B2CEDA2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49BE-3780-40C8-BD8E-4F8C81A764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842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CAB5-BD21-44CA-926D-C63B2CEDA2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49BE-3780-40C8-BD8E-4F8C81A764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32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CAB5-BD21-44CA-926D-C63B2CEDA2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49BE-3780-40C8-BD8E-4F8C81A764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886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CAB5-BD21-44CA-926D-C63B2CEDA2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C49BE-3780-40C8-BD8E-4F8C81A764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20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ECAB5-BD21-44CA-926D-C63B2CEDA2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C49BE-3780-40C8-BD8E-4F8C81A764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763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367CE-5EE9-45FC-A27F-A8827618D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51697-EAF9-4911-82A5-FDF547528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43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CAB675-0451-46BA-B838-2996E7357EA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64AD2-069D-416A-AF7A-E600FA375D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396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933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3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2.jpeg"/><Relationship Id="rId10" Type="http://schemas.microsoft.com/office/2007/relationships/hdphoto" Target="../media/hdphoto2.wdp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1.png"/><Relationship Id="rId18" Type="http://schemas.microsoft.com/office/2007/relationships/hdphoto" Target="../media/hdphoto10.wdp"/><Relationship Id="rId26" Type="http://schemas.openxmlformats.org/officeDocument/2006/relationships/image" Target="../media/image28.png"/><Relationship Id="rId39" Type="http://schemas.openxmlformats.org/officeDocument/2006/relationships/image" Target="../media/image34.png"/><Relationship Id="rId3" Type="http://schemas.openxmlformats.org/officeDocument/2006/relationships/image" Target="../media/image16.png"/><Relationship Id="rId21" Type="http://schemas.openxmlformats.org/officeDocument/2006/relationships/image" Target="../media/image25.png"/><Relationship Id="rId34" Type="http://schemas.microsoft.com/office/2007/relationships/hdphoto" Target="../media/hdphoto17.wdp"/><Relationship Id="rId42" Type="http://schemas.openxmlformats.org/officeDocument/2006/relationships/image" Target="../media/image35.png"/><Relationship Id="rId7" Type="http://schemas.openxmlformats.org/officeDocument/2006/relationships/image" Target="../media/image18.png"/><Relationship Id="rId12" Type="http://schemas.microsoft.com/office/2007/relationships/hdphoto" Target="../media/hdphoto7.wdp"/><Relationship Id="rId17" Type="http://schemas.openxmlformats.org/officeDocument/2006/relationships/image" Target="../media/image23.png"/><Relationship Id="rId25" Type="http://schemas.microsoft.com/office/2007/relationships/hdphoto" Target="../media/hdphoto13.wdp"/><Relationship Id="rId33" Type="http://schemas.openxmlformats.org/officeDocument/2006/relationships/image" Target="../media/image32.png"/><Relationship Id="rId38" Type="http://schemas.openxmlformats.org/officeDocument/2006/relationships/slide" Target="slide16.xml"/><Relationship Id="rId2" Type="http://schemas.openxmlformats.org/officeDocument/2006/relationships/notesSlide" Target="../notesSlides/notesSlide13.xml"/><Relationship Id="rId16" Type="http://schemas.microsoft.com/office/2007/relationships/hdphoto" Target="../media/hdphoto9.wdp"/><Relationship Id="rId20" Type="http://schemas.microsoft.com/office/2007/relationships/hdphoto" Target="../media/hdphoto11.wdp"/><Relationship Id="rId29" Type="http://schemas.microsoft.com/office/2007/relationships/hdphoto" Target="../media/hdphoto15.wdp"/><Relationship Id="rId41" Type="http://schemas.openxmlformats.org/officeDocument/2006/relationships/slide" Target="slide17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4.wdp"/><Relationship Id="rId11" Type="http://schemas.openxmlformats.org/officeDocument/2006/relationships/image" Target="../media/image20.png"/><Relationship Id="rId24" Type="http://schemas.openxmlformats.org/officeDocument/2006/relationships/image" Target="../media/image27.png"/><Relationship Id="rId32" Type="http://schemas.openxmlformats.org/officeDocument/2006/relationships/image" Target="../media/image31.png"/><Relationship Id="rId37" Type="http://schemas.microsoft.com/office/2007/relationships/hdphoto" Target="../media/hdphoto18.wdp"/><Relationship Id="rId40" Type="http://schemas.microsoft.com/office/2007/relationships/hdphoto" Target="../media/hdphoto19.wdp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23" Type="http://schemas.openxmlformats.org/officeDocument/2006/relationships/image" Target="../media/image26.png"/><Relationship Id="rId28" Type="http://schemas.openxmlformats.org/officeDocument/2006/relationships/image" Target="../media/image29.png"/><Relationship Id="rId36" Type="http://schemas.openxmlformats.org/officeDocument/2006/relationships/image" Target="../media/image33.png"/><Relationship Id="rId10" Type="http://schemas.microsoft.com/office/2007/relationships/hdphoto" Target="../media/hdphoto6.wdp"/><Relationship Id="rId19" Type="http://schemas.openxmlformats.org/officeDocument/2006/relationships/image" Target="../media/image24.png"/><Relationship Id="rId31" Type="http://schemas.microsoft.com/office/2007/relationships/hdphoto" Target="../media/hdphoto16.wdp"/><Relationship Id="rId44" Type="http://schemas.openxmlformats.org/officeDocument/2006/relationships/slide" Target="slide18.xml"/><Relationship Id="rId4" Type="http://schemas.microsoft.com/office/2007/relationships/hdphoto" Target="../media/hdphoto3.wdp"/><Relationship Id="rId9" Type="http://schemas.openxmlformats.org/officeDocument/2006/relationships/image" Target="../media/image19.png"/><Relationship Id="rId14" Type="http://schemas.microsoft.com/office/2007/relationships/hdphoto" Target="../media/hdphoto8.wdp"/><Relationship Id="rId22" Type="http://schemas.microsoft.com/office/2007/relationships/hdphoto" Target="../media/hdphoto12.wdp"/><Relationship Id="rId27" Type="http://schemas.microsoft.com/office/2007/relationships/hdphoto" Target="../media/hdphoto14.wdp"/><Relationship Id="rId30" Type="http://schemas.openxmlformats.org/officeDocument/2006/relationships/image" Target="../media/image30.png"/><Relationship Id="rId35" Type="http://schemas.openxmlformats.org/officeDocument/2006/relationships/slide" Target="slide15.xml"/><Relationship Id="rId43" Type="http://schemas.microsoft.com/office/2007/relationships/hdphoto" Target="../media/hdphoto2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jpeg"/><Relationship Id="rId5" Type="http://schemas.openxmlformats.org/officeDocument/2006/relationships/audio" Target="../media/audio3.wav"/><Relationship Id="rId10" Type="http://schemas.microsoft.com/office/2007/relationships/hdphoto" Target="../media/hdphoto21.wdp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jpeg"/><Relationship Id="rId5" Type="http://schemas.openxmlformats.org/officeDocument/2006/relationships/audio" Target="../media/audio3.wav"/><Relationship Id="rId10" Type="http://schemas.microsoft.com/office/2007/relationships/hdphoto" Target="../media/hdphoto21.wdp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jpeg"/><Relationship Id="rId5" Type="http://schemas.openxmlformats.org/officeDocument/2006/relationships/audio" Target="../media/audio3.wav"/><Relationship Id="rId10" Type="http://schemas.microsoft.com/office/2007/relationships/hdphoto" Target="../media/hdphoto21.wdp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0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9.jp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2874" y="4103098"/>
            <a:ext cx="1269241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3</a:t>
            </a:r>
          </a:p>
          <a:p>
            <a:pPr algn="ctr" defTabSz="685800"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5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57201" y="1657350"/>
            <a:ext cx="8338457" cy="129234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None/>
              <a:defRPr/>
            </a:pPr>
            <a:r>
              <a:rPr lang="en-US" sz="3600" b="1" u="sng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80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0" y="2038349"/>
            <a:ext cx="3276600" cy="26243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29000" y="514350"/>
            <a:ext cx="5227093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 thế ngồi viết:</a:t>
            </a:r>
          </a:p>
          <a:p>
            <a:pPr marL="285750" indent="-285750">
              <a:buFontTx/>
              <a:buChar char="-"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Lưng thẳng, đầu hơi cúi.</a:t>
            </a:r>
          </a:p>
          <a:p>
            <a:pPr marL="285750" indent="-285750">
              <a:buFontTx/>
              <a:buChar char="-"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 cách vở 25 - 30cm.</a:t>
            </a:r>
          </a:p>
          <a:p>
            <a:pPr marL="285750" indent="-285750">
              <a:buFontTx/>
              <a:buChar char="-"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 phải cầm bút.</a:t>
            </a:r>
          </a:p>
          <a:p>
            <a:pPr marL="285750" indent="-285750">
              <a:buFontTx/>
              <a:buChar char="-"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 trái tì nhẹ lên mép vở để giữ.</a:t>
            </a:r>
          </a:p>
          <a:p>
            <a:pPr marL="285750" indent="-285750">
              <a:buFontTx/>
              <a:buChar char="-"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chân để song song thoải mái.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1" y="3404122"/>
            <a:ext cx="220980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Lùi vào 3 ô li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03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2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6325" y="603149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Tìm tiếng có vần oam thích hợp với chỗ trống:</a:t>
            </a:r>
            <a:endParaRPr lang="en-US" sz="32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85800" y="1188493"/>
            <a:ext cx="8940800" cy="253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Sóng vỗ … oạp</a:t>
            </a:r>
          </a:p>
          <a:p>
            <a:pPr algn="just"/>
            <a:r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Mèo … miếng thịt</a:t>
            </a:r>
          </a:p>
          <a:p>
            <a:pPr algn="just"/>
            <a:r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Đừng nhai nhồm …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5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550"/>
            <a:ext cx="914400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474327"/>
            <a:ext cx="2743200" cy="203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2379" y="3943350"/>
            <a:ext cx="23278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XÂY DỰNG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NÔNG TRẠI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zuki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076" name="Picture 4" descr="C:\Users\ADMIN\Desktop\Tai nguyen thiet ke tro choi\Bảng gỗ\bat dau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6246"/>
            <a:ext cx="1709737" cy="72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01200" y="4592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4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8" y="0"/>
            <a:ext cx="9405258" cy="529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276" y="911389"/>
            <a:ext cx="806324" cy="84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656814"/>
            <a:ext cx="1749415" cy="5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756699"/>
            <a:ext cx="2558143" cy="76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40019"/>
            <a:ext cx="895577" cy="102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1442" y="-323850"/>
            <a:ext cx="1580158" cy="18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1456987"/>
            <a:ext cx="1001485" cy="88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943" y="2035703"/>
            <a:ext cx="1749415" cy="5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90750"/>
            <a:ext cx="1136392" cy="80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8442" y="2146754"/>
            <a:ext cx="1066800" cy="73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3" y="-19050"/>
            <a:ext cx="596871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09550"/>
            <a:ext cx="3071954" cy="244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294" y="1997885"/>
            <a:ext cx="1683906" cy="57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9050"/>
            <a:ext cx="591798" cy="57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0911" y="2019694"/>
            <a:ext cx="765275" cy="66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8490688" y="2354552"/>
            <a:ext cx="1964133" cy="131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533" y="-19050"/>
            <a:ext cx="603071" cy="58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1800294" y="3218800"/>
            <a:ext cx="1481647" cy="114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973" y="2952750"/>
            <a:ext cx="2305050" cy="233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" y="514350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38" action="ppaction://hlinksldjump"/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0019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1" action="ppaction://hlinksldjump"/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747" y="487754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>
            <a:hlinkClick r:id="rId44" action="ppaction://hlinksldjump"/>
          </p:cNvPr>
          <p:cNvSpPr/>
          <p:nvPr/>
        </p:nvSpPr>
        <p:spPr>
          <a:xfrm>
            <a:off x="8253048" y="931408"/>
            <a:ext cx="381000" cy="5334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7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24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36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7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7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314450"/>
            <a:ext cx="85343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42693" y="933524"/>
            <a:ext cx="65165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sz="30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tiếng thích hợp vào chỗ chấm: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b="1" baseline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0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vỗ … oạp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5649" y="2343150"/>
            <a:ext cx="13516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oàm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lang="en-US" sz="3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oám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oạm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048000" y="2352675"/>
            <a:ext cx="495751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69"/>
          <p:cNvSpPr>
            <a:spLocks noChangeArrowheads="1"/>
          </p:cNvSpPr>
          <p:nvPr/>
        </p:nvSpPr>
        <p:spPr bwMode="auto">
          <a:xfrm>
            <a:off x="7001062" y="3378520"/>
            <a:ext cx="65815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</a:t>
            </a:r>
          </a:p>
        </p:txBody>
      </p:sp>
      <p:sp>
        <p:nvSpPr>
          <p:cNvPr id="9" name="Oval 69"/>
          <p:cNvSpPr>
            <a:spLocks noChangeArrowheads="1"/>
          </p:cNvSpPr>
          <p:nvPr/>
        </p:nvSpPr>
        <p:spPr bwMode="auto">
          <a:xfrm>
            <a:off x="7007162" y="3378520"/>
            <a:ext cx="659998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10" name="Oval 69"/>
          <p:cNvSpPr>
            <a:spLocks noChangeArrowheads="1"/>
          </p:cNvSpPr>
          <p:nvPr/>
        </p:nvSpPr>
        <p:spPr bwMode="auto">
          <a:xfrm>
            <a:off x="7001062" y="3384474"/>
            <a:ext cx="658159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11" name="Oval 69"/>
          <p:cNvSpPr>
            <a:spLocks noChangeArrowheads="1"/>
          </p:cNvSpPr>
          <p:nvPr/>
        </p:nvSpPr>
        <p:spPr bwMode="auto">
          <a:xfrm>
            <a:off x="7007162" y="3384474"/>
            <a:ext cx="659998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12" name="Oval 69"/>
          <p:cNvSpPr>
            <a:spLocks noChangeArrowheads="1"/>
          </p:cNvSpPr>
          <p:nvPr/>
        </p:nvSpPr>
        <p:spPr bwMode="auto">
          <a:xfrm>
            <a:off x="7001062" y="3384474"/>
            <a:ext cx="658159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13" name="Oval 69"/>
          <p:cNvSpPr>
            <a:spLocks noChangeArrowheads="1"/>
          </p:cNvSpPr>
          <p:nvPr/>
        </p:nvSpPr>
        <p:spPr bwMode="auto">
          <a:xfrm>
            <a:off x="7001062" y="3378520"/>
            <a:ext cx="65815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14" name="Oval 69"/>
          <p:cNvSpPr>
            <a:spLocks noChangeArrowheads="1"/>
          </p:cNvSpPr>
          <p:nvPr/>
        </p:nvSpPr>
        <p:spPr bwMode="auto">
          <a:xfrm>
            <a:off x="7018273" y="3384474"/>
            <a:ext cx="659997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15" name="Oval 69"/>
          <p:cNvSpPr>
            <a:spLocks noChangeArrowheads="1"/>
          </p:cNvSpPr>
          <p:nvPr/>
        </p:nvSpPr>
        <p:spPr bwMode="auto">
          <a:xfrm>
            <a:off x="7007162" y="3378520"/>
            <a:ext cx="659998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6" name="Oval 69"/>
          <p:cNvSpPr>
            <a:spLocks noChangeArrowheads="1"/>
          </p:cNvSpPr>
          <p:nvPr/>
        </p:nvSpPr>
        <p:spPr bwMode="auto">
          <a:xfrm>
            <a:off x="7001062" y="3376933"/>
            <a:ext cx="65815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7" name="Oval 69"/>
          <p:cNvSpPr>
            <a:spLocks noChangeArrowheads="1"/>
          </p:cNvSpPr>
          <p:nvPr/>
        </p:nvSpPr>
        <p:spPr bwMode="auto">
          <a:xfrm>
            <a:off x="7018273" y="3354708"/>
            <a:ext cx="659997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8" name="Oval 69"/>
          <p:cNvSpPr>
            <a:spLocks noChangeArrowheads="1"/>
          </p:cNvSpPr>
          <p:nvPr/>
        </p:nvSpPr>
        <p:spPr bwMode="auto">
          <a:xfrm>
            <a:off x="6510864" y="3337280"/>
            <a:ext cx="1674813" cy="1070987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07984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000"/>
                            </p:stCondLst>
                            <p:childTnLst>
                              <p:par>
                                <p:cTn id="9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uiExpand="1" build="allAtOnce"/>
      <p:bldP spid="2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314450"/>
            <a:ext cx="85343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Tai nguyen thiet ke tro choi\Bảng gỗ\1a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42693" y="933524"/>
            <a:ext cx="65165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sz="30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tiếng thích hợp vào chỗ chấm: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b="1" baseline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0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miếng thịt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85649" y="2343150"/>
            <a:ext cx="175721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ngoàm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lang="en-US" sz="3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ngoám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ngoạm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009449" y="3333750"/>
            <a:ext cx="495751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69"/>
          <p:cNvSpPr>
            <a:spLocks noChangeArrowheads="1"/>
          </p:cNvSpPr>
          <p:nvPr/>
        </p:nvSpPr>
        <p:spPr bwMode="auto">
          <a:xfrm>
            <a:off x="7001062" y="3378520"/>
            <a:ext cx="65815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</a:t>
            </a:r>
          </a:p>
        </p:txBody>
      </p:sp>
      <p:sp>
        <p:nvSpPr>
          <p:cNvPr id="12" name="Oval 69"/>
          <p:cNvSpPr>
            <a:spLocks noChangeArrowheads="1"/>
          </p:cNvSpPr>
          <p:nvPr/>
        </p:nvSpPr>
        <p:spPr bwMode="auto">
          <a:xfrm>
            <a:off x="7007162" y="3378520"/>
            <a:ext cx="659998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13" name="Oval 69"/>
          <p:cNvSpPr>
            <a:spLocks noChangeArrowheads="1"/>
          </p:cNvSpPr>
          <p:nvPr/>
        </p:nvSpPr>
        <p:spPr bwMode="auto">
          <a:xfrm>
            <a:off x="7001062" y="3384474"/>
            <a:ext cx="658159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14" name="Oval 69"/>
          <p:cNvSpPr>
            <a:spLocks noChangeArrowheads="1"/>
          </p:cNvSpPr>
          <p:nvPr/>
        </p:nvSpPr>
        <p:spPr bwMode="auto">
          <a:xfrm>
            <a:off x="7007162" y="3384474"/>
            <a:ext cx="659998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15" name="Oval 69"/>
          <p:cNvSpPr>
            <a:spLocks noChangeArrowheads="1"/>
          </p:cNvSpPr>
          <p:nvPr/>
        </p:nvSpPr>
        <p:spPr bwMode="auto">
          <a:xfrm>
            <a:off x="7001062" y="3384474"/>
            <a:ext cx="658159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16" name="Oval 69"/>
          <p:cNvSpPr>
            <a:spLocks noChangeArrowheads="1"/>
          </p:cNvSpPr>
          <p:nvPr/>
        </p:nvSpPr>
        <p:spPr bwMode="auto">
          <a:xfrm>
            <a:off x="7001062" y="3378520"/>
            <a:ext cx="65815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17" name="Oval 69"/>
          <p:cNvSpPr>
            <a:spLocks noChangeArrowheads="1"/>
          </p:cNvSpPr>
          <p:nvPr/>
        </p:nvSpPr>
        <p:spPr bwMode="auto">
          <a:xfrm>
            <a:off x="7018273" y="3384474"/>
            <a:ext cx="659997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18" name="Oval 69"/>
          <p:cNvSpPr>
            <a:spLocks noChangeArrowheads="1"/>
          </p:cNvSpPr>
          <p:nvPr/>
        </p:nvSpPr>
        <p:spPr bwMode="auto">
          <a:xfrm>
            <a:off x="7007162" y="3378520"/>
            <a:ext cx="659998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9" name="Oval 69"/>
          <p:cNvSpPr>
            <a:spLocks noChangeArrowheads="1"/>
          </p:cNvSpPr>
          <p:nvPr/>
        </p:nvSpPr>
        <p:spPr bwMode="auto">
          <a:xfrm>
            <a:off x="7001062" y="3376933"/>
            <a:ext cx="65815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20" name="Oval 69"/>
          <p:cNvSpPr>
            <a:spLocks noChangeArrowheads="1"/>
          </p:cNvSpPr>
          <p:nvPr/>
        </p:nvSpPr>
        <p:spPr bwMode="auto">
          <a:xfrm>
            <a:off x="7018273" y="3354708"/>
            <a:ext cx="659997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Oval 69"/>
          <p:cNvSpPr>
            <a:spLocks noChangeArrowheads="1"/>
          </p:cNvSpPr>
          <p:nvPr/>
        </p:nvSpPr>
        <p:spPr bwMode="auto">
          <a:xfrm>
            <a:off x="6510864" y="3337280"/>
            <a:ext cx="1674813" cy="1070987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52218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000"/>
                            </p:stCondLst>
                            <p:childTnLst>
                              <p:par>
                                <p:cTn id="9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uiExpand="1" build="allAtOnce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314450"/>
            <a:ext cx="85343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Tai nguyen thiet ke tro choi\Bảng gỗ\1a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42693" y="933524"/>
            <a:ext cx="65165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sz="3000" b="1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tiếng thích hợp vào chỗ chấm: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b="1" noProof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 nhai nhồm 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85649" y="2343150"/>
            <a:ext cx="17780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nhoàm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lang="en-US" sz="3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nhoám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nhoạm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048000" y="2352675"/>
            <a:ext cx="495751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69"/>
          <p:cNvSpPr>
            <a:spLocks noChangeArrowheads="1"/>
          </p:cNvSpPr>
          <p:nvPr/>
        </p:nvSpPr>
        <p:spPr bwMode="auto">
          <a:xfrm>
            <a:off x="7001062" y="3378520"/>
            <a:ext cx="65815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</a:t>
            </a:r>
          </a:p>
        </p:txBody>
      </p:sp>
      <p:sp>
        <p:nvSpPr>
          <p:cNvPr id="12" name="Oval 69"/>
          <p:cNvSpPr>
            <a:spLocks noChangeArrowheads="1"/>
          </p:cNvSpPr>
          <p:nvPr/>
        </p:nvSpPr>
        <p:spPr bwMode="auto">
          <a:xfrm>
            <a:off x="7007162" y="3378520"/>
            <a:ext cx="659998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13" name="Oval 69"/>
          <p:cNvSpPr>
            <a:spLocks noChangeArrowheads="1"/>
          </p:cNvSpPr>
          <p:nvPr/>
        </p:nvSpPr>
        <p:spPr bwMode="auto">
          <a:xfrm>
            <a:off x="7001062" y="3384474"/>
            <a:ext cx="658159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14" name="Oval 69"/>
          <p:cNvSpPr>
            <a:spLocks noChangeArrowheads="1"/>
          </p:cNvSpPr>
          <p:nvPr/>
        </p:nvSpPr>
        <p:spPr bwMode="auto">
          <a:xfrm>
            <a:off x="7007162" y="3384474"/>
            <a:ext cx="659998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15" name="Oval 69"/>
          <p:cNvSpPr>
            <a:spLocks noChangeArrowheads="1"/>
          </p:cNvSpPr>
          <p:nvPr/>
        </p:nvSpPr>
        <p:spPr bwMode="auto">
          <a:xfrm>
            <a:off x="7001062" y="3384474"/>
            <a:ext cx="658159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16" name="Oval 69"/>
          <p:cNvSpPr>
            <a:spLocks noChangeArrowheads="1"/>
          </p:cNvSpPr>
          <p:nvPr/>
        </p:nvSpPr>
        <p:spPr bwMode="auto">
          <a:xfrm>
            <a:off x="7001062" y="3378520"/>
            <a:ext cx="65815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17" name="Oval 69"/>
          <p:cNvSpPr>
            <a:spLocks noChangeArrowheads="1"/>
          </p:cNvSpPr>
          <p:nvPr/>
        </p:nvSpPr>
        <p:spPr bwMode="auto">
          <a:xfrm>
            <a:off x="7018273" y="3384474"/>
            <a:ext cx="659997" cy="712009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18" name="Oval 69"/>
          <p:cNvSpPr>
            <a:spLocks noChangeArrowheads="1"/>
          </p:cNvSpPr>
          <p:nvPr/>
        </p:nvSpPr>
        <p:spPr bwMode="auto">
          <a:xfrm>
            <a:off x="7007162" y="3378520"/>
            <a:ext cx="659998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9" name="Oval 69"/>
          <p:cNvSpPr>
            <a:spLocks noChangeArrowheads="1"/>
          </p:cNvSpPr>
          <p:nvPr/>
        </p:nvSpPr>
        <p:spPr bwMode="auto">
          <a:xfrm>
            <a:off x="7001062" y="3376933"/>
            <a:ext cx="658159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20" name="Oval 69"/>
          <p:cNvSpPr>
            <a:spLocks noChangeArrowheads="1"/>
          </p:cNvSpPr>
          <p:nvPr/>
        </p:nvSpPr>
        <p:spPr bwMode="auto">
          <a:xfrm>
            <a:off x="7018273" y="3354708"/>
            <a:ext cx="659997" cy="710025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Oval 69"/>
          <p:cNvSpPr>
            <a:spLocks noChangeArrowheads="1"/>
          </p:cNvSpPr>
          <p:nvPr/>
        </p:nvSpPr>
        <p:spPr bwMode="auto">
          <a:xfrm>
            <a:off x="6510864" y="3337280"/>
            <a:ext cx="1674813" cy="1070987"/>
          </a:xfrm>
          <a:prstGeom prst="ellipse">
            <a:avLst/>
          </a:prstGeom>
          <a:solidFill>
            <a:srgbClr val="FFCCFF"/>
          </a:solidFill>
          <a:ln w="38100" cap="sq">
            <a:solidFill>
              <a:srgbClr val="FF66CC"/>
            </a:solidFill>
            <a:round/>
            <a:headEnd type="none" w="sm" len="sm"/>
            <a:tailEnd type="none" w="sm" len="sm"/>
          </a:ln>
        </p:spPr>
        <p:txBody>
          <a:bodyPr wrap="none" lIns="64166" tIns="32083" rIns="64166" bIns="32083" anchor="ctr"/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4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01762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000"/>
                            </p:stCondLst>
                            <p:childTnLst>
                              <p:par>
                                <p:cTn id="9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uiExpand="1" build="allAtOnce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1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3696"/>
            <a:ext cx="891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(3). Tìm các từ:</a:t>
            </a:r>
            <a:endParaRPr lang="en-US" sz="28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539711"/>
            <a:ext cx="8940800" cy="4318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Chứa tiếng bắt đầu bằng</a:t>
            </a:r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 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 </a:t>
            </a:r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có nghĩa như sau:</a:t>
            </a:r>
          </a:p>
          <a:p>
            <a:pPr algn="just"/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Giữ chặt trong lòng bàn tay</a:t>
            </a:r>
          </a:p>
          <a:p>
            <a:pPr algn="just"/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Rất nhiều</a:t>
            </a:r>
          </a:p>
          <a:p>
            <a:pPr algn="just"/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Loại gạo thường dùng để thổi xôi, làm bánh</a:t>
            </a:r>
          </a:p>
          <a:p>
            <a:pPr algn="just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Chứa tiếng có vần </a:t>
            </a:r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hoặc </a:t>
            </a:r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có nghĩa như sau:</a:t>
            </a:r>
          </a:p>
          <a:p>
            <a:pPr algn="just"/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Loại nhạc cụ phát ra âm thanh nhờ thổi hơi vào.</a:t>
            </a:r>
          </a:p>
          <a:p>
            <a:pPr algn="just"/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Vật bằng sắt, gõ vào thì phát ra tiếng kêu để báo hiệu.</a:t>
            </a:r>
          </a:p>
          <a:p>
            <a:pPr algn="just"/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Vật đựng cơm cho mỗi người trong bữa ăn.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74782" y="1047521"/>
            <a:ext cx="11430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8791" y="1570741"/>
            <a:ext cx="11430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ắm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1800" y="1962150"/>
            <a:ext cx="19050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 nếp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62800" y="3039130"/>
            <a:ext cx="11430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24800" y="3562350"/>
            <a:ext cx="11430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Kẻng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91300" y="4116110"/>
            <a:ext cx="11430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26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04019" y="2091155"/>
            <a:ext cx="7343775" cy="685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marL="0" indent="0" algn="ctr" defTabSz="514337">
              <a:buNone/>
              <a:defRPr/>
            </a:pPr>
            <a:r>
              <a:rPr lang="en-US" sz="3600" b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</a:t>
            </a:r>
            <a:r>
              <a:rPr lang="en-US" sz="36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36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tốt!</a:t>
            </a:r>
            <a:endParaRPr lang="en-US" sz="36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lwaysWithMePiano-JoeHisaishi-503128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871" end="186233.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6400" y="20383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439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" y="0"/>
            <a:ext cx="4643928" cy="2495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174" y="2495550"/>
            <a:ext cx="4426626" cy="2663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191" y="-1"/>
            <a:ext cx="4491809" cy="249555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263" y="2495550"/>
            <a:ext cx="4643928" cy="2663355"/>
            <a:chOff x="8263" y="2495550"/>
            <a:chExt cx="4643928" cy="266335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6" r="6344"/>
            <a:stretch/>
          </p:blipFill>
          <p:spPr>
            <a:xfrm>
              <a:off x="8263" y="2495550"/>
              <a:ext cx="4643928" cy="2663355"/>
            </a:xfrm>
            <a:prstGeom prst="rect">
              <a:avLst/>
            </a:prstGeom>
          </p:spPr>
        </p:pic>
        <p:sp>
          <p:nvSpPr>
            <p:cNvPr id="6" name="Freeform 5"/>
            <p:cNvSpPr/>
            <p:nvPr/>
          </p:nvSpPr>
          <p:spPr>
            <a:xfrm>
              <a:off x="1817783" y="3062689"/>
              <a:ext cx="859316" cy="341523"/>
            </a:xfrm>
            <a:custGeom>
              <a:avLst/>
              <a:gdLst>
                <a:gd name="connsiteX0" fmla="*/ 33051 w 859316"/>
                <a:gd name="connsiteY0" fmla="*/ 341523 h 341523"/>
                <a:gd name="connsiteX1" fmla="*/ 859316 w 859316"/>
                <a:gd name="connsiteY1" fmla="*/ 110169 h 341523"/>
                <a:gd name="connsiteX2" fmla="*/ 848299 w 859316"/>
                <a:gd name="connsiteY2" fmla="*/ 55084 h 341523"/>
                <a:gd name="connsiteX3" fmla="*/ 848299 w 859316"/>
                <a:gd name="connsiteY3" fmla="*/ 55084 h 341523"/>
                <a:gd name="connsiteX4" fmla="*/ 848299 w 859316"/>
                <a:gd name="connsiteY4" fmla="*/ 55084 h 341523"/>
                <a:gd name="connsiteX5" fmla="*/ 749147 w 859316"/>
                <a:gd name="connsiteY5" fmla="*/ 0 h 341523"/>
                <a:gd name="connsiteX6" fmla="*/ 396607 w 859316"/>
                <a:gd name="connsiteY6" fmla="*/ 154236 h 341523"/>
                <a:gd name="connsiteX7" fmla="*/ 220337 w 859316"/>
                <a:gd name="connsiteY7" fmla="*/ 154236 h 341523"/>
                <a:gd name="connsiteX8" fmla="*/ 0 w 859316"/>
                <a:gd name="connsiteY8" fmla="*/ 198304 h 341523"/>
                <a:gd name="connsiteX9" fmla="*/ 99152 w 859316"/>
                <a:gd name="connsiteY9" fmla="*/ 308472 h 341523"/>
                <a:gd name="connsiteX10" fmla="*/ 77118 w 859316"/>
                <a:gd name="connsiteY10" fmla="*/ 286439 h 341523"/>
                <a:gd name="connsiteX11" fmla="*/ 33051 w 859316"/>
                <a:gd name="connsiteY11" fmla="*/ 341523 h 34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9316" h="341523">
                  <a:moveTo>
                    <a:pt x="33051" y="341523"/>
                  </a:moveTo>
                  <a:lnTo>
                    <a:pt x="859316" y="110169"/>
                  </a:lnTo>
                  <a:lnTo>
                    <a:pt x="848299" y="55084"/>
                  </a:lnTo>
                  <a:lnTo>
                    <a:pt x="848299" y="55084"/>
                  </a:lnTo>
                  <a:lnTo>
                    <a:pt x="848299" y="55084"/>
                  </a:lnTo>
                  <a:lnTo>
                    <a:pt x="749147" y="0"/>
                  </a:lnTo>
                  <a:lnTo>
                    <a:pt x="396607" y="154236"/>
                  </a:lnTo>
                  <a:lnTo>
                    <a:pt x="220337" y="154236"/>
                  </a:lnTo>
                  <a:lnTo>
                    <a:pt x="0" y="198304"/>
                  </a:lnTo>
                  <a:lnTo>
                    <a:pt x="99152" y="308472"/>
                  </a:lnTo>
                  <a:lnTo>
                    <a:pt x="77118" y="286439"/>
                  </a:lnTo>
                  <a:lnTo>
                    <a:pt x="33051" y="341523"/>
                  </a:lnTo>
                  <a:close/>
                </a:path>
              </a:pathLst>
            </a:custGeom>
            <a:solidFill>
              <a:srgbClr val="FC6426"/>
            </a:solidFill>
            <a:ln>
              <a:solidFill>
                <a:srgbClr val="F76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728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82414" y="666750"/>
            <a:ext cx="1953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  <a:cs typeface="Times New Roman" pitchFamily="18" charset="0"/>
              </a:rPr>
              <a:t>Chính</a:t>
            </a:r>
            <a:r>
              <a:rPr lang="en-US" sz="32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  <a:cs typeface="Times New Roman" pitchFamily="18" charset="0"/>
              </a:rPr>
              <a:t>tả</a:t>
            </a:r>
            <a:r>
              <a:rPr lang="en-US" sz="32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  <a:cs typeface="Times New Roman" pitchFamily="18" charset="0"/>
              </a:rPr>
              <a:t>:</a:t>
            </a:r>
            <a:endParaRPr lang="vi-VN" sz="3200" b="1" u="sng" dirty="0">
              <a:solidFill>
                <a:schemeClr val="tx1">
                  <a:lumMod val="95000"/>
                  <a:lumOff val="5000"/>
                </a:schemeClr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1276350"/>
            <a:ext cx="6935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 u="sng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Tập</a:t>
            </a:r>
            <a:r>
              <a:rPr lang="en-US" sz="3600" b="1" u="sng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chép</a:t>
            </a:r>
            <a:r>
              <a:rPr lang="en-US" sz="3600" b="1" u="sng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: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Mùa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thu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em</a:t>
            </a:r>
            <a:endParaRPr lang="en-US" sz="3600" b="1" dirty="0" smtClean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37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438150"/>
            <a:ext cx="8031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Tập chép: Mùa thu của em (cả bài)</a:t>
            </a:r>
            <a:endParaRPr lang="en-US" sz="32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53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" y="-75408"/>
            <a:ext cx="8229600" cy="731839"/>
          </a:xfrm>
        </p:spPr>
        <p:txBody>
          <a:bodyPr>
            <a:norm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585788"/>
            <a:ext cx="9652000" cy="4525963"/>
          </a:xfrm>
        </p:spPr>
        <p:txBody>
          <a:bodyPr numCol="2" spcCol="0">
            <a:noAutofit/>
          </a:bodyPr>
          <a:lstStyle/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93"/>
              </a:spcBef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764098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93"/>
              </a:spcBef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6989438" y="4588531"/>
            <a:ext cx="3157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03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438150"/>
            <a:ext cx="8031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Tập chép: Mùa thu của em (cả bài)</a:t>
            </a:r>
            <a:endParaRPr lang="en-US" sz="32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43385" y="1200150"/>
            <a:ext cx="8940800" cy="253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Calibri" panose="020F0502020204030204" pitchFamily="34" charset="0"/>
              <a:buChar char="-"/>
            </a:pPr>
            <a:r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thơ viết theo thể thơ nào?</a:t>
            </a:r>
          </a:p>
          <a:p>
            <a:pPr algn="just">
              <a:buFont typeface="Calibri" panose="020F0502020204030204" pitchFamily="34" charset="0"/>
              <a:buChar char="-"/>
            </a:pPr>
            <a:r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Nội dung chính của bài thơ là gì?</a:t>
            </a:r>
          </a:p>
          <a:p>
            <a:pPr algn="just">
              <a:buFont typeface="Calibri" panose="020F0502020204030204" pitchFamily="34" charset="0"/>
              <a:buChar char="-"/>
            </a:pPr>
            <a:r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chữ nào trong bài viết hoa?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57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" y="-75408"/>
            <a:ext cx="8229600" cy="731839"/>
          </a:xfrm>
        </p:spPr>
        <p:txBody>
          <a:bodyPr>
            <a:norm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22910" y="585788"/>
            <a:ext cx="9652000" cy="4525963"/>
          </a:xfrm>
        </p:spPr>
        <p:txBody>
          <a:bodyPr numCol="2" spcCol="0">
            <a:noAutofit/>
          </a:bodyPr>
          <a:lstStyle/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93"/>
              </a:spcBef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764098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93"/>
              </a:spcBef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6989438" y="4588531"/>
            <a:ext cx="3157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828800" y="1428750"/>
            <a:ext cx="990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752600" y="3638550"/>
            <a:ext cx="685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998838" y="1885950"/>
            <a:ext cx="192596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3400" y="971550"/>
            <a:ext cx="685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33400" y="1428750"/>
            <a:ext cx="381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71500" y="1885950"/>
            <a:ext cx="571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1500" y="2343150"/>
            <a:ext cx="4953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33400" y="3181350"/>
            <a:ext cx="685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71500" y="3638550"/>
            <a:ext cx="3429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33400" y="4095750"/>
            <a:ext cx="60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17220" y="4552950"/>
            <a:ext cx="2971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283200" y="971550"/>
            <a:ext cx="685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283200" y="1428750"/>
            <a:ext cx="7156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259070" y="1885950"/>
            <a:ext cx="571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321300" y="2343150"/>
            <a:ext cx="4953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283200" y="3181350"/>
            <a:ext cx="685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219700" y="3638550"/>
            <a:ext cx="647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283200" y="4095750"/>
            <a:ext cx="533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259070" y="4552950"/>
            <a:ext cx="5575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867400" y="2343150"/>
            <a:ext cx="76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86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" y="-75408"/>
            <a:ext cx="8229600" cy="731839"/>
          </a:xfrm>
        </p:spPr>
        <p:txBody>
          <a:bodyPr>
            <a:norm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585788"/>
            <a:ext cx="9652000" cy="4525963"/>
          </a:xfrm>
        </p:spPr>
        <p:txBody>
          <a:bodyPr numCol="2" spcCol="0">
            <a:noAutofit/>
          </a:bodyPr>
          <a:lstStyle/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93"/>
              </a:spcBef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764098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93"/>
              </a:spcBef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93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6989438" y="4588531"/>
            <a:ext cx="3157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52600" y="4588531"/>
            <a:ext cx="838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34000" y="1428750"/>
            <a:ext cx="1219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867400" y="4095750"/>
            <a:ext cx="11220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19200" y="1885950"/>
            <a:ext cx="838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752600" y="3638550"/>
            <a:ext cx="60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15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61950"/>
            <a:ext cx="8229600" cy="919161"/>
          </a:xfrm>
        </p:spPr>
        <p:txBody>
          <a:bodyPr>
            <a:normAutofit/>
          </a:bodyPr>
          <a:lstStyle/>
          <a:p>
            <a:pPr marL="609585" indent="-609585" algn="l">
              <a:buFont typeface="Wingdings" panose="05000000000000000000" pitchFamily="2" charset="2"/>
              <a:buChar char="q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4600" y="1499551"/>
            <a:ext cx="2870200" cy="297719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ìn</a:t>
            </a:r>
          </a:p>
          <a:p>
            <a:pPr>
              <a:buFontTx/>
              <a:buChar char="-"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</a:p>
          <a:p>
            <a:pPr>
              <a:buFontTx/>
              <a:buChar char="-"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32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2048</TotalTime>
  <Words>611</Words>
  <Application>Microsoft Office PowerPoint</Application>
  <PresentationFormat>On-screen Show (16:9)</PresentationFormat>
  <Paragraphs>175</Paragraphs>
  <Slides>19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HP001 4 hàng</vt:lpstr>
      <vt:lpstr>Times New Roman</vt:lpstr>
      <vt:lpstr>UTM Azuki</vt:lpstr>
      <vt:lpstr>Wingdings</vt:lpstr>
      <vt:lpstr>1_Office Theme</vt:lpstr>
      <vt:lpstr>2_Office Theme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Mùa thu của em</vt:lpstr>
      <vt:lpstr>PowerPoint Presentation</vt:lpstr>
      <vt:lpstr>Mùa thu của em</vt:lpstr>
      <vt:lpstr>Mùa thu của em</vt:lpstr>
      <vt:lpstr> Viết từ khó: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TT</cp:lastModifiedBy>
  <cp:revision>75</cp:revision>
  <dcterms:created xsi:type="dcterms:W3CDTF">2006-08-16T00:00:00Z</dcterms:created>
  <dcterms:modified xsi:type="dcterms:W3CDTF">2021-10-05T08:57:02Z</dcterms:modified>
</cp:coreProperties>
</file>