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8" r:id="rId3"/>
    <p:sldId id="284" r:id="rId4"/>
    <p:sldId id="289" r:id="rId5"/>
    <p:sldId id="257" r:id="rId6"/>
    <p:sldId id="286" r:id="rId7"/>
    <p:sldId id="287" r:id="rId8"/>
    <p:sldId id="259" r:id="rId9"/>
    <p:sldId id="430" r:id="rId10"/>
    <p:sldId id="431" r:id="rId11"/>
    <p:sldId id="439" r:id="rId12"/>
    <p:sldId id="440" r:id="rId13"/>
    <p:sldId id="442" r:id="rId14"/>
    <p:sldId id="443" r:id="rId15"/>
    <p:sldId id="444" r:id="rId16"/>
    <p:sldId id="445" r:id="rId17"/>
    <p:sldId id="285" r:id="rId18"/>
    <p:sldId id="436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33FF"/>
    <a:srgbClr val="660066"/>
    <a:srgbClr val="FF0066"/>
    <a:srgbClr val="0066FF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933700" y="24384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tập về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zh-CN" altLang="en-US" sz="4400" b="1" i="0" dirty="0">
              <a:solidFill>
                <a:srgbClr val="FF0000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6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895600" y="1219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B050"/>
                </a:solidFill>
                <a:latin typeface="+mn-lt"/>
                <a:ea typeface="Cambria" panose="02040503050406030204" pitchFamily="18" charset="0"/>
              </a:rPr>
              <a:t>CHÀO MỪNG CÁC CON ĐẾN VỚI TIẾT HỌC TOÁN ONLINE</a:t>
            </a:r>
          </a:p>
        </p:txBody>
      </p:sp>
    </p:spTree>
    <p:extLst>
      <p:ext uri="{BB962C8B-B14F-4D97-AF65-F5344CB8AC3E}">
        <p14:creationId xmlns:p14="http://schemas.microsoft.com/office/powerpoint/2010/main" val="2668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4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1">
            <a:extLst>
              <a:ext uri="{FF2B5EF4-FFF2-40B4-BE49-F238E27FC236}">
                <a16:creationId xmlns:a16="http://schemas.microsoft.com/office/drawing/2014/main" id="{24B3838A-8A92-4FB1-BD98-FF9A867C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20691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A941CCD4-FDBF-401C-B51F-B31762519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11945740-4CB6-4A65-AA50-827EC898E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D27A22D2-7BF3-42D3-8EBA-5B4B3F745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A5A6180D-59EA-43AE-9D59-7D66C897F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2DCFD8E1-8FAD-4173-9F49-75C286ED5D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8AA0A022-EC05-485D-BA58-F8F9FE00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1123636"/>
            <a:ext cx="11478277" cy="16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altLang="en-US" sz="3409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40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635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50EDA5E-3E06-4E4B-A42E-D1ED2D2B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4" y="3789487"/>
            <a:ext cx="10292570" cy="225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635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128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401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318302E-62C0-4AA4-9197-1A6591BD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22" y="2957104"/>
            <a:ext cx="3135359" cy="6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1">
            <a:extLst>
              <a:ext uri="{FF2B5EF4-FFF2-40B4-BE49-F238E27FC236}">
                <a16:creationId xmlns:a16="http://schemas.microsoft.com/office/drawing/2014/main" id="{E26F0EE8-5E39-4136-BD51-C2A12266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20691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14E25280-CB5E-4AFC-9148-EDD0E4FB4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88776C10-2361-464B-B57D-323D53C3A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87FE279E-B8C0-465D-9DA2-DC864FEBC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91E616F5-52D2-4BF0-AEB8-DB996794E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07E1D9B7-BBFA-431D-B424-4A256F303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6CF92FB-C8CE-4E03-BCB8-5CBE9461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24" y="1364840"/>
            <a:ext cx="8622087" cy="41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2908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2908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635 – 128 = 507 ( </a:t>
            </a:r>
            <a:r>
              <a:rPr lang="en-CA" altLang="en-US" sz="4010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507 </a:t>
            </a:r>
            <a:r>
              <a:rPr lang="en-CA" altLang="en-US" sz="4411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391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CA823D2-84E5-40F0-99F8-F87C564429C8}"/>
              </a:ext>
            </a:extLst>
          </p:cNvPr>
          <p:cNvSpPr/>
          <p:nvPr/>
        </p:nvSpPr>
        <p:spPr>
          <a:xfrm>
            <a:off x="354" y="2906175"/>
            <a:ext cx="12191293" cy="3951826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612" rIns="91236" bIns="45612" anchor="ctr"/>
          <a:lstStyle/>
          <a:p>
            <a:pPr algn="ctr" defTabSz="9123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C2C90-14CC-403C-9703-9E836960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530" y="2579907"/>
            <a:ext cx="5798026" cy="1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6" tIns="45612" rIns="91236" bIns="45612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 eaLnBrk="1" hangingPunct="1"/>
            <a:r>
              <a:rPr lang="en-US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C03993-5B51-486D-BC92-FFD309168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468" y="1222312"/>
            <a:ext cx="1609059" cy="15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5AC6B0-050B-4A0E-BF2E-7A4BCD5DE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8" y="316719"/>
            <a:ext cx="1609059" cy="15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40">
            <a:extLst>
              <a:ext uri="{FF2B5EF4-FFF2-40B4-BE49-F238E27FC236}">
                <a16:creationId xmlns:a16="http://schemas.microsoft.com/office/drawing/2014/main" id="{D9B92AA9-1017-44A8-A9E2-6B339CF9F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92" y="2320484"/>
            <a:ext cx="1045651" cy="8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58E668-DA4E-4776-B6DC-C93E526C0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8" y="163930"/>
            <a:ext cx="1609059" cy="15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BB9540E-3F08-45A9-BFEC-3903B864C889}"/>
              </a:ext>
            </a:extLst>
          </p:cNvPr>
          <p:cNvSpPr/>
          <p:nvPr/>
        </p:nvSpPr>
        <p:spPr>
          <a:xfrm>
            <a:off x="354" y="5371491"/>
            <a:ext cx="12191293" cy="1480144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612" rIns="91236" bIns="45612" anchor="ctr"/>
          <a:lstStyle/>
          <a:p>
            <a:pPr algn="ctr" defTabSz="9123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pic>
        <p:nvPicPr>
          <p:cNvPr id="103433" name="Picture 61">
            <a:extLst>
              <a:ext uri="{FF2B5EF4-FFF2-40B4-BE49-F238E27FC236}">
                <a16:creationId xmlns:a16="http://schemas.microsoft.com/office/drawing/2014/main" id="{C345A107-22DE-4912-B992-9764523EE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1" y="4784207"/>
            <a:ext cx="2045145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69">
            <a:extLst>
              <a:ext uri="{FF2B5EF4-FFF2-40B4-BE49-F238E27FC236}">
                <a16:creationId xmlns:a16="http://schemas.microsoft.com/office/drawing/2014/main" id="{B484908B-38E6-4370-8D3A-6062BA0BE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2" y="4496136"/>
            <a:ext cx="74484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67">
            <a:extLst>
              <a:ext uri="{FF2B5EF4-FFF2-40B4-BE49-F238E27FC236}">
                <a16:creationId xmlns:a16="http://schemas.microsoft.com/office/drawing/2014/main" id="{E862A74F-5FB9-431D-AC71-184B4637F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58" y="2264780"/>
            <a:ext cx="3905670" cy="19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71">
            <a:extLst>
              <a:ext uri="{FF2B5EF4-FFF2-40B4-BE49-F238E27FC236}">
                <a16:creationId xmlns:a16="http://schemas.microsoft.com/office/drawing/2014/main" id="{0F613232-BE42-481B-B720-DA3730820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65" y="1844609"/>
            <a:ext cx="2643569" cy="34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72">
            <a:extLst>
              <a:ext uri="{FF2B5EF4-FFF2-40B4-BE49-F238E27FC236}">
                <a16:creationId xmlns:a16="http://schemas.microsoft.com/office/drawing/2014/main" id="{4EE61EBD-4D8A-4ED3-BD0E-379CCC182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3" y="4502503"/>
            <a:ext cx="558635" cy="4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73">
            <a:extLst>
              <a:ext uri="{FF2B5EF4-FFF2-40B4-BE49-F238E27FC236}">
                <a16:creationId xmlns:a16="http://schemas.microsoft.com/office/drawing/2014/main" id="{357ACC77-8074-4DB1-8D53-2187C5D17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21" y="4359263"/>
            <a:ext cx="557043" cy="44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74">
            <a:extLst>
              <a:ext uri="{FF2B5EF4-FFF2-40B4-BE49-F238E27FC236}">
                <a16:creationId xmlns:a16="http://schemas.microsoft.com/office/drawing/2014/main" id="{D72DF4DC-5BE2-45D6-A366-14529A57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93" y="4944954"/>
            <a:ext cx="558634" cy="4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92536D1-C45C-475A-8268-68A75747B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719" y="4682347"/>
            <a:ext cx="1917820" cy="16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1F665FF7-DEF2-4EBA-88EA-85E8611DDB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9" y="-870580"/>
            <a:ext cx="609565" cy="6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63">
            <a:extLst>
              <a:ext uri="{FF2B5EF4-FFF2-40B4-BE49-F238E27FC236}">
                <a16:creationId xmlns:a16="http://schemas.microsoft.com/office/drawing/2014/main" id="{2871A0FE-DB69-4E48-BAFB-162ADB0721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8" y="113001"/>
            <a:ext cx="4602770" cy="20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8149F2DA-60C4-4008-8D5B-6A317BBEDFF5}"/>
              </a:ext>
            </a:extLst>
          </p:cNvPr>
          <p:cNvSpPr/>
          <p:nvPr/>
        </p:nvSpPr>
        <p:spPr>
          <a:xfrm>
            <a:off x="1620554" y="2583091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16FDB5D6-66DD-4CAA-96A0-9BD71215DDD2}"/>
              </a:ext>
            </a:extLst>
          </p:cNvPr>
          <p:cNvSpPr/>
          <p:nvPr/>
        </p:nvSpPr>
        <p:spPr>
          <a:xfrm>
            <a:off x="313890" y="232367"/>
            <a:ext cx="11502150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50kg,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35kg.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C462EE61-7DF3-44B8-B361-A0130E42380D}"/>
              </a:ext>
            </a:extLst>
          </p:cNvPr>
          <p:cNvSpPr/>
          <p:nvPr/>
        </p:nvSpPr>
        <p:spPr>
          <a:xfrm>
            <a:off x="1620554" y="4098249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25kg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6C130087-8C89-448E-9B54-A4A3D1E3E81A}"/>
              </a:ext>
            </a:extLst>
          </p:cNvPr>
          <p:cNvSpPr/>
          <p:nvPr/>
        </p:nvSpPr>
        <p:spPr>
          <a:xfrm>
            <a:off x="6312451" y="2562400"/>
            <a:ext cx="2374596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85kg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6266FC8-9ED5-4799-AA6A-1F960766EECB}"/>
              </a:ext>
            </a:extLst>
          </p:cNvPr>
          <p:cNvSpPr/>
          <p:nvPr/>
        </p:nvSpPr>
        <p:spPr>
          <a:xfrm>
            <a:off x="6349058" y="4098249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CBBDD-0121-49B4-97F5-53C3DCF66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7910" y="806917"/>
            <a:ext cx="1589961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483578CB-AA31-4B06-A27A-461632AA8873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algn="ctr"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79E-6 9.76572E-7 L -0.65531 0.185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2" y="9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B659BD0-78D3-4002-8A74-0E2EEBBD7671}"/>
              </a:ext>
            </a:extLst>
          </p:cNvPr>
          <p:cNvSpPr/>
          <p:nvPr/>
        </p:nvSpPr>
        <p:spPr>
          <a:xfrm>
            <a:off x="1620554" y="2626062"/>
            <a:ext cx="3312021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120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360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911C5C68-802F-40DD-8B69-0D87517EB9F4}"/>
              </a:ext>
            </a:extLst>
          </p:cNvPr>
          <p:cNvSpPr/>
          <p:nvPr/>
        </p:nvSpPr>
        <p:spPr>
          <a:xfrm>
            <a:off x="344129" y="305578"/>
            <a:ext cx="10707966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AFD7032-7260-4884-94BF-679829F1D008}"/>
              </a:ext>
            </a:extLst>
          </p:cNvPr>
          <p:cNvSpPr/>
          <p:nvPr/>
        </p:nvSpPr>
        <p:spPr>
          <a:xfrm>
            <a:off x="1620554" y="4222390"/>
            <a:ext cx="3312021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E0E8E841-4E4F-4F87-8CF7-00D2D58C2726}"/>
              </a:ext>
            </a:extLst>
          </p:cNvPr>
          <p:cNvSpPr/>
          <p:nvPr/>
        </p:nvSpPr>
        <p:spPr>
          <a:xfrm>
            <a:off x="6528903" y="2649936"/>
            <a:ext cx="3313612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8FB41591-C06F-44A8-BD46-FE3DB0FE964A}"/>
              </a:ext>
            </a:extLst>
          </p:cNvPr>
          <p:cNvSpPr/>
          <p:nvPr/>
        </p:nvSpPr>
        <p:spPr>
          <a:xfrm>
            <a:off x="6527312" y="4222390"/>
            <a:ext cx="3313612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E4687-9C06-4BD9-9DB9-880577D17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4556" flipH="1">
            <a:off x="10257115" y="992333"/>
            <a:ext cx="1589961" cy="11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3C3558B-5B27-4DBA-A992-597EE435ED25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algn="ctr"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8 -0.19346 L -0.30448 0.459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8" y="3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C1D3D6F-8E2D-46BC-A32F-FD9E044F98D3}"/>
              </a:ext>
            </a:extLst>
          </p:cNvPr>
          <p:cNvSpPr/>
          <p:nvPr/>
        </p:nvSpPr>
        <p:spPr>
          <a:xfrm>
            <a:off x="1330892" y="2667442"/>
            <a:ext cx="3168782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0D9E6451-6A6D-447C-98F3-87AE573B56F9}"/>
              </a:ext>
            </a:extLst>
          </p:cNvPr>
          <p:cNvSpPr/>
          <p:nvPr/>
        </p:nvSpPr>
        <p:spPr>
          <a:xfrm>
            <a:off x="344129" y="305578"/>
            <a:ext cx="11503742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Nam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8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226D3AC-245E-4250-BDDC-E5C25654AA70}"/>
              </a:ext>
            </a:extLst>
          </p:cNvPr>
          <p:cNvSpPr/>
          <p:nvPr/>
        </p:nvSpPr>
        <p:spPr>
          <a:xfrm>
            <a:off x="6818565" y="2667442"/>
            <a:ext cx="274702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B1C4908A-AA40-4C48-9C14-375A0A9BEEF9}"/>
              </a:ext>
            </a:extLst>
          </p:cNvPr>
          <p:cNvSpPr/>
          <p:nvPr/>
        </p:nvSpPr>
        <p:spPr>
          <a:xfrm>
            <a:off x="1342033" y="4367220"/>
            <a:ext cx="302395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035A4ACE-2782-48DF-B028-8E8FBACAC905}"/>
              </a:ext>
            </a:extLst>
          </p:cNvPr>
          <p:cNvSpPr/>
          <p:nvPr/>
        </p:nvSpPr>
        <p:spPr>
          <a:xfrm>
            <a:off x="6673734" y="4316290"/>
            <a:ext cx="2831372" cy="91673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333F4-8C81-4F2E-9AC1-FB92BBC81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0643" y="806917"/>
            <a:ext cx="1562905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DDF8CE71-5E8F-4AB8-9DF7-3A3C5EE433C6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algn="ctr"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5 -0.11969 L -0.2644 0.204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9" y="16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4D779CBB-5E5F-4E3C-9A4A-5A569F070A53}"/>
              </a:ext>
            </a:extLst>
          </p:cNvPr>
          <p:cNvSpPr/>
          <p:nvPr/>
        </p:nvSpPr>
        <p:spPr>
          <a:xfrm>
            <a:off x="1330891" y="2497147"/>
            <a:ext cx="2807499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63C4A95B-61C2-4AE5-B448-8297AFD8657C}"/>
              </a:ext>
            </a:extLst>
          </p:cNvPr>
          <p:cNvSpPr/>
          <p:nvPr/>
        </p:nvSpPr>
        <p:spPr>
          <a:xfrm>
            <a:off x="344129" y="305578"/>
            <a:ext cx="11503742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0C3DFFA-5007-4366-BFC9-1E0581E065CE}"/>
              </a:ext>
            </a:extLst>
          </p:cNvPr>
          <p:cNvSpPr/>
          <p:nvPr/>
        </p:nvSpPr>
        <p:spPr>
          <a:xfrm>
            <a:off x="6384072" y="2562400"/>
            <a:ext cx="280909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243412F-1767-41EA-B297-DCC2C089DB6E}"/>
              </a:ext>
            </a:extLst>
          </p:cNvPr>
          <p:cNvSpPr/>
          <p:nvPr/>
        </p:nvSpPr>
        <p:spPr>
          <a:xfrm>
            <a:off x="1367498" y="4440432"/>
            <a:ext cx="2807499" cy="91673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08D68B-2959-4BDC-8CAD-899A27D12E04}"/>
              </a:ext>
            </a:extLst>
          </p:cNvPr>
          <p:cNvSpPr/>
          <p:nvPr/>
        </p:nvSpPr>
        <p:spPr>
          <a:xfrm>
            <a:off x="6384072" y="4459530"/>
            <a:ext cx="280909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62537-B532-4167-8C20-F1B3E73B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10" y="878537"/>
            <a:ext cx="1589961" cy="14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A09F2B84-EBA3-4E0E-8AD5-8D4825E0B6E5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79E-6 -9.8817E-7 L -0.58428 0.19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21" y="9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03C1CB-9264-4134-9832-B76D46160CF9}"/>
              </a:ext>
            </a:extLst>
          </p:cNvPr>
          <p:cNvGrpSpPr/>
          <p:nvPr/>
        </p:nvGrpSpPr>
        <p:grpSpPr>
          <a:xfrm>
            <a:off x="4828984" y="273357"/>
            <a:ext cx="2780017" cy="1333108"/>
            <a:chOff x="2534307" y="83637"/>
            <a:chExt cx="2085013" cy="99983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F93F4FC-B22E-4AE9-B896-29F93FF5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34307" y="83637"/>
              <a:ext cx="2085013" cy="999831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2D8DD1C-CD63-49C4-A749-11D3B247C2CE}"/>
                </a:ext>
              </a:extLst>
            </p:cNvPr>
            <p:cNvSpPr txBox="1"/>
            <p:nvPr/>
          </p:nvSpPr>
          <p:spPr>
            <a:xfrm>
              <a:off x="2710940" y="281879"/>
              <a:ext cx="182159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Dặn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dò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:</a:t>
              </a:r>
              <a:endParaRPr lang="zh-CN" altLang="en-US" sz="4267" i="0" dirty="0">
                <a:solidFill>
                  <a:srgbClr val="FF0000"/>
                </a:solidFill>
                <a:latin typeface="+mn-lt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0529" y="1898957"/>
            <a:ext cx="7669282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>
                <a:solidFill>
                  <a:srgbClr val="009900"/>
                </a:solidFill>
              </a:rPr>
              <a:t>Hoàn </a:t>
            </a:r>
            <a:r>
              <a:rPr lang="en-US" sz="3800" i="0" dirty="0" err="1">
                <a:solidFill>
                  <a:srgbClr val="009900"/>
                </a:solidFill>
              </a:rPr>
              <a:t>thành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các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tập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trong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vở</a:t>
            </a:r>
            <a:endParaRPr lang="en-US" sz="3800" i="0" dirty="0">
              <a:solidFill>
                <a:srgbClr val="009900"/>
              </a:solidFill>
            </a:endParaRPr>
          </a:p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 err="1">
                <a:solidFill>
                  <a:srgbClr val="009900"/>
                </a:solidFill>
              </a:rPr>
              <a:t>Chuẩn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bị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sau</a:t>
            </a:r>
            <a:r>
              <a:rPr lang="en-US" sz="3800" i="0" dirty="0">
                <a:solidFill>
                  <a:srgbClr val="009900"/>
                </a:solidFill>
              </a:rPr>
              <a:t>: </a:t>
            </a:r>
            <a:r>
              <a:rPr lang="en-US" sz="3800" i="0" dirty="0" err="1">
                <a:solidFill>
                  <a:srgbClr val="009900"/>
                </a:solidFill>
              </a:rPr>
              <a:t>Xem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đồng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hồ</a:t>
            </a:r>
            <a:r>
              <a:rPr lang="en-US" sz="3800" i="0">
                <a:solidFill>
                  <a:srgbClr val="009900"/>
                </a:solidFill>
              </a:rPr>
              <a:t>.</a:t>
            </a:r>
            <a:endParaRPr lang="en-US" sz="38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Tổng hợp hình nền PowerPoint cảm ơn đẹp nhất - Slide cảm ơn, slide kết thúc  đẹp và chuyên nghiệp - VnDoc.com">
            <a:extLst>
              <a:ext uri="{FF2B5EF4-FFF2-40B4-BE49-F238E27FC236}">
                <a16:creationId xmlns:a16="http://schemas.microsoft.com/office/drawing/2014/main" id="{05437AE8-41CF-4DF5-8258-3A7E2AE4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-1"/>
            <a:ext cx="1219129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93F4FC-B22E-4AE9-B896-29F93FF58E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077" y="165107"/>
            <a:ext cx="2780017" cy="133310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1" y="1626327"/>
            <a:ext cx="815339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Thứ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hai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ngày</a:t>
            </a:r>
            <a:r>
              <a:rPr lang="en-US" sz="3600" i="0" dirty="0">
                <a:solidFill>
                  <a:srgbClr val="009900"/>
                </a:solidFill>
              </a:rPr>
              <a:t> 20 </a:t>
            </a:r>
            <a:r>
              <a:rPr lang="en-US" sz="3600" i="0" dirty="0" err="1">
                <a:solidFill>
                  <a:srgbClr val="009900"/>
                </a:solidFill>
              </a:rPr>
              <a:t>tháng</a:t>
            </a:r>
            <a:r>
              <a:rPr lang="en-US" sz="3600" i="0" dirty="0">
                <a:solidFill>
                  <a:srgbClr val="009900"/>
                </a:solidFill>
              </a:rPr>
              <a:t> 9 </a:t>
            </a:r>
            <a:r>
              <a:rPr lang="en-US" sz="3600" i="0" dirty="0" err="1">
                <a:solidFill>
                  <a:srgbClr val="009900"/>
                </a:solidFill>
              </a:rPr>
              <a:t>năm</a:t>
            </a:r>
            <a:r>
              <a:rPr lang="en-US" sz="3600" i="0" dirty="0">
                <a:solidFill>
                  <a:srgbClr val="009900"/>
                </a:solidFill>
              </a:rPr>
              <a:t> 2021</a:t>
            </a: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Toán</a:t>
            </a:r>
            <a:endParaRPr lang="en-US" sz="3600" i="0" dirty="0">
              <a:solidFill>
                <a:srgbClr val="009900"/>
              </a:solidFill>
            </a:endParaRP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FF0000"/>
                </a:solidFill>
              </a:rPr>
              <a:t>Ôn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tập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về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hình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học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và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giải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toán</a:t>
            </a:r>
            <a:endParaRPr lang="en-US" sz="3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3200"/>
            <a:ext cx="11552830" cy="86360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1/. a.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gấp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khúc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1409510" y="2147248"/>
            <a:ext cx="37592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127047" y="2145646"/>
            <a:ext cx="1017371" cy="105399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6101687" y="1218440"/>
            <a:ext cx="44704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30406" y="322674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863910" y="1487752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885218" y="3174619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0486788" y="898164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 rot="-1487693">
            <a:off x="2521020" y="2338496"/>
            <a:ext cx="1253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 rot="2941043">
            <a:off x="5157589" y="2220377"/>
            <a:ext cx="1163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 rot="-1790997">
            <a:off x="7450526" y="1750367"/>
            <a:ext cx="1178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03200" y="98425"/>
            <a:ext cx="11785600" cy="66611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6" name="Arc 15"/>
          <p:cNvSpPr>
            <a:spLocks/>
          </p:cNvSpPr>
          <p:nvPr/>
        </p:nvSpPr>
        <p:spPr bwMode="auto">
          <a:xfrm rot="8362703" flipH="1" flipV="1">
            <a:off x="2846239" y="1541126"/>
            <a:ext cx="3663899" cy="5769604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7" name="Arc 18"/>
          <p:cNvSpPr>
            <a:spLocks/>
          </p:cNvSpPr>
          <p:nvPr/>
        </p:nvSpPr>
        <p:spPr bwMode="auto">
          <a:xfrm rot="6440468" flipH="1" flipV="1">
            <a:off x="7560692" y="-158692"/>
            <a:ext cx="3020598" cy="5179484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8" name="Arc 19"/>
          <p:cNvSpPr>
            <a:spLocks/>
          </p:cNvSpPr>
          <p:nvPr/>
        </p:nvSpPr>
        <p:spPr bwMode="auto">
          <a:xfrm rot="16473858" flipH="1">
            <a:off x="6399407" y="947751"/>
            <a:ext cx="904704" cy="3711370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481992" y="4127017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0" dirty="0" err="1">
                <a:solidFill>
                  <a:srgbClr val="009900"/>
                </a:solidFill>
              </a:rPr>
              <a:t>Độ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dài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đường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gấp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khúc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34 + 12 + 40 = 86 (cm)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28357" y="3541215"/>
            <a:ext cx="233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vi-VN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à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giải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:</a:t>
            </a:r>
            <a:endParaRPr lang="en-US" altLang="vi-VN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4" grpId="0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4536"/>
            <a:ext cx="10669198" cy="752132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</a:rPr>
              <a:t>Bài 1.a. Tính độ dài đường gấp khúc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2477099" y="2195868"/>
            <a:ext cx="28194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296499" y="2195868"/>
            <a:ext cx="83820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134699" y="1281468"/>
            <a:ext cx="33528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43699" y="31102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67899" y="15100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06099" y="33388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411299" y="9766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1487693">
            <a:off x="2908060" y="2512994"/>
            <a:ext cx="1125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2941043">
            <a:off x="4685965" y="2536559"/>
            <a:ext cx="1200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-1790997">
            <a:off x="7046192" y="1798681"/>
            <a:ext cx="110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8026572" flipH="1" flipV="1">
            <a:off x="3680425" y="1716444"/>
            <a:ext cx="2922587" cy="4678362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4" name="Arc 18"/>
          <p:cNvSpPr>
            <a:spLocks/>
          </p:cNvSpPr>
          <p:nvPr/>
        </p:nvSpPr>
        <p:spPr bwMode="auto">
          <a:xfrm rot="6440468" flipH="1" flipV="1">
            <a:off x="6991950" y="524231"/>
            <a:ext cx="2925762" cy="3884613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5" name="Arc 19"/>
          <p:cNvSpPr>
            <a:spLocks/>
          </p:cNvSpPr>
          <p:nvPr/>
        </p:nvSpPr>
        <p:spPr bwMode="auto">
          <a:xfrm rot="16473858" flipH="1">
            <a:off x="6254556" y="1334650"/>
            <a:ext cx="941388" cy="2974975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616638" y="3848379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n-US" sz="3000" i="0" kern="0" dirty="0">
                <a:solidFill>
                  <a:srgbClr val="CC00CC"/>
                </a:solidFill>
              </a:rPr>
              <a:t> </a:t>
            </a:r>
            <a:r>
              <a:rPr lang="en-US" sz="3200" i="0" kern="0" dirty="0">
                <a:solidFill>
                  <a:srgbClr val="FF0000"/>
                </a:solidFill>
              </a:rPr>
              <a:t>Muốn tính độ dài đường gấp khúc ta làm thế nào?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646519" y="4695889"/>
            <a:ext cx="9617637" cy="21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000" i="0" kern="0" dirty="0">
                <a:solidFill>
                  <a:srgbClr val="0000FF"/>
                </a:solidFill>
              </a:rPr>
              <a:t> </a:t>
            </a:r>
            <a:r>
              <a:rPr lang="en-US" i="0" kern="0" dirty="0">
                <a:solidFill>
                  <a:srgbClr val="0000FF"/>
                </a:solidFill>
              </a:rPr>
              <a:t>Muốn tính độ dài đường gấp khúc, ta tính tổng </a:t>
            </a:r>
            <a:r>
              <a:rPr lang="en-US" i="0" kern="0" dirty="0" err="1">
                <a:solidFill>
                  <a:srgbClr val="0000FF"/>
                </a:solidFill>
              </a:rPr>
              <a:t>độ</a:t>
            </a:r>
            <a:r>
              <a:rPr lang="en-US" i="0" kern="0" dirty="0">
                <a:solidFill>
                  <a:srgbClr val="0000FF"/>
                </a:solidFill>
              </a:rPr>
              <a:t> </a:t>
            </a:r>
          </a:p>
          <a:p>
            <a:pPr algn="l" eaLnBrk="1" hangingPunct="1">
              <a:buClr>
                <a:schemeClr val="hlink"/>
              </a:buClr>
            </a:pPr>
            <a:r>
              <a:rPr lang="en-US" i="0" kern="0" dirty="0" err="1">
                <a:solidFill>
                  <a:srgbClr val="0000FF"/>
                </a:solidFill>
              </a:rPr>
              <a:t>dài</a:t>
            </a:r>
            <a:r>
              <a:rPr lang="en-US" i="0" kern="0" dirty="0">
                <a:solidFill>
                  <a:srgbClr val="0000FF"/>
                </a:solidFill>
              </a:rPr>
              <a:t> các đoạn thẳng của đường gấp khúc đó.</a:t>
            </a:r>
          </a:p>
        </p:txBody>
      </p:sp>
    </p:spTree>
    <p:extLst>
      <p:ext uri="{BB962C8B-B14F-4D97-AF65-F5344CB8AC3E}">
        <p14:creationId xmlns:p14="http://schemas.microsoft.com/office/powerpoint/2010/main" val="32938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676" y="276829"/>
            <a:ext cx="9419923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556288" y="16763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375688" y="1676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556288" y="27432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27688" y="2971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47088" y="1143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190671" y="25750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985209" y="1908044"/>
            <a:ext cx="1170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6318117" y="1777017"/>
            <a:ext cx="1219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4396360" y="2951641"/>
            <a:ext cx="1247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438400" y="3943535"/>
            <a:ext cx="6226081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Chu vi hình tam giác MNP là: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34 + 12 + 40 = 86 (cm)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/>
      <p:bldP spid="5135" grpId="0"/>
      <p:bldP spid="5136" grpId="0"/>
      <p:bldP spid="5144" grpId="0"/>
      <p:bldP spid="5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" y="55564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36" y="47597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048000" y="15239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867400" y="15240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048000" y="25908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66417" y="28194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585817" y="990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29400" y="24226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422473" y="1748980"/>
            <a:ext cx="1201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5929097" y="1713262"/>
            <a:ext cx="138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3835011" y="2797485"/>
            <a:ext cx="128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436" y="3922829"/>
            <a:ext cx="10515601" cy="1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i="0" kern="0" dirty="0">
                <a:solidFill>
                  <a:srgbClr val="D60093"/>
                </a:solidFill>
              </a:rPr>
              <a:t> </a:t>
            </a:r>
            <a:r>
              <a:rPr lang="en-US" b="1" i="0" kern="0" dirty="0">
                <a:solidFill>
                  <a:srgbClr val="FF0000"/>
                </a:solidFill>
              </a:rPr>
              <a:t>Muốn tính chu vi hình tam giác ta làm thế nào?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55237" y="4575324"/>
            <a:ext cx="10210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tam giác ta tính tổng độ dài các cạnh của hình 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24525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9467" y="152400"/>
            <a:ext cx="12029312" cy="887033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 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436693" y="143981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50969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9489" y="4116746"/>
            <a:ext cx="739140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vi-VN" sz="32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Chu vi </a:t>
            </a:r>
            <a:r>
              <a:rPr lang="en-US" sz="3200" i="0" dirty="0" err="1">
                <a:solidFill>
                  <a:srgbClr val="009900"/>
                </a:solidFill>
              </a:rPr>
              <a:t>hình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chữ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nhật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3 + 2 + 3 + 2 = 10 (cm)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10 cm</a:t>
            </a:r>
            <a:endParaRPr lang="vi-VN" sz="3200" i="0" dirty="0">
              <a:solidFill>
                <a:srgbClr val="009900"/>
              </a:solidFill>
            </a:endParaRPr>
          </a:p>
          <a:p>
            <a:r>
              <a:rPr lang="en-US" sz="3200" i="0" dirty="0">
                <a:solidFill>
                  <a:srgbClr val="009900"/>
                </a:solidFill>
              </a:rPr>
              <a:t> </a:t>
            </a:r>
            <a:endParaRPr lang="vi-VN" sz="32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6" grpId="0"/>
      <p:bldP spid="7188" grpId="0"/>
      <p:bldP spid="7189" grpId="0"/>
      <p:bldP spid="7191" grpId="0" animBg="1"/>
      <p:bldP spid="7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94" y="185382"/>
            <a:ext cx="12189142" cy="704348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545617" y="14222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25555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66800" y="4346050"/>
            <a:ext cx="960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660066"/>
              </a:buClr>
              <a:buFont typeface="Wingdings" pitchFamily="2" charset="2"/>
              <a:buChar char="v"/>
            </a:pPr>
            <a:r>
              <a:rPr lang="en-US" i="0" kern="0" dirty="0">
                <a:solidFill>
                  <a:srgbClr val="0066FF"/>
                </a:solidFill>
              </a:rPr>
              <a:t> </a:t>
            </a:r>
            <a:r>
              <a:rPr lang="en-US" i="0" kern="0" dirty="0">
                <a:solidFill>
                  <a:srgbClr val="FF0000"/>
                </a:solidFill>
              </a:rPr>
              <a:t>Muốn tính chu vi hình chữ nhật ta làm thế nào?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401065" y="5048523"/>
            <a:ext cx="9829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chữ nhật ta tính tổng độ dài các cạnh của hình chữ nhật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3">
            <a:extLst>
              <a:ext uri="{FF2B5EF4-FFF2-40B4-BE49-F238E27FC236}">
                <a16:creationId xmlns:a16="http://schemas.microsoft.com/office/drawing/2014/main" id="{1BABF1F1-C7C5-48A6-895A-C80DEFC2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42972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2488C8C-2A43-4A19-85FD-331B2820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8" y="899228"/>
            <a:ext cx="12124447" cy="19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391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CA" sz="391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4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CA" sz="340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5AB6F599-03F9-4DCC-BDDA-B452B7D1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026" y="2813865"/>
            <a:ext cx="6095646" cy="6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CA" altLang="en-US" sz="39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1D21C2F-1777-45E1-8CE1-A51D0CA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937" y="3025541"/>
            <a:ext cx="7488254" cy="35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altLang="en-US" sz="3208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+ 90= 320 (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320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280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1CFADA-403E-4351-A29D-BA5911CAFB79}"/>
              </a:ext>
            </a:extLst>
          </p:cNvPr>
          <p:cNvCxnSpPr/>
          <p:nvPr/>
        </p:nvCxnSpPr>
        <p:spPr>
          <a:xfrm>
            <a:off x="1517104" y="3733800"/>
            <a:ext cx="31353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B352C-6D29-442E-BEEF-D4BD7642DD8D}"/>
              </a:ext>
            </a:extLst>
          </p:cNvPr>
          <p:cNvCxnSpPr/>
          <p:nvPr/>
        </p:nvCxnSpPr>
        <p:spPr>
          <a:xfrm>
            <a:off x="1475723" y="3674896"/>
            <a:ext cx="0" cy="10536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B24949-6E08-44BB-AC31-923B760FF20D}"/>
              </a:ext>
            </a:extLst>
          </p:cNvPr>
          <p:cNvCxnSpPr/>
          <p:nvPr/>
        </p:nvCxnSpPr>
        <p:spPr>
          <a:xfrm>
            <a:off x="1475724" y="4800122"/>
            <a:ext cx="4701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313" name="Picture 20">
            <a:extLst>
              <a:ext uri="{FF2B5EF4-FFF2-40B4-BE49-F238E27FC236}">
                <a16:creationId xmlns:a16="http://schemas.microsoft.com/office/drawing/2014/main" id="{33694C2E-6741-4761-8F83-7788388F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3" y="3754949"/>
            <a:ext cx="15916" cy="10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802294A9-98E8-4E96-BEA3-62FC90F22474}"/>
              </a:ext>
            </a:extLst>
          </p:cNvPr>
          <p:cNvSpPr/>
          <p:nvPr/>
        </p:nvSpPr>
        <p:spPr>
          <a:xfrm>
            <a:off x="1475724" y="4836728"/>
            <a:ext cx="4699854" cy="469508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E551F9-961D-41E2-9B56-7C9C331764BE}"/>
              </a:ext>
            </a:extLst>
          </p:cNvPr>
          <p:cNvSpPr/>
          <p:nvPr/>
        </p:nvSpPr>
        <p:spPr>
          <a:xfrm>
            <a:off x="4579252" y="4582557"/>
            <a:ext cx="1582003" cy="218043"/>
          </a:xfrm>
          <a:custGeom>
            <a:avLst/>
            <a:gdLst>
              <a:gd name="connsiteX0" fmla="*/ 0 w 1308847"/>
              <a:gd name="connsiteY0" fmla="*/ 170349 h 179313"/>
              <a:gd name="connsiteX1" fmla="*/ 546847 w 1308847"/>
              <a:gd name="connsiteY1" fmla="*/ 19 h 179313"/>
              <a:gd name="connsiteX2" fmla="*/ 1308847 w 1308847"/>
              <a:gd name="connsiteY2" fmla="*/ 179313 h 17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847" h="179313">
                <a:moveTo>
                  <a:pt x="0" y="170349"/>
                </a:moveTo>
                <a:cubicBezTo>
                  <a:pt x="164353" y="84437"/>
                  <a:pt x="328706" y="-1475"/>
                  <a:pt x="546847" y="19"/>
                </a:cubicBezTo>
                <a:cubicBezTo>
                  <a:pt x="764988" y="1513"/>
                  <a:pt x="1036917" y="90413"/>
                  <a:pt x="1308847" y="179313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98316" name="TextBox 27">
            <a:extLst>
              <a:ext uri="{FF2B5EF4-FFF2-40B4-BE49-F238E27FC236}">
                <a16:creationId xmlns:a16="http://schemas.microsoft.com/office/drawing/2014/main" id="{6DDCF11B-7833-45AF-9EC9-D6C5DA65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3264275"/>
            <a:ext cx="1193664" cy="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</a:p>
        </p:txBody>
      </p:sp>
      <p:sp>
        <p:nvSpPr>
          <p:cNvPr id="98317" name="TextBox 29">
            <a:extLst>
              <a:ext uri="{FF2B5EF4-FFF2-40B4-BE49-F238E27FC236}">
                <a16:creationId xmlns:a16="http://schemas.microsoft.com/office/drawing/2014/main" id="{BA2FC24E-C726-4508-8531-09759B24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7" y="4367220"/>
            <a:ext cx="1260510" cy="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E285-6FBB-49D9-A38E-2A435F109BB1}"/>
              </a:ext>
            </a:extLst>
          </p:cNvPr>
          <p:cNvSpPr txBox="1"/>
          <p:nvPr/>
        </p:nvSpPr>
        <p:spPr>
          <a:xfrm>
            <a:off x="4782140" y="3355977"/>
            <a:ext cx="116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câ90y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A26C6-2BE9-4679-A990-FCEA697379A5}"/>
              </a:ext>
            </a:extLst>
          </p:cNvPr>
          <p:cNvSpPr txBox="1"/>
          <p:nvPr/>
        </p:nvSpPr>
        <p:spPr>
          <a:xfrm>
            <a:off x="4903001" y="4111639"/>
            <a:ext cx="105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51300-37A6-4FC8-A2D9-9EB603BBF563}"/>
              </a:ext>
            </a:extLst>
          </p:cNvPr>
          <p:cNvSpPr txBox="1"/>
          <p:nvPr/>
        </p:nvSpPr>
        <p:spPr>
          <a:xfrm>
            <a:off x="2180913" y="3773085"/>
            <a:ext cx="131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D29C6-BA13-4A09-8DD5-535BCACF7C5C}"/>
              </a:ext>
            </a:extLst>
          </p:cNvPr>
          <p:cNvSpPr txBox="1"/>
          <p:nvPr/>
        </p:nvSpPr>
        <p:spPr>
          <a:xfrm>
            <a:off x="3402250" y="5432638"/>
            <a:ext cx="105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B2F7EE17-3694-4A5B-8577-033F21487531}"/>
              </a:ext>
            </a:extLst>
          </p:cNvPr>
          <p:cNvSpPr/>
          <p:nvPr/>
        </p:nvSpPr>
        <p:spPr>
          <a:xfrm>
            <a:off x="1535275" y="3805418"/>
            <a:ext cx="3100345" cy="413585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724</Words>
  <Application>Microsoft Office PowerPoint</Application>
  <PresentationFormat>Widescreen</PresentationFormat>
  <Paragraphs>124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等线</vt:lpstr>
      <vt:lpstr>Times New Roman</vt:lpstr>
      <vt:lpstr>Wingdings</vt:lpstr>
      <vt:lpstr>方正卡通简体</vt:lpstr>
      <vt:lpstr>站酷快乐体2016修订版</vt:lpstr>
      <vt:lpstr>Default Design</vt:lpstr>
      <vt:lpstr>PowerPoint Presentation</vt:lpstr>
      <vt:lpstr>PowerPoint Presentation</vt:lpstr>
      <vt:lpstr>PowerPoint Presentation</vt:lpstr>
      <vt:lpstr>PowerPoint Presentation</vt:lpstr>
      <vt:lpstr>b/. Tính chu vi hình tam giác MNP:</vt:lpstr>
      <vt:lpstr>b/. Tính chu vi hình tam giác MNP:</vt:lpstr>
      <vt:lpstr>Bài 2. Đo độ dài mỗi cạnh rồi tính chu vi hình chữ nhật ABCD</vt:lpstr>
      <vt:lpstr>Bài 2.Đo độ dài mỗi cạnh rồi tính chu vi hình chữ nhật ABCD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TT</cp:lastModifiedBy>
  <cp:revision>219</cp:revision>
  <cp:lastPrinted>1601-01-01T00:00:00Z</cp:lastPrinted>
  <dcterms:created xsi:type="dcterms:W3CDTF">1601-01-01T00:00:00Z</dcterms:created>
  <dcterms:modified xsi:type="dcterms:W3CDTF">2021-09-20T12:10:10Z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