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04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528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237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90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508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33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887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887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51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815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4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B2E8F2-7FD8-4A93-97A7-C6E59DC1BEC5}" type="datetimeFigureOut">
              <a:rPr lang="en-US" smtClean="0"/>
              <a:t>7/6/2021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F82D3-6A62-4F59-B777-344447227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715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2298412" y="28964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2450812" y="4420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2603212" y="5944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2755612" y="74684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846" y="214737"/>
            <a:ext cx="2870778" cy="28707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4506" y="2004137"/>
            <a:ext cx="2492518" cy="3446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507" y="1981623"/>
            <a:ext cx="2492518" cy="3446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907" y="1969500"/>
            <a:ext cx="2492518" cy="3446071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3843375" y="5453957"/>
            <a:ext cx="913745" cy="1027254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5772621" y="5453957"/>
            <a:ext cx="913745" cy="1027254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7805776" y="5415571"/>
            <a:ext cx="913745" cy="1027254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269637" y="582757"/>
            <a:ext cx="6454919" cy="136048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2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ONG TÌM HOA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0792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path" presetSubtype="0" repeatCount="7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177 0.08704 C 0.38555 0.08727 0.40052 0.08773 0.40534 0.08773 C 0.43815 0.08773 0.472 0.08055 0.472 0.07292 C 0.472 0.07708 0.48893 0.08055 0.50482 0.08055 C 0.52148 0.08055 0.5375 0.07685 0.5375 0.07292 C 0.5375 0.075 0.54583 0.07708 0.5543 0.07708 C 0.5625 0.07708 0.57122 0.075 0.57122 0.07292 C 0.57122 0.07407 0.57552 0.075 0.57969 0.075 C 0.58372 0.075 0.58802 0.07407 0.58802 0.07292 C 0.58802 0.07338 0.59023 0.07407 0.59219 0.07407 C 0.59323 0.07407 0.59648 0.07338 0.59648 0.07292 C 0.59648 0.07338 0.59753 0.07338 0.59883 0.07338 C 0.59883 0.07315 0.60065 0.07338 0.60065 0.07292 C 0.60065 0.07315 0.60065 0.07338 0.60208 0.07338 C 0.60208 0.07315 0.60312 0.07315 0.60312 0.07292 C 0.60312 0.07315 0.60312 0.07292 0.60312 0.07315 C 0.60417 0.07315 0.60417 0.07292 0.60417 0.07315 C 0.60521 0.07315 0.60521 0.07292 0.60521 0.07315 C 0.60677 0.07315 0.60677 0.07292 0.60677 0.07315 " pathEditMode="relative" rAng="0" ptsTypes="AAA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7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900"/>
                            </p:stCondLst>
                            <p:childTnLst>
                              <p:par>
                                <p:cTn id="14" presetID="44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1901 0.08704 L 0.24128 0.04699 C 0.25208 0.03796 0.26823 0.0331 0.28503 0.0331 C 0.30417 0.0331 0.3194 0.03796 0.33021 0.04699 L 0.38177 0.08704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-270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677 0.08704 L 0.01914 0.08704 C 0.025 0.08704 0.03164 0.07315 0.0375 0.07106 C 0.0418 0.07106 0.05 0.08403 0.05364 0.08403 C 0.05872 0.08403 0.06393 0.07986 0.07344 0.07986 L 0.08008 -0.075 L 0.08737 0.11204 L 0.09622 0.08704 L 0.10351 0.07986 L 0.12122 0.08611 C 0.12917 0.0831 0.13581 0.07014 0.14375 0.06505 C 0.14674 0.06389 0.15325 0.06296 0.15781 0.06505 C 0.16211 0.0669 0.16575 0.08125 0.16719 0.08218 C 0.1694 0.08611 0.17461 0.08218 0.1776 0.08403 L 0.1819 0.08704 L 0.1901 0.08704 " pathEditMode="relative" rAng="0" ptsTypes="AAAAAAAAAAAAAA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Oval 41"/>
          <p:cNvSpPr/>
          <p:nvPr/>
        </p:nvSpPr>
        <p:spPr>
          <a:xfrm>
            <a:off x="7415833" y="5766931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0" name="Oval 39"/>
          <p:cNvSpPr/>
          <p:nvPr/>
        </p:nvSpPr>
        <p:spPr>
          <a:xfrm>
            <a:off x="1913306" y="5766931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Oval 11"/>
          <p:cNvSpPr/>
          <p:nvPr/>
        </p:nvSpPr>
        <p:spPr>
          <a:xfrm>
            <a:off x="3475294" y="1495761"/>
            <a:ext cx="1150041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36673" y="448507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a)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8 + 7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1090" y="1495761"/>
            <a:ext cx="176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8 + 7 =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2240857" y="2151380"/>
            <a:ext cx="447040" cy="3676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2687897" y="2151380"/>
            <a:ext cx="447821" cy="37200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1936057" y="2518987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893361" y="2518987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880937" y="2518987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461961" y="1470660"/>
            <a:ext cx="1150041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8971219" y="1495761"/>
            <a:ext cx="1150041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77015" y="1495761"/>
            <a:ext cx="176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8 + 5 =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7736782" y="2151380"/>
            <a:ext cx="447040" cy="3676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8183822" y="2151380"/>
            <a:ext cx="447821" cy="37200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7431982" y="2518987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8389286" y="2518987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376862" y="2518987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8957886" y="1470660"/>
            <a:ext cx="1150041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5930" y="504278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8 + 5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461961" y="4743786"/>
            <a:ext cx="1150041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23340" y="3696532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8 + 8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567757" y="4743786"/>
            <a:ext cx="176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8 + 8 =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24"/>
          <p:cNvCxnSpPr/>
          <p:nvPr/>
        </p:nvCxnSpPr>
        <p:spPr>
          <a:xfrm flipH="1">
            <a:off x="2227524" y="5399405"/>
            <a:ext cx="447040" cy="3676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674564" y="5399405"/>
            <a:ext cx="447821" cy="37200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1913306" y="5791040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2880028" y="5767012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2867604" y="5767012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0" name="Oval 29"/>
          <p:cNvSpPr/>
          <p:nvPr/>
        </p:nvSpPr>
        <p:spPr>
          <a:xfrm>
            <a:off x="3448628" y="4718685"/>
            <a:ext cx="1150041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8957886" y="4743786"/>
            <a:ext cx="1150041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063682" y="4743786"/>
            <a:ext cx="176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6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+ 5 =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3" name="Straight Connector 32"/>
          <p:cNvCxnSpPr/>
          <p:nvPr/>
        </p:nvCxnSpPr>
        <p:spPr>
          <a:xfrm flipH="1">
            <a:off x="7723449" y="5399405"/>
            <a:ext cx="447040" cy="3676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8170489" y="5399405"/>
            <a:ext cx="447821" cy="37200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418649" y="5767012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6" name="Oval 35"/>
          <p:cNvSpPr/>
          <p:nvPr/>
        </p:nvSpPr>
        <p:spPr>
          <a:xfrm>
            <a:off x="8375953" y="5767012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8363529" y="5767012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8944553" y="4718685"/>
            <a:ext cx="1150041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832597" y="3752303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6 + 5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30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12" grpId="0" animBg="1"/>
      <p:bldP spid="2" grpId="0"/>
      <p:bldP spid="3" grpId="0" animBg="1"/>
      <p:bldP spid="4" grpId="0"/>
      <p:bldP spid="7" grpId="0" animBg="1"/>
      <p:bldP spid="8" grpId="0" animBg="1"/>
      <p:bldP spid="10" grpId="0" animBg="1"/>
      <p:bldP spid="11" grpId="0" animBg="1"/>
      <p:bldP spid="13" grpId="0" animBg="1"/>
      <p:bldP spid="14" grpId="0"/>
      <p:bldP spid="17" grpId="0" animBg="1"/>
      <p:bldP spid="18" grpId="0" animBg="1"/>
      <p:bldP spid="19" grpId="0" animBg="1"/>
      <p:bldP spid="20" grpId="0" animBg="1"/>
      <p:bldP spid="21" grpId="0"/>
      <p:bldP spid="22" grpId="0" animBg="1"/>
      <p:bldP spid="23" grpId="0"/>
      <p:bldP spid="24" grpId="0"/>
      <p:bldP spid="27" grpId="0" animBg="1"/>
      <p:bldP spid="28" grpId="0" animBg="1"/>
      <p:bldP spid="29" grpId="0" animBg="1"/>
      <p:bldP spid="30" grpId="0" animBg="1"/>
      <p:bldP spid="31" grpId="0" animBg="1"/>
      <p:bldP spid="32" grpId="0"/>
      <p:bldP spid="35" grpId="0" animBg="1"/>
      <p:bldP spid="36" grpId="0" animBg="1"/>
      <p:bldP spid="37" grpId="0" animBg="1"/>
      <p:bldP spid="38" grpId="0" animBg="1"/>
      <p:bldP spid="3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944065"/>
              </p:ext>
            </p:extLst>
          </p:nvPr>
        </p:nvGraphicFramePr>
        <p:xfrm>
          <a:off x="1453599" y="2138892"/>
          <a:ext cx="8410712" cy="290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39">
                  <a:extLst>
                    <a:ext uri="{9D8B030D-6E8A-4147-A177-3AD203B41FA5}">
                      <a16:colId xmlns:a16="http://schemas.microsoft.com/office/drawing/2014/main" val="2245715742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294584385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803056564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2535905473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2555360236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473278931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1418570019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923650833"/>
                    </a:ext>
                  </a:extLst>
                </a:gridCol>
              </a:tblGrid>
              <a:tr h="835851">
                <a:tc rowSpan="2">
                  <a:txBody>
                    <a:bodyPr/>
                    <a:lstStyle/>
                    <a:p>
                      <a:pPr algn="ctr"/>
                      <a:endParaRPr lang="en-US" sz="5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43375"/>
                  </a:ext>
                </a:extLst>
              </a:tr>
              <a:tr h="8358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5669148"/>
                  </a:ext>
                </a:extLst>
              </a:tr>
              <a:tr h="1075731">
                <a:tc>
                  <a:txBody>
                    <a:bodyPr/>
                    <a:lstStyle/>
                    <a:p>
                      <a:pPr algn="ctr"/>
                      <a:endParaRPr lang="en-US" sz="5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30393544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070905"/>
              </p:ext>
            </p:extLst>
          </p:nvPr>
        </p:nvGraphicFramePr>
        <p:xfrm>
          <a:off x="1453599" y="2138891"/>
          <a:ext cx="8410712" cy="2904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339">
                  <a:extLst>
                    <a:ext uri="{9D8B030D-6E8A-4147-A177-3AD203B41FA5}">
                      <a16:colId xmlns:a16="http://schemas.microsoft.com/office/drawing/2014/main" val="2245715742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294584385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803056564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2535905473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2555360236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473278931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1418570019"/>
                    </a:ext>
                  </a:extLst>
                </a:gridCol>
                <a:gridCol w="1051339">
                  <a:extLst>
                    <a:ext uri="{9D8B030D-6E8A-4147-A177-3AD203B41FA5}">
                      <a16:colId xmlns:a16="http://schemas.microsoft.com/office/drawing/2014/main" val="3923650833"/>
                    </a:ext>
                  </a:extLst>
                </a:gridCol>
              </a:tblGrid>
              <a:tr h="835851">
                <a:tc rowSpan="2">
                  <a:txBody>
                    <a:bodyPr/>
                    <a:lstStyle/>
                    <a:p>
                      <a:pPr algn="ctr"/>
                      <a:endParaRPr lang="en-US" sz="5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0243375"/>
                  </a:ext>
                </a:extLst>
              </a:tr>
              <a:tr h="83585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669148"/>
                  </a:ext>
                </a:extLst>
              </a:tr>
              <a:tr h="1075731">
                <a:tc>
                  <a:txBody>
                    <a:bodyPr/>
                    <a:lstStyle/>
                    <a:p>
                      <a:pPr algn="ctr"/>
                      <a:endParaRPr lang="en-US" sz="5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54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5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5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93544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562" y="528637"/>
            <a:ext cx="2368708" cy="1128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232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8072" b="2752"/>
          <a:stretch/>
        </p:blipFill>
        <p:spPr>
          <a:xfrm>
            <a:off x="6626225" y="1404043"/>
            <a:ext cx="5192293" cy="29432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8593" y="381802"/>
            <a:ext cx="108299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Để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giúp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đỡ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các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bạn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học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sinh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ở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vùng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khó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khăn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lớp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đã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quyên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góp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được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8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thùng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quần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áo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5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thùng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sách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vở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.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Hỏi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cả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quần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áo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và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sách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vở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,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lớp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em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đã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quyên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góp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được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bao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nhiêu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26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thùng</a:t>
            </a:r>
            <a:r>
              <a:rPr lang="en-US" sz="2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?</a:t>
            </a:r>
            <a:endParaRPr lang="en-US" sz="2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80122" y="525343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152400" y="3937058"/>
            <a:ext cx="125171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giải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thùng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cả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quần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áo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sách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vở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lớp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đã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quyên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góp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8 + 5 = 13 (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thùng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Đáp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số</a:t>
            </a:r>
            <a:r>
              <a:rPr lang="en-US" sz="3600" b="1" dirty="0" smtClean="0">
                <a:latin typeface="HP001 4 hàng" panose="020B0603050302020204" pitchFamily="34" charset="0"/>
                <a:cs typeface="Arial" panose="020B0604020202020204" pitchFamily="34" charset="0"/>
              </a:rPr>
              <a:t>: 13 </a:t>
            </a:r>
            <a:r>
              <a:rPr lang="en-US" sz="3600" b="1" dirty="0" err="1" smtClean="0">
                <a:latin typeface="HP001 4 hàng" panose="020B0603050302020204" pitchFamily="34" charset="0"/>
                <a:cs typeface="Arial" panose="020B0604020202020204" pitchFamily="34" charset="0"/>
              </a:rPr>
              <a:t>thùng</a:t>
            </a:r>
            <a:endParaRPr lang="en-US" sz="3600" b="1" dirty="0" smtClean="0"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6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0"/>
          <p:cNvSpPr>
            <a:spLocks noChangeArrowheads="1" noChangeShapeType="1" noTextEdit="1"/>
          </p:cNvSpPr>
          <p:nvPr/>
        </p:nvSpPr>
        <p:spPr bwMode="auto">
          <a:xfrm>
            <a:off x="1854200" y="1635760"/>
            <a:ext cx="8569960" cy="329184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noFill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>
                <a:rot lat="19799999" lon="0" rev="0"/>
              </a:camera>
              <a:lightRig rig="legacyFlat3" dir="b"/>
            </a:scene3d>
            <a:sp3d extrusionH="430200" prstMaterial="legacyMatte">
              <a:extrusionClr>
                <a:schemeClr val="accent2"/>
              </a:extrusionClr>
            </a:sp3d>
          </a:bodyPr>
          <a:lstStyle/>
          <a:p>
            <a:pPr algn="ctr"/>
            <a:r>
              <a:rPr lang="en-US" sz="3600" b="1" kern="10" dirty="0" smtClean="0">
                <a:solidFill>
                  <a:srgbClr val="0000FF"/>
                </a:solidFill>
                <a:latin typeface="Times New Roman"/>
                <a:cs typeface="Times New Roman"/>
              </a:rPr>
              <a:t>TIẾT HỌC KẾT THÚC</a:t>
            </a:r>
            <a:endParaRPr lang="en-US" sz="3600" b="1" kern="1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2845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6" descr="Hình ảnh có liên quan"/>
          <p:cNvSpPr>
            <a:spLocks noChangeAspect="1" noChangeArrowheads="1"/>
          </p:cNvSpPr>
          <p:nvPr/>
        </p:nvSpPr>
        <p:spPr bwMode="auto">
          <a:xfrm>
            <a:off x="1651866" y="4836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AutoShape 8" descr="Hình ảnh có liên quan"/>
          <p:cNvSpPr>
            <a:spLocks noChangeAspect="1" noChangeArrowheads="1"/>
          </p:cNvSpPr>
          <p:nvPr/>
        </p:nvSpPr>
        <p:spPr bwMode="auto">
          <a:xfrm>
            <a:off x="1804266" y="6360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AutoShape 10" descr="Hình ảnh có liên quan"/>
          <p:cNvSpPr>
            <a:spLocks noChangeAspect="1" noChangeArrowheads="1"/>
          </p:cNvSpPr>
          <p:nvPr/>
        </p:nvSpPr>
        <p:spPr bwMode="auto">
          <a:xfrm>
            <a:off x="1956666" y="7884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AutoShape 12" descr="Hình ảnh có liên quan"/>
          <p:cNvSpPr>
            <a:spLocks noChangeAspect="1" noChangeArrowheads="1"/>
          </p:cNvSpPr>
          <p:nvPr/>
        </p:nvSpPr>
        <p:spPr bwMode="auto">
          <a:xfrm>
            <a:off x="2109066" y="94081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64" y="1430591"/>
            <a:ext cx="1841304" cy="18413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638" y="1954861"/>
            <a:ext cx="2470567" cy="34157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639" y="1932347"/>
            <a:ext cx="2470567" cy="34157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039" y="1920224"/>
            <a:ext cx="2470567" cy="3415723"/>
          </a:xfrm>
          <a:prstGeom prst="rect">
            <a:avLst/>
          </a:prstGeom>
        </p:spPr>
      </p:pic>
      <p:sp>
        <p:nvSpPr>
          <p:cNvPr id="10" name="Flowchart: Connector 9"/>
          <p:cNvSpPr/>
          <p:nvPr/>
        </p:nvSpPr>
        <p:spPr>
          <a:xfrm>
            <a:off x="3796799" y="5240113"/>
            <a:ext cx="1008756" cy="1018207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</a:t>
            </a:r>
          </a:p>
        </p:txBody>
      </p:sp>
      <p:sp>
        <p:nvSpPr>
          <p:cNvPr id="11" name="Flowchart: Connector 10"/>
          <p:cNvSpPr/>
          <p:nvPr/>
        </p:nvSpPr>
        <p:spPr>
          <a:xfrm>
            <a:off x="5726045" y="5240113"/>
            <a:ext cx="1008756" cy="1018207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B</a:t>
            </a:r>
          </a:p>
        </p:txBody>
      </p:sp>
      <p:sp>
        <p:nvSpPr>
          <p:cNvPr id="12" name="Flowchart: Connector 11"/>
          <p:cNvSpPr/>
          <p:nvPr/>
        </p:nvSpPr>
        <p:spPr>
          <a:xfrm>
            <a:off x="7759200" y="5201727"/>
            <a:ext cx="1008756" cy="1018207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C</a:t>
            </a:r>
          </a:p>
        </p:txBody>
      </p:sp>
      <p:sp>
        <p:nvSpPr>
          <p:cNvPr id="13" name="Multiply 12"/>
          <p:cNvSpPr/>
          <p:nvPr/>
        </p:nvSpPr>
        <p:spPr>
          <a:xfrm>
            <a:off x="5187600" y="3546556"/>
            <a:ext cx="2143606" cy="167435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Multiply 13"/>
          <p:cNvSpPr/>
          <p:nvPr/>
        </p:nvSpPr>
        <p:spPr>
          <a:xfrm>
            <a:off x="7245000" y="3587402"/>
            <a:ext cx="2143606" cy="1674351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2378" y="421932"/>
            <a:ext cx="7116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 + 5 = ?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14           B. 15             C. 16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909" y="2784355"/>
            <a:ext cx="1602917" cy="160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4 L -0.01966 0.08704 C -0.0125 0.08704 -0.0043 0.07315 0.00273 0.07107 C 0.0082 0.07107 0.01823 0.08403 0.02252 0.08403 C 0.02903 0.08403 0.03528 0.07987 0.04687 0.07987 L 0.05508 -0.075 L 0.06393 0.11204 L 0.07461 0.08704 L 0.08385 0.07987 L 0.10534 0.08612 C 0.1151 0.08311 0.12343 0.07014 0.13333 0.06505 C 0.13698 0.06389 0.14492 0.06297 0.15052 0.06505 C 0.15573 0.0669 0.16028 0.08125 0.16198 0.08218 C 0.16497 0.08612 0.17083 0.08218 0.17448 0.08403 L 0.18021 0.08704 L 0.1901 0.08704 " pathEditMode="relative" rAng="0" ptsTypes="AAAAAAAAAAAAAAAA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5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3.33333E-6 L 0.94857 -0.00186 " pathEditMode="relative" rAng="0" ptsTypes="AA">
                                      <p:cBhvr>
                                        <p:cTn id="27" dur="2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2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2378" y="421932"/>
            <a:ext cx="71160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8 + 7 = ?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13           B. 14             C. 15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362" y="1512168"/>
            <a:ext cx="2193993" cy="21939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725" y="2126850"/>
            <a:ext cx="2623684" cy="36274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2378" y="2095245"/>
            <a:ext cx="2623684" cy="36274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624" y="2185586"/>
            <a:ext cx="2623684" cy="3627417"/>
          </a:xfrm>
          <a:prstGeom prst="rect">
            <a:avLst/>
          </a:prstGeom>
        </p:spPr>
      </p:pic>
      <p:sp>
        <p:nvSpPr>
          <p:cNvPr id="7" name="Flowchart: Connector 6"/>
          <p:cNvSpPr/>
          <p:nvPr/>
        </p:nvSpPr>
        <p:spPr>
          <a:xfrm>
            <a:off x="8356997" y="5674822"/>
            <a:ext cx="1081312" cy="1044501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3554895" y="5665731"/>
            <a:ext cx="1081312" cy="1044501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Flowchart: Connector 8"/>
          <p:cNvSpPr/>
          <p:nvPr/>
        </p:nvSpPr>
        <p:spPr>
          <a:xfrm>
            <a:off x="5904896" y="5691999"/>
            <a:ext cx="1081312" cy="1044501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2961340" y="3920499"/>
            <a:ext cx="2297788" cy="1717589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Multiply 10"/>
          <p:cNvSpPr/>
          <p:nvPr/>
        </p:nvSpPr>
        <p:spPr>
          <a:xfrm>
            <a:off x="5335586" y="4063809"/>
            <a:ext cx="2297788" cy="1717589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33" y="3332264"/>
            <a:ext cx="1143483" cy="1143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7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9 0.08703 L 0.0125 0.08703 C 0.03476 0.08703 0.06002 0.07314 0.08229 0.07106 C 0.09896 0.07106 0.13034 0.08402 0.14375 0.08402 C 0.16367 0.08402 0.1832 0.07986 0.2194 0.07986 L 0.24479 -0.075 L 0.27239 0.11203 L 0.30573 0.08703 L 0.33437 0.07986 L 0.4013 0.08611 C 0.43177 0.0831 0.45768 0.07013 0.48841 0.06504 C 0.49987 0.06388 0.52461 0.06296 0.5418 0.06504 C 0.5582 0.06689 0.57252 0.08125 0.5776 0.08217 C 0.58659 0.08611 0.60547 0.08217 0.61706 0.08402 L 0.63424 0.08703 L 0.6651 0.08703 " pathEditMode="relative" rAng="0" ptsTypes="AAAAAAAAAAAAAAAA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00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96296E-6 L 0.94857 -0.00185 " pathEditMode="relative" rAng="0" ptsTypes="AA">
                                      <p:cBhvr>
                                        <p:cTn id="27" dur="2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2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79000" b="-7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442" y="1551874"/>
            <a:ext cx="2285723" cy="22857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341" y="1784381"/>
            <a:ext cx="2752823" cy="380596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30" y="1816568"/>
            <a:ext cx="2752823" cy="3805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943" y="1804445"/>
            <a:ext cx="2752823" cy="380596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5722240" y="5702423"/>
            <a:ext cx="1134535" cy="780097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3463872" y="5702423"/>
            <a:ext cx="1134535" cy="780097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A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7855840" y="5664037"/>
            <a:ext cx="1134535" cy="780097"/>
          </a:xfrm>
          <a:prstGeom prst="flowChartConnector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C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9" name="Multiply 8"/>
          <p:cNvSpPr/>
          <p:nvPr/>
        </p:nvSpPr>
        <p:spPr>
          <a:xfrm>
            <a:off x="2742699" y="4027393"/>
            <a:ext cx="2410886" cy="1282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7158912" y="4068239"/>
            <a:ext cx="2410886" cy="1282800"/>
          </a:xfrm>
          <a:prstGeom prst="mathMultiply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9813" y="3878350"/>
            <a:ext cx="1191291" cy="1191291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79542" y="364814"/>
            <a:ext cx="61024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8 + 5 = ?</a:t>
            </a:r>
          </a:p>
          <a:p>
            <a:r>
              <a:rPr lang="en-US" sz="36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12        B. 13         C. 14</a:t>
            </a:r>
            <a:endParaRPr lang="en-US" sz="3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14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318 -0.10393 L -0.04857 -0.10393 C -0.03711 -0.10393 -0.0237 -0.11782 -0.01224 -0.1199 C -0.00326 -0.1199 0.01328 -0.10694 0.02005 -0.10694 C 0.0306 -0.10694 0.04088 -0.11111 0.05963 -0.11111 L 0.07318 -0.26597 L 0.08737 -0.07893 L 0.10495 -0.10393 L 0.12005 -0.11111 L 0.15508 -0.10486 C 0.17122 -0.10787 0.1845 -0.12083 0.20078 -0.12592 C 0.20651 -0.12708 0.21953 -0.12801 0.22851 -0.12592 C 0.23724 -0.12407 0.24492 -0.10972 0.24752 -0.10879 C 0.25221 -0.10486 0.26211 -0.10879 0.26784 -0.10694 L 0.27721 -0.10393 L 0.29349 -0.10393 " pathEditMode="relative" rAng="0" ptsTypes="AAAAAAAAAAAAAAAA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33" y="-685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0.94857 -0.00185 " pathEditMode="relative" rAng="0" ptsTypes="AA">
                                      <p:cBhvr>
                                        <p:cTn id="27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22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4858" y="2303780"/>
            <a:ext cx="86582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38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6795" y="1924684"/>
            <a:ext cx="6480975" cy="300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03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36673" y="448507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a)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7 + 5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527772" y="509848"/>
            <a:ext cx="683491" cy="646545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85840" y="1762461"/>
            <a:ext cx="176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7 + 5 =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41106" y="1759540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7413104" y="1808885"/>
            <a:ext cx="2647950" cy="682737"/>
            <a:chOff x="6766069" y="4003064"/>
            <a:chExt cx="2647950" cy="682737"/>
          </a:xfrm>
        </p:grpSpPr>
        <p:sp>
          <p:nvSpPr>
            <p:cNvPr id="8" name="TextBox 7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7 + 5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9279630" y="1815864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2145607" y="2418080"/>
            <a:ext cx="447040" cy="3676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92647" y="2418080"/>
            <a:ext cx="447821" cy="37200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1840807" y="2785687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2798111" y="2785687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193089" y="1710194"/>
            <a:ext cx="81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10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48559" y="1710194"/>
            <a:ext cx="203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+       = 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333321" y="1762461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96739" y="2785687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5771341" y="1756618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4348439" y="1785673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211263" y="3658432"/>
            <a:ext cx="3180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) </a:t>
            </a:r>
            <a:r>
              <a:rPr lang="en-US" sz="40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7 + 6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360430" y="4972386"/>
            <a:ext cx="17691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7 + 6 =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615696" y="4969465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287694" y="5018810"/>
            <a:ext cx="2647950" cy="682737"/>
            <a:chOff x="6766069" y="4003064"/>
            <a:chExt cx="2647950" cy="682737"/>
          </a:xfrm>
        </p:grpSpPr>
        <p:sp>
          <p:nvSpPr>
            <p:cNvPr id="26" name="TextBox 25"/>
            <p:cNvSpPr txBox="1"/>
            <p:nvPr/>
          </p:nvSpPr>
          <p:spPr>
            <a:xfrm>
              <a:off x="6766069" y="4018195"/>
              <a:ext cx="2647950" cy="667606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7 + 6 =   </a:t>
              </a:r>
              <a:endParaRPr lang="en-US" sz="3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8632595" y="4003064"/>
              <a:ext cx="720955" cy="675421"/>
            </a:xfrm>
            <a:prstGeom prst="roundRect">
              <a:avLst/>
            </a:prstGeom>
            <a:gradFill flip="none" rotWithShape="1">
              <a:gsLst>
                <a:gs pos="0">
                  <a:srgbClr val="E848C6">
                    <a:tint val="66000"/>
                    <a:satMod val="160000"/>
                  </a:srgbClr>
                </a:gs>
                <a:gs pos="50000">
                  <a:srgbClr val="E848C6">
                    <a:tint val="44500"/>
                    <a:satMod val="160000"/>
                  </a:srgbClr>
                </a:gs>
                <a:gs pos="100000">
                  <a:srgbClr val="E848C6">
                    <a:tint val="23500"/>
                    <a:satMod val="160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28" name="Rounded Rectangle 27"/>
          <p:cNvSpPr/>
          <p:nvPr/>
        </p:nvSpPr>
        <p:spPr>
          <a:xfrm>
            <a:off x="9154220" y="5025789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flipH="1">
            <a:off x="2020197" y="5628005"/>
            <a:ext cx="447040" cy="367607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467237" y="5628005"/>
            <a:ext cx="447821" cy="372008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1715397" y="5995612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2" name="Oval 31"/>
          <p:cNvSpPr/>
          <p:nvPr/>
        </p:nvSpPr>
        <p:spPr>
          <a:xfrm>
            <a:off x="2672701" y="5995612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067679" y="4920119"/>
            <a:ext cx="8169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10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23149" y="4920119"/>
            <a:ext cx="20353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+       =  </a:t>
            </a:r>
            <a:endParaRPr lang="en-US" sz="40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207911" y="4972386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Oval 35"/>
          <p:cNvSpPr/>
          <p:nvPr/>
        </p:nvSpPr>
        <p:spPr>
          <a:xfrm>
            <a:off x="2671329" y="5995612"/>
            <a:ext cx="640080" cy="68072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5645931" y="4966543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4223029" y="4995598"/>
            <a:ext cx="756516" cy="661462"/>
          </a:xfrm>
          <a:prstGeom prst="roundRect">
            <a:avLst/>
          </a:prstGeom>
          <a:gradFill flip="none" rotWithShape="1">
            <a:gsLst>
              <a:gs pos="0">
                <a:srgbClr val="E848C6">
                  <a:tint val="66000"/>
                  <a:satMod val="160000"/>
                </a:srgbClr>
              </a:gs>
              <a:gs pos="50000">
                <a:srgbClr val="E848C6">
                  <a:tint val="44500"/>
                  <a:satMod val="160000"/>
                </a:srgbClr>
              </a:gs>
              <a:gs pos="100000">
                <a:srgbClr val="E848C6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91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/>
      <p:bldP spid="6" grpId="0" animBg="1"/>
      <p:bldP spid="10" grpId="0" animBg="1"/>
      <p:bldP spid="13" grpId="0" animBg="1"/>
      <p:bldP spid="14" grpId="0" animBg="1"/>
      <p:bldP spid="15" grpId="0"/>
      <p:bldP spid="16" grpId="0"/>
      <p:bldP spid="19" grpId="0" animBg="1"/>
      <p:bldP spid="20" grpId="0" animBg="1"/>
      <p:bldP spid="21" grpId="0" animBg="1"/>
      <p:bldP spid="18" grpId="0" animBg="1"/>
      <p:bldP spid="22" grpId="0"/>
      <p:bldP spid="23" grpId="0"/>
      <p:bldP spid="24" grpId="0" animBg="1"/>
      <p:bldP spid="28" grpId="0" animBg="1"/>
      <p:bldP spid="31" grpId="0" animBg="1"/>
      <p:bldP spid="32" grpId="0" animBg="1"/>
      <p:bldP spid="33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575" r="76797" b="44706"/>
          <a:stretch/>
        </p:blipFill>
        <p:spPr>
          <a:xfrm>
            <a:off x="485775" y="419099"/>
            <a:ext cx="2477817" cy="1362075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3217276"/>
              </p:ext>
            </p:extLst>
          </p:nvPr>
        </p:nvGraphicFramePr>
        <p:xfrm>
          <a:off x="952496" y="2377016"/>
          <a:ext cx="9658353" cy="217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229">
                  <a:extLst>
                    <a:ext uri="{9D8B030D-6E8A-4147-A177-3AD203B41FA5}">
                      <a16:colId xmlns:a16="http://schemas.microsoft.com/office/drawing/2014/main" val="3449581313"/>
                    </a:ext>
                  </a:extLst>
                </a:gridCol>
                <a:gridCol w="1406790">
                  <a:extLst>
                    <a:ext uri="{9D8B030D-6E8A-4147-A177-3AD203B41FA5}">
                      <a16:colId xmlns:a16="http://schemas.microsoft.com/office/drawing/2014/main" val="3186047786"/>
                    </a:ext>
                  </a:extLst>
                </a:gridCol>
                <a:gridCol w="1121878">
                  <a:extLst>
                    <a:ext uri="{9D8B030D-6E8A-4147-A177-3AD203B41FA5}">
                      <a16:colId xmlns:a16="http://schemas.microsoft.com/office/drawing/2014/main" val="3163720067"/>
                    </a:ext>
                  </a:extLst>
                </a:gridCol>
                <a:gridCol w="1183071">
                  <a:extLst>
                    <a:ext uri="{9D8B030D-6E8A-4147-A177-3AD203B41FA5}">
                      <a16:colId xmlns:a16="http://schemas.microsoft.com/office/drawing/2014/main" val="2352862380"/>
                    </a:ext>
                  </a:extLst>
                </a:gridCol>
                <a:gridCol w="1234066">
                  <a:extLst>
                    <a:ext uri="{9D8B030D-6E8A-4147-A177-3AD203B41FA5}">
                      <a16:colId xmlns:a16="http://schemas.microsoft.com/office/drawing/2014/main" val="2259995947"/>
                    </a:ext>
                  </a:extLst>
                </a:gridCol>
                <a:gridCol w="1397248">
                  <a:extLst>
                    <a:ext uri="{9D8B030D-6E8A-4147-A177-3AD203B41FA5}">
                      <a16:colId xmlns:a16="http://schemas.microsoft.com/office/drawing/2014/main" val="4126133074"/>
                    </a:ext>
                  </a:extLst>
                </a:gridCol>
                <a:gridCol w="1183071">
                  <a:extLst>
                    <a:ext uri="{9D8B030D-6E8A-4147-A177-3AD203B41FA5}">
                      <a16:colId xmlns:a16="http://schemas.microsoft.com/office/drawing/2014/main" val="4025848930"/>
                    </a:ext>
                  </a:extLst>
                </a:gridCol>
              </a:tblGrid>
              <a:tr h="7253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0973933"/>
                  </a:ext>
                </a:extLst>
              </a:tr>
              <a:tr h="7253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0323293"/>
                  </a:ext>
                </a:extLst>
              </a:tr>
              <a:tr h="7253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6633492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462754"/>
              </p:ext>
            </p:extLst>
          </p:nvPr>
        </p:nvGraphicFramePr>
        <p:xfrm>
          <a:off x="952495" y="2377015"/>
          <a:ext cx="9658353" cy="2175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2229">
                  <a:extLst>
                    <a:ext uri="{9D8B030D-6E8A-4147-A177-3AD203B41FA5}">
                      <a16:colId xmlns:a16="http://schemas.microsoft.com/office/drawing/2014/main" val="3449581313"/>
                    </a:ext>
                  </a:extLst>
                </a:gridCol>
                <a:gridCol w="1406790">
                  <a:extLst>
                    <a:ext uri="{9D8B030D-6E8A-4147-A177-3AD203B41FA5}">
                      <a16:colId xmlns:a16="http://schemas.microsoft.com/office/drawing/2014/main" val="3186047786"/>
                    </a:ext>
                  </a:extLst>
                </a:gridCol>
                <a:gridCol w="1121878">
                  <a:extLst>
                    <a:ext uri="{9D8B030D-6E8A-4147-A177-3AD203B41FA5}">
                      <a16:colId xmlns:a16="http://schemas.microsoft.com/office/drawing/2014/main" val="3163720067"/>
                    </a:ext>
                  </a:extLst>
                </a:gridCol>
                <a:gridCol w="1183071">
                  <a:extLst>
                    <a:ext uri="{9D8B030D-6E8A-4147-A177-3AD203B41FA5}">
                      <a16:colId xmlns:a16="http://schemas.microsoft.com/office/drawing/2014/main" val="2352862380"/>
                    </a:ext>
                  </a:extLst>
                </a:gridCol>
                <a:gridCol w="1234066">
                  <a:extLst>
                    <a:ext uri="{9D8B030D-6E8A-4147-A177-3AD203B41FA5}">
                      <a16:colId xmlns:a16="http://schemas.microsoft.com/office/drawing/2014/main" val="2259995947"/>
                    </a:ext>
                  </a:extLst>
                </a:gridCol>
                <a:gridCol w="1397248">
                  <a:extLst>
                    <a:ext uri="{9D8B030D-6E8A-4147-A177-3AD203B41FA5}">
                      <a16:colId xmlns:a16="http://schemas.microsoft.com/office/drawing/2014/main" val="4126133074"/>
                    </a:ext>
                  </a:extLst>
                </a:gridCol>
                <a:gridCol w="1183071">
                  <a:extLst>
                    <a:ext uri="{9D8B030D-6E8A-4147-A177-3AD203B41FA5}">
                      <a16:colId xmlns:a16="http://schemas.microsoft.com/office/drawing/2014/main" val="4025848930"/>
                    </a:ext>
                  </a:extLst>
                </a:gridCol>
              </a:tblGrid>
              <a:tr h="7253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800973933"/>
                  </a:ext>
                </a:extLst>
              </a:tr>
              <a:tr h="7253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hạng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54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180323293"/>
                  </a:ext>
                </a:extLst>
              </a:tr>
              <a:tr h="725311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Tổng</a:t>
                      </a:r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gradFill flip="none" rotWithShape="1">
                      <a:gsLst>
                        <a:gs pos="0">
                          <a:srgbClr val="FFC000">
                            <a:tint val="66000"/>
                            <a:satMod val="160000"/>
                          </a:srgbClr>
                        </a:gs>
                        <a:gs pos="50000">
                          <a:srgbClr val="FFC000">
                            <a:tint val="44500"/>
                            <a:satMod val="160000"/>
                          </a:srgbClr>
                        </a:gs>
                        <a:gs pos="100000">
                          <a:srgbClr val="FFC000">
                            <a:tint val="23500"/>
                            <a:satMod val="160000"/>
                          </a:srgbClr>
                        </a:gs>
                      </a:gsLst>
                      <a:lin ang="135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0166334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762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4350" y="448507"/>
            <a:ext cx="113728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b) Mai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tách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14 que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thành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hai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nhóm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.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Em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hãy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tìm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số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que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tính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ở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nhóm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2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trong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bảng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 </a:t>
            </a:r>
            <a:r>
              <a:rPr lang="en-US" sz="3200" b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sau</a:t>
            </a:r>
            <a:r>
              <a:rPr lang="en-US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 2" panose="05020102010507070707" pitchFamily="18" charset="2"/>
              </a:rPr>
              <a:t>:</a:t>
            </a:r>
            <a:endParaRPr lang="en-US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8150" y="2200275"/>
            <a:ext cx="3638550" cy="3200400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8063030"/>
              </p:ext>
            </p:extLst>
          </p:nvPr>
        </p:nvGraphicFramePr>
        <p:xfrm>
          <a:off x="1647824" y="2286137"/>
          <a:ext cx="467677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388">
                  <a:extLst>
                    <a:ext uri="{9D8B030D-6E8A-4147-A177-3AD203B41FA5}">
                      <a16:colId xmlns:a16="http://schemas.microsoft.com/office/drawing/2014/main" val="1013296646"/>
                    </a:ext>
                  </a:extLst>
                </a:gridCol>
                <a:gridCol w="2338388">
                  <a:extLst>
                    <a:ext uri="{9D8B030D-6E8A-4147-A177-3AD203B41FA5}">
                      <a16:colId xmlns:a16="http://schemas.microsoft.com/office/drawing/2014/main" val="3926721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602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73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891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159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4018781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273798"/>
              </p:ext>
            </p:extLst>
          </p:nvPr>
        </p:nvGraphicFramePr>
        <p:xfrm>
          <a:off x="1647824" y="2286137"/>
          <a:ext cx="4676776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8388">
                  <a:extLst>
                    <a:ext uri="{9D8B030D-6E8A-4147-A177-3AD203B41FA5}">
                      <a16:colId xmlns:a16="http://schemas.microsoft.com/office/drawing/2014/main" val="1013296646"/>
                    </a:ext>
                  </a:extLst>
                </a:gridCol>
                <a:gridCol w="2338388">
                  <a:extLst>
                    <a:ext uri="{9D8B030D-6E8A-4147-A177-3AD203B41FA5}">
                      <a16:colId xmlns:a16="http://schemas.microsoft.com/office/drawing/2014/main" val="3926721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3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</a:t>
                      </a:r>
                      <a:endParaRPr lang="en-US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C000">
                            <a:shade val="30000"/>
                            <a:satMod val="115000"/>
                          </a:srgbClr>
                        </a:gs>
                        <a:gs pos="50000">
                          <a:srgbClr val="FFC000">
                            <a:shade val="67500"/>
                            <a:satMod val="115000"/>
                          </a:srgbClr>
                        </a:gs>
                        <a:gs pos="100000">
                          <a:srgbClr val="FFC000">
                            <a:shade val="100000"/>
                            <a:satMod val="115000"/>
                          </a:srgbClr>
                        </a:gs>
                      </a:gsLst>
                      <a:lin ang="81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3360230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41734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0489128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0615960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en-US" sz="36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40187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8525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405</Words>
  <Application>Microsoft Office PowerPoint</Application>
  <PresentationFormat>Widescreen</PresentationFormat>
  <Paragraphs>195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HP001 4 hàng</vt:lpstr>
      <vt:lpstr>Times New Roman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TechCare</cp:lastModifiedBy>
  <cp:revision>17</cp:revision>
  <dcterms:created xsi:type="dcterms:W3CDTF">2021-05-23T13:23:01Z</dcterms:created>
  <dcterms:modified xsi:type="dcterms:W3CDTF">2021-07-06T10:07:04Z</dcterms:modified>
</cp:coreProperties>
</file>