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87" r:id="rId2"/>
    <p:sldId id="289" r:id="rId3"/>
    <p:sldId id="336" r:id="rId4"/>
    <p:sldId id="339" r:id="rId5"/>
    <p:sldId id="340" r:id="rId6"/>
    <p:sldId id="341" r:id="rId7"/>
    <p:sldId id="338" r:id="rId8"/>
    <p:sldId id="319" r:id="rId9"/>
    <p:sldId id="293" r:id="rId10"/>
    <p:sldId id="278" r:id="rId11"/>
    <p:sldId id="295" r:id="rId12"/>
    <p:sldId id="321" r:id="rId13"/>
    <p:sldId id="322" r:id="rId14"/>
    <p:sldId id="331" r:id="rId15"/>
    <p:sldId id="323" r:id="rId16"/>
    <p:sldId id="301" r:id="rId17"/>
    <p:sldId id="302" r:id="rId18"/>
    <p:sldId id="261" r:id="rId19"/>
    <p:sldId id="303" r:id="rId20"/>
    <p:sldId id="265" r:id="rId21"/>
    <p:sldId id="266" r:id="rId22"/>
    <p:sldId id="304" r:id="rId23"/>
    <p:sldId id="342" r:id="rId24"/>
    <p:sldId id="343" r:id="rId25"/>
    <p:sldId id="344" r:id="rId26"/>
    <p:sldId id="346" r:id="rId27"/>
    <p:sldId id="269" r:id="rId28"/>
    <p:sldId id="270" r:id="rId29"/>
    <p:sldId id="347" r:id="rId30"/>
    <p:sldId id="348" r:id="rId31"/>
    <p:sldId id="349" r:id="rId32"/>
    <p:sldId id="350" r:id="rId33"/>
    <p:sldId id="351" r:id="rId34"/>
    <p:sldId id="352" r:id="rId35"/>
    <p:sldId id="353" r:id="rId36"/>
    <p:sldId id="354" r:id="rId37"/>
    <p:sldId id="318" r:id="rId3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9104" autoAdjust="0"/>
  </p:normalViewPr>
  <p:slideViewPr>
    <p:cSldViewPr>
      <p:cViewPr varScale="1">
        <p:scale>
          <a:sx n="57" d="100"/>
          <a:sy n="57" d="100"/>
        </p:scale>
        <p:origin x="1248" y="7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C56C824-A267-4369-BB57-50BAD44DC908}" type="datetimeFigureOut">
              <a:rPr lang="en-US" smtClean="0"/>
              <a:t>7/31/2022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52AD6E1-4A5F-4C69-A7CB-79D196DB6396}" type="slidenum">
              <a:rPr lang="en-US" smtClean="0"/>
              <a:t>‹#›</a:t>
            </a:fld>
            <a:endParaRPr lang="en-US"/>
          </a:p>
        </p:txBody>
      </p:sp>
    </p:spTree>
    <p:extLst>
      <p:ext uri="{BB962C8B-B14F-4D97-AF65-F5344CB8AC3E}">
        <p14:creationId xmlns:p14="http://schemas.microsoft.com/office/powerpoint/2010/main" val="319806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AD6E1-4A5F-4C69-A7CB-79D196DB6396}" type="slidenum">
              <a:rPr lang="en-US" smtClean="0"/>
              <a:t>1</a:t>
            </a:fld>
            <a:endParaRPr lang="en-US"/>
          </a:p>
        </p:txBody>
      </p:sp>
    </p:spTree>
    <p:extLst>
      <p:ext uri="{BB962C8B-B14F-4D97-AF65-F5344CB8AC3E}">
        <p14:creationId xmlns:p14="http://schemas.microsoft.com/office/powerpoint/2010/main" val="22245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vi-VN" dirty="0">
                <a:latin typeface="+mj-lt"/>
              </a:rPr>
              <a:t>Virus đậu mùa khỉ theo một con đường lây nhiễm tương tự như bệnh đậu mùa, vi rút xâm nhập vào niêm mạc hầu họng hoặc đường hô hấp của vật chủ. Sau sự xâm nhập của vi rút, vi rút đậu mùa khỉ nhân lên tại chỗ. Sau sự nhân lên của virut, trong nhiễm virut huyết nguyên phát, virut sẽ lan đến các hạch bạch huyết tại chỗ. Trong nhiễm virut huyết thứ phát, tải lượng virut sẽ đến các hạch bạch huyết và các cơ quan ở xa qua đường tuần hoàn. Toàn bộ quá trình thể hiện thời kỳ ủ bệnh, thường kéo dài từ bảy đến 14 -21 ngày. Biểu hiện lâm sàng của bệnh đậu khỉ không được nhìn thấy trong giai đoạn ủ bệnh và do đó giai đoạn ủ bệnh không lây nhiễm</a:t>
            </a:r>
            <a:endParaRPr lang="en-US" dirty="0">
              <a:latin typeface="+mj-lt"/>
            </a:endParaRPr>
          </a:p>
        </p:txBody>
      </p:sp>
      <p:sp>
        <p:nvSpPr>
          <p:cNvPr id="4" name="Slide Number Placeholder 3"/>
          <p:cNvSpPr>
            <a:spLocks noGrp="1"/>
          </p:cNvSpPr>
          <p:nvPr>
            <p:ph type="sldNum" sz="quarter" idx="10"/>
          </p:nvPr>
        </p:nvSpPr>
        <p:spPr/>
        <p:txBody>
          <a:bodyPr/>
          <a:lstStyle/>
          <a:p>
            <a:fld id="{D52AD6E1-4A5F-4C69-A7CB-79D196DB6396}" type="slidenum">
              <a:rPr lang="en-US" smtClean="0"/>
              <a:t>12</a:t>
            </a:fld>
            <a:endParaRPr lang="en-US"/>
          </a:p>
        </p:txBody>
      </p:sp>
    </p:spTree>
    <p:extLst>
      <p:ext uri="{BB962C8B-B14F-4D97-AF65-F5344CB8AC3E}">
        <p14:creationId xmlns:p14="http://schemas.microsoft.com/office/powerpoint/2010/main" val="22020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AD6E1-4A5F-4C69-A7CB-79D196DB6396}" type="slidenum">
              <a:rPr lang="en-US" smtClean="0"/>
              <a:t>15</a:t>
            </a:fld>
            <a:endParaRPr lang="en-US"/>
          </a:p>
        </p:txBody>
      </p:sp>
    </p:spTree>
    <p:extLst>
      <p:ext uri="{BB962C8B-B14F-4D97-AF65-F5344CB8AC3E}">
        <p14:creationId xmlns:p14="http://schemas.microsoft.com/office/powerpoint/2010/main" val="287775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74521" y="1897507"/>
            <a:ext cx="10042956" cy="104013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26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523"/>
            <a:ext cx="12191999" cy="876300"/>
          </a:xfrm>
          <a:prstGeom prst="rect">
            <a:avLst/>
          </a:prstGeom>
        </p:spPr>
      </p:pic>
      <p:sp>
        <p:nvSpPr>
          <p:cNvPr id="17" name="bg object 17"/>
          <p:cNvSpPr/>
          <p:nvPr/>
        </p:nvSpPr>
        <p:spPr>
          <a:xfrm>
            <a:off x="0" y="6589775"/>
            <a:ext cx="12192000" cy="268605"/>
          </a:xfrm>
          <a:custGeom>
            <a:avLst/>
            <a:gdLst/>
            <a:ahLst/>
            <a:cxnLst/>
            <a:rect l="l" t="t" r="r" b="b"/>
            <a:pathLst>
              <a:path w="12192000" h="268604">
                <a:moveTo>
                  <a:pt x="12192000" y="0"/>
                </a:moveTo>
                <a:lnTo>
                  <a:pt x="0" y="0"/>
                </a:lnTo>
                <a:lnTo>
                  <a:pt x="0" y="268221"/>
                </a:lnTo>
                <a:lnTo>
                  <a:pt x="12192000" y="268221"/>
                </a:lnTo>
                <a:lnTo>
                  <a:pt x="12192000" y="0"/>
                </a:lnTo>
                <a:close/>
              </a:path>
            </a:pathLst>
          </a:custGeom>
          <a:solidFill>
            <a:srgbClr val="00ACEE"/>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8976" y="77723"/>
            <a:ext cx="2246376" cy="687324"/>
          </a:xfrm>
          <a:prstGeom prst="rect">
            <a:avLst/>
          </a:prstGeom>
        </p:spPr>
      </p:pic>
      <p:sp>
        <p:nvSpPr>
          <p:cNvPr id="2" name="Holder 2"/>
          <p:cNvSpPr>
            <a:spLocks noGrp="1"/>
          </p:cNvSpPr>
          <p:nvPr>
            <p:ph type="title"/>
          </p:nvPr>
        </p:nvSpPr>
        <p:spPr/>
        <p:txBody>
          <a:bodyPr lIns="0" tIns="0" rIns="0" bIns="0"/>
          <a:lstStyle>
            <a:lvl1pPr>
              <a:defRPr sz="3000" b="0" i="0">
                <a:solidFill>
                  <a:schemeClr val="bg1"/>
                </a:solidFill>
                <a:latin typeface="Arial MT"/>
                <a:cs typeface="Arial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7" name="Holder 7"/>
          <p:cNvSpPr>
            <a:spLocks noGrp="1"/>
          </p:cNvSpPr>
          <p:nvPr>
            <p:ph type="sldNum" sz="quarter" idx="7"/>
          </p:nvPr>
        </p:nvSpPr>
        <p:spPr/>
        <p:txBody>
          <a:bodyPr lIns="0" tIns="0" rIns="0" bIns="0"/>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5" name="Holder 5"/>
          <p:cNvSpPr>
            <a:spLocks noGrp="1"/>
          </p:cNvSpPr>
          <p:nvPr>
            <p:ph type="sldNum" sz="quarter" idx="7"/>
          </p:nvPr>
        </p:nvSpPr>
        <p:spPr/>
        <p:txBody>
          <a:bodyPr lIns="0" tIns="0" rIns="0" bIns="0"/>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523"/>
            <a:ext cx="12191999" cy="876300"/>
          </a:xfrm>
          <a:prstGeom prst="rect">
            <a:avLst/>
          </a:prstGeom>
        </p:spPr>
      </p:pic>
      <p:sp>
        <p:nvSpPr>
          <p:cNvPr id="17" name="bg object 17"/>
          <p:cNvSpPr/>
          <p:nvPr/>
        </p:nvSpPr>
        <p:spPr>
          <a:xfrm>
            <a:off x="0" y="6589775"/>
            <a:ext cx="12192000" cy="268605"/>
          </a:xfrm>
          <a:custGeom>
            <a:avLst/>
            <a:gdLst/>
            <a:ahLst/>
            <a:cxnLst/>
            <a:rect l="l" t="t" r="r" b="b"/>
            <a:pathLst>
              <a:path w="12192000" h="268604">
                <a:moveTo>
                  <a:pt x="12192000" y="0"/>
                </a:moveTo>
                <a:lnTo>
                  <a:pt x="0" y="0"/>
                </a:lnTo>
                <a:lnTo>
                  <a:pt x="0" y="268221"/>
                </a:lnTo>
                <a:lnTo>
                  <a:pt x="12192000" y="268221"/>
                </a:lnTo>
                <a:lnTo>
                  <a:pt x="12192000" y="0"/>
                </a:lnTo>
                <a:close/>
              </a:path>
            </a:pathLst>
          </a:custGeom>
          <a:solidFill>
            <a:srgbClr val="00ACEE"/>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8976" y="77723"/>
            <a:ext cx="2246376" cy="687324"/>
          </a:xfrm>
          <a:prstGeom prst="rect">
            <a:avLst/>
          </a:prstGeom>
        </p:spPr>
      </p:pic>
      <p:sp>
        <p:nvSpPr>
          <p:cNvPr id="2" name="Holder 2"/>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4" name="Holder 4"/>
          <p:cNvSpPr>
            <a:spLocks noGrp="1"/>
          </p:cNvSpPr>
          <p:nvPr>
            <p:ph type="sldNum" sz="quarter" idx="7"/>
          </p:nvPr>
        </p:nvSpPr>
        <p:spPr/>
        <p:txBody>
          <a:bodyPr lIns="0" tIns="0" rIns="0" bIns="0"/>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523"/>
            <a:ext cx="12191999" cy="876300"/>
          </a:xfrm>
          <a:prstGeom prst="rect">
            <a:avLst/>
          </a:prstGeom>
        </p:spPr>
      </p:pic>
      <p:sp>
        <p:nvSpPr>
          <p:cNvPr id="17" name="bg object 17"/>
          <p:cNvSpPr/>
          <p:nvPr/>
        </p:nvSpPr>
        <p:spPr>
          <a:xfrm>
            <a:off x="0" y="6589774"/>
            <a:ext cx="12192000" cy="268605"/>
          </a:xfrm>
          <a:custGeom>
            <a:avLst/>
            <a:gdLst/>
            <a:ahLst/>
            <a:cxnLst/>
            <a:rect l="l" t="t" r="r" b="b"/>
            <a:pathLst>
              <a:path w="12192000" h="268604">
                <a:moveTo>
                  <a:pt x="12192000" y="0"/>
                </a:moveTo>
                <a:lnTo>
                  <a:pt x="0" y="0"/>
                </a:lnTo>
                <a:lnTo>
                  <a:pt x="0" y="268221"/>
                </a:lnTo>
                <a:lnTo>
                  <a:pt x="12192000" y="268221"/>
                </a:lnTo>
                <a:lnTo>
                  <a:pt x="12192000" y="0"/>
                </a:lnTo>
                <a:close/>
              </a:path>
            </a:pathLst>
          </a:custGeom>
          <a:solidFill>
            <a:srgbClr val="00ACEE"/>
          </a:solidFill>
        </p:spPr>
        <p:txBody>
          <a:bodyPr wrap="square" lIns="0" tIns="0" rIns="0" bIns="0" rtlCol="0"/>
          <a:lstStyle/>
          <a:p>
            <a:endParaRPr/>
          </a:p>
        </p:txBody>
      </p:sp>
      <p:sp>
        <p:nvSpPr>
          <p:cNvPr id="2" name="Holder 2"/>
          <p:cNvSpPr>
            <a:spLocks noGrp="1"/>
          </p:cNvSpPr>
          <p:nvPr>
            <p:ph type="title"/>
          </p:nvPr>
        </p:nvSpPr>
        <p:spPr>
          <a:xfrm>
            <a:off x="3073527" y="134492"/>
            <a:ext cx="6044945" cy="482600"/>
          </a:xfrm>
          <a:prstGeom prst="rect">
            <a:avLst/>
          </a:prstGeom>
        </p:spPr>
        <p:txBody>
          <a:bodyPr wrap="square" lIns="0" tIns="0" rIns="0" bIns="0">
            <a:spAutoFit/>
          </a:bodyPr>
          <a:lstStyle>
            <a:lvl1pPr>
              <a:defRPr sz="3000" b="0" i="0">
                <a:solidFill>
                  <a:schemeClr val="bg1"/>
                </a:solidFill>
                <a:latin typeface="Arial MT"/>
                <a:cs typeface="Arial MT"/>
              </a:defRPr>
            </a:lvl1pPr>
          </a:lstStyle>
          <a:p>
            <a:endParaRPr/>
          </a:p>
        </p:txBody>
      </p:sp>
      <p:sp>
        <p:nvSpPr>
          <p:cNvPr id="3" name="Holder 3"/>
          <p:cNvSpPr>
            <a:spLocks noGrp="1"/>
          </p:cNvSpPr>
          <p:nvPr>
            <p:ph type="body" idx="1"/>
          </p:nvPr>
        </p:nvSpPr>
        <p:spPr>
          <a:xfrm>
            <a:off x="2279903" y="1393697"/>
            <a:ext cx="7632192" cy="4484370"/>
          </a:xfrm>
          <a:prstGeom prst="rect">
            <a:avLst/>
          </a:prstGeom>
        </p:spPr>
        <p:txBody>
          <a:bodyPr wrap="square" lIns="0" tIns="0" rIns="0" bIns="0">
            <a:spAutoFit/>
          </a:bodyPr>
          <a:lstStyle>
            <a:lvl1pPr>
              <a:defRPr sz="26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5729985" y="6653276"/>
            <a:ext cx="733425" cy="165734"/>
          </a:xfrm>
          <a:prstGeom prst="rect">
            <a:avLst/>
          </a:prstGeom>
        </p:spPr>
        <p:txBody>
          <a:bodyPr wrap="square" lIns="0" tIns="0" rIns="0" bIns="0">
            <a:spAutoFit/>
          </a:bodyPr>
          <a:lstStyle>
            <a:lvl1pPr>
              <a:defRPr sz="1100" b="0" i="0">
                <a:solidFill>
                  <a:schemeClr val="bg1"/>
                </a:solidFill>
                <a:latin typeface="Calibri"/>
                <a:cs typeface="Calibri"/>
              </a:defRPr>
            </a:lvl1pPr>
          </a:lstStyle>
          <a:p>
            <a:pPr marL="12700">
              <a:lnSpc>
                <a:spcPts val="1150"/>
              </a:lnSpc>
            </a:pPr>
            <a:r>
              <a:rPr spc="-5" dirty="0"/>
              <a:t>©</a:t>
            </a:r>
            <a:r>
              <a:rPr dirty="0"/>
              <a:t>W</a:t>
            </a:r>
            <a:r>
              <a:rPr spc="-5" dirty="0"/>
              <a:t>HO</a:t>
            </a:r>
            <a:r>
              <a:rPr dirty="0"/>
              <a:t>2021</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7/31/2022</a:t>
            </a:fld>
            <a:endParaRPr lang="en-US"/>
          </a:p>
        </p:txBody>
      </p:sp>
      <p:sp>
        <p:nvSpPr>
          <p:cNvPr id="6" name="Holder 6"/>
          <p:cNvSpPr>
            <a:spLocks noGrp="1"/>
          </p:cNvSpPr>
          <p:nvPr>
            <p:ph type="sldNum" sz="quarter" idx="7"/>
          </p:nvPr>
        </p:nvSpPr>
        <p:spPr>
          <a:xfrm>
            <a:off x="11819255" y="6636893"/>
            <a:ext cx="256540" cy="203834"/>
          </a:xfrm>
          <a:prstGeom prst="rect">
            <a:avLst/>
          </a:prstGeom>
        </p:spPr>
        <p:txBody>
          <a:bodyPr wrap="square" lIns="0" tIns="0" rIns="0" bIns="0">
            <a:spAutoFit/>
          </a:bodyPr>
          <a:lstStyle>
            <a:lvl1pPr>
              <a:defRPr sz="1400" b="1" i="0">
                <a:solidFill>
                  <a:schemeClr val="bg1"/>
                </a:solidFill>
                <a:latin typeface="Calibri"/>
                <a:cs typeface="Calibri"/>
              </a:defRPr>
            </a:lvl1pPr>
          </a:lstStyle>
          <a:p>
            <a:pPr marL="38100">
              <a:lnSpc>
                <a:spcPts val="143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openwho.org/"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hyperlink" Target="http://www.nejm.org/doi/full/10.1" TargetMode="External"/><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 Id="rId14" Type="http://schemas.openxmlformats.org/officeDocument/2006/relationships/hyperlink" Target="http://openwho.o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openwho.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hyperlink" Target="http://openwho.org/" TargetMode="External"/><Relationship Id="rId5" Type="http://schemas.openxmlformats.org/officeDocument/2006/relationships/image" Target="../media/image2.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openwho.or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5986" y="6649593"/>
            <a:ext cx="11842115" cy="178435"/>
          </a:xfrm>
          <a:prstGeom prst="rect">
            <a:avLst/>
          </a:prstGeom>
        </p:spPr>
        <p:txBody>
          <a:bodyPr vert="horz" wrap="square" lIns="0" tIns="0" rIns="0" bIns="0" rtlCol="0">
            <a:spAutoFit/>
          </a:bodyPr>
          <a:lstStyle/>
          <a:p>
            <a:pPr>
              <a:lnSpc>
                <a:spcPts val="1335"/>
              </a:lnSpc>
              <a:tabLst>
                <a:tab pos="5560060" algn="l"/>
                <a:tab pos="11750675" algn="l"/>
              </a:tabLst>
            </a:pPr>
            <a:r>
              <a:rPr sz="1650" spc="-7" baseline="5050" dirty="0">
                <a:solidFill>
                  <a:srgbClr val="FFFFFF"/>
                </a:solidFill>
                <a:latin typeface="Calibri"/>
                <a:cs typeface="Calibri"/>
              </a:rPr>
              <a:t>Open</a:t>
            </a:r>
            <a:r>
              <a:rPr sz="1650" baseline="5050" dirty="0">
                <a:solidFill>
                  <a:srgbClr val="FFFFFF"/>
                </a:solidFill>
                <a:latin typeface="Calibri"/>
                <a:cs typeface="Calibri"/>
              </a:rPr>
              <a:t>WHO</a:t>
            </a:r>
            <a:r>
              <a:rPr sz="1650" spc="-7" baseline="5050" dirty="0">
                <a:solidFill>
                  <a:srgbClr val="FFFFFF"/>
                </a:solidFill>
                <a:latin typeface="Calibri"/>
                <a:cs typeface="Calibri"/>
              </a:rPr>
              <a:t>.</a:t>
            </a:r>
            <a:r>
              <a:rPr sz="1650" spc="7" baseline="5050" dirty="0">
                <a:solidFill>
                  <a:srgbClr val="FFFFFF"/>
                </a:solidFill>
                <a:latin typeface="Calibri"/>
                <a:cs typeface="Calibri"/>
              </a:rPr>
              <a:t>o</a:t>
            </a:r>
            <a:r>
              <a:rPr sz="1650" baseline="5050" dirty="0">
                <a:solidFill>
                  <a:srgbClr val="FFFFFF"/>
                </a:solidFill>
                <a:latin typeface="Calibri"/>
                <a:cs typeface="Calibri"/>
              </a:rPr>
              <a:t>rg	</a:t>
            </a:r>
            <a:r>
              <a:rPr sz="1650" spc="-7" baseline="5050" dirty="0">
                <a:solidFill>
                  <a:srgbClr val="FFFFFF"/>
                </a:solidFill>
                <a:latin typeface="Calibri"/>
                <a:cs typeface="Calibri"/>
              </a:rPr>
              <a:t>©</a:t>
            </a:r>
            <a:r>
              <a:rPr sz="1650" baseline="5050" dirty="0">
                <a:solidFill>
                  <a:srgbClr val="FFFFFF"/>
                </a:solidFill>
                <a:latin typeface="Calibri"/>
                <a:cs typeface="Calibri"/>
              </a:rPr>
              <a:t>OM</a:t>
            </a:r>
            <a:r>
              <a:rPr sz="1650" spc="-7" baseline="5050" dirty="0">
                <a:solidFill>
                  <a:srgbClr val="FFFFFF"/>
                </a:solidFill>
                <a:latin typeface="Calibri"/>
                <a:cs typeface="Calibri"/>
              </a:rPr>
              <a:t>S2</a:t>
            </a:r>
            <a:r>
              <a:rPr sz="1650" baseline="5050" dirty="0">
                <a:solidFill>
                  <a:srgbClr val="FFFFFF"/>
                </a:solidFill>
                <a:latin typeface="Calibri"/>
                <a:cs typeface="Calibri"/>
              </a:rPr>
              <a:t>020	</a:t>
            </a:r>
            <a:r>
              <a:rPr sz="1400" b="1" dirty="0">
                <a:solidFill>
                  <a:srgbClr val="FFFFFF"/>
                </a:solidFill>
                <a:latin typeface="Calibri"/>
                <a:cs typeface="Calibri"/>
              </a:rPr>
              <a:t>0</a:t>
            </a:r>
            <a:endParaRPr sz="1400">
              <a:latin typeface="Calibri"/>
              <a:cs typeface="Calibri"/>
            </a:endParaRPr>
          </a:p>
        </p:txBody>
      </p:sp>
      <p:sp>
        <p:nvSpPr>
          <p:cNvPr id="14" name="object 14"/>
          <p:cNvSpPr txBox="1"/>
          <p:nvPr/>
        </p:nvSpPr>
        <p:spPr>
          <a:xfrm>
            <a:off x="162119" y="4350494"/>
            <a:ext cx="7122671" cy="2114040"/>
          </a:xfrm>
          <a:prstGeom prst="rect">
            <a:avLst/>
          </a:prstGeom>
        </p:spPr>
        <p:txBody>
          <a:bodyPr vert="horz" wrap="square" lIns="0" tIns="66675" rIns="0" bIns="0" rtlCol="0">
            <a:spAutoFit/>
          </a:bodyPr>
          <a:lstStyle/>
          <a:p>
            <a:r>
              <a:rPr lang="en-US" sz="3500" b="1" spc="-5" dirty="0">
                <a:solidFill>
                  <a:srgbClr val="FF0000"/>
                </a:solidFill>
                <a:latin typeface="Arial"/>
                <a:cs typeface="Arial"/>
              </a:rPr>
              <a:t>	</a:t>
            </a:r>
            <a:r>
              <a:rPr lang="en-US" sz="2800" b="1" dirty="0">
                <a:latin typeface="Times New Roman" panose="02020603050405020304" pitchFamily="18" charset="0"/>
                <a:cs typeface="Times New Roman" panose="02020603050405020304" pitchFamily="18" charset="0"/>
              </a:rPr>
              <a:t>HƯỚNG DẪN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CHẨN ĐOÁN, ĐIỀU TRỊ VÀ PHÒNG BỆNH ĐẬU MÙA KHỈ Ở NGƯỜI</a:t>
            </a:r>
            <a:r>
              <a:rPr lang="vi-VN" sz="3500" b="1" spc="-5" dirty="0">
                <a:solidFill>
                  <a:srgbClr val="FF0000"/>
                </a:solidFill>
                <a:latin typeface="Arial"/>
                <a:cs typeface="Arial"/>
              </a:rPr>
              <a:t>(Monkey pox)</a:t>
            </a:r>
            <a:endParaRPr lang="en-US" sz="3500" b="1" spc="-5" dirty="0">
              <a:solidFill>
                <a:srgbClr val="FF0000"/>
              </a:solidFill>
              <a:latin typeface="Arial"/>
              <a:cs typeface="Arial"/>
            </a:endParaRPr>
          </a:p>
          <a:p>
            <a:r>
              <a:rPr lang="en-US" sz="3500" b="1" spc="-5" dirty="0" err="1">
                <a:latin typeface="Arial"/>
                <a:cs typeface="Arial"/>
              </a:rPr>
              <a:t>Gs.Ts.Nguyễn</a:t>
            </a:r>
            <a:r>
              <a:rPr lang="en-US" sz="3500" b="1" spc="-5" dirty="0">
                <a:latin typeface="Arial"/>
                <a:cs typeface="Arial"/>
              </a:rPr>
              <a:t> </a:t>
            </a:r>
            <a:r>
              <a:rPr lang="en-US" sz="3500" b="1" spc="-5" dirty="0" err="1">
                <a:latin typeface="Arial"/>
                <a:cs typeface="Arial"/>
              </a:rPr>
              <a:t>Văn</a:t>
            </a:r>
            <a:r>
              <a:rPr lang="en-US" sz="3500" b="1" spc="-5" dirty="0">
                <a:latin typeface="Arial"/>
                <a:cs typeface="Arial"/>
              </a:rPr>
              <a:t> </a:t>
            </a:r>
            <a:r>
              <a:rPr lang="en-US" sz="3500" b="1" spc="-5" dirty="0" err="1">
                <a:latin typeface="Arial"/>
                <a:cs typeface="Arial"/>
              </a:rPr>
              <a:t>Kính</a:t>
            </a:r>
            <a:endParaRPr lang="vi-VN" sz="3500" dirty="0">
              <a:latin typeface="Arial"/>
              <a:cs typeface="Arial"/>
            </a:endParaRPr>
          </a:p>
        </p:txBody>
      </p:sp>
      <p:pic>
        <p:nvPicPr>
          <p:cNvPr id="16" name="Picture 5" descr="C:\Users\Admin\Desktop\Powerpoint-01.png"/>
          <p:cNvPicPr>
            <a:picLocks noChangeAspect="1" noChangeArrowheads="1"/>
          </p:cNvPicPr>
          <p:nvPr/>
        </p:nvPicPr>
        <p:blipFill>
          <a:blip r:embed="rId3"/>
          <a:srcRect/>
          <a:stretch>
            <a:fillRect/>
          </a:stretch>
        </p:blipFill>
        <p:spPr bwMode="auto">
          <a:xfrm>
            <a:off x="-18760" y="8467"/>
            <a:ext cx="12210760" cy="7682361"/>
          </a:xfrm>
          <a:prstGeom prst="rect">
            <a:avLst/>
          </a:prstGeom>
          <a:noFill/>
        </p:spPr>
      </p:pic>
    </p:spTree>
    <p:extLst>
      <p:ext uri="{BB962C8B-B14F-4D97-AF65-F5344CB8AC3E}">
        <p14:creationId xmlns:p14="http://schemas.microsoft.com/office/powerpoint/2010/main" val="4000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0404" y="153670"/>
            <a:ext cx="8547100" cy="628377"/>
          </a:xfrm>
          <a:prstGeom prst="rect">
            <a:avLst/>
          </a:prstGeom>
        </p:spPr>
        <p:txBody>
          <a:bodyPr vert="horz" wrap="square" lIns="0" tIns="12700" rIns="0" bIns="0" rtlCol="0">
            <a:spAutoFit/>
          </a:bodyPr>
          <a:lstStyle/>
          <a:p>
            <a:pPr marL="12700" algn="ctr">
              <a:lnSpc>
                <a:spcPct val="100000"/>
              </a:lnSpc>
              <a:spcBef>
                <a:spcPts val="100"/>
              </a:spcBef>
            </a:pPr>
            <a:r>
              <a:rPr lang="vi-VN" sz="4000" b="1" spc="-5" dirty="0">
                <a:solidFill>
                  <a:schemeClr val="bg2"/>
                </a:solidFill>
                <a:latin typeface="+mj-lt"/>
              </a:rPr>
              <a:t>C</a:t>
            </a:r>
            <a:r>
              <a:rPr lang="en-US" sz="4000" b="1" spc="-5" dirty="0">
                <a:solidFill>
                  <a:schemeClr val="bg2"/>
                </a:solidFill>
                <a:latin typeface="+mj-lt"/>
              </a:rPr>
              <a:t>ẤU TRÚC CỦA VIRUS ĐẬU MÙA KHỈ</a:t>
            </a:r>
            <a:endParaRPr sz="4000" b="1" dirty="0">
              <a:solidFill>
                <a:schemeClr val="bg2"/>
              </a:solidFill>
              <a:latin typeface="+mj-lt"/>
            </a:endParaRPr>
          </a:p>
        </p:txBody>
      </p:sp>
      <p:grpSp>
        <p:nvGrpSpPr>
          <p:cNvPr id="3" name="object 3"/>
          <p:cNvGrpSpPr/>
          <p:nvPr/>
        </p:nvGrpSpPr>
        <p:grpSpPr>
          <a:xfrm>
            <a:off x="1344167" y="905255"/>
            <a:ext cx="9136380" cy="5629910"/>
            <a:chOff x="1344167" y="905255"/>
            <a:chExt cx="9136380" cy="5629910"/>
          </a:xfrm>
        </p:grpSpPr>
        <p:pic>
          <p:nvPicPr>
            <p:cNvPr id="4" name="object 4"/>
            <p:cNvPicPr/>
            <p:nvPr/>
          </p:nvPicPr>
          <p:blipFill>
            <a:blip r:embed="rId2" cstate="print"/>
            <a:stretch>
              <a:fillRect/>
            </a:stretch>
          </p:blipFill>
          <p:spPr>
            <a:xfrm>
              <a:off x="6253755" y="2759799"/>
              <a:ext cx="2597292" cy="834143"/>
            </a:xfrm>
            <a:prstGeom prst="rect">
              <a:avLst/>
            </a:prstGeom>
          </p:spPr>
        </p:pic>
        <p:pic>
          <p:nvPicPr>
            <p:cNvPr id="5" name="object 5"/>
            <p:cNvPicPr/>
            <p:nvPr/>
          </p:nvPicPr>
          <p:blipFill>
            <a:blip r:embed="rId3" cstate="print"/>
            <a:stretch>
              <a:fillRect/>
            </a:stretch>
          </p:blipFill>
          <p:spPr>
            <a:xfrm>
              <a:off x="1344167" y="905255"/>
              <a:ext cx="9136380" cy="5629363"/>
            </a:xfrm>
            <a:prstGeom prst="rect">
              <a:avLst/>
            </a:prstGeom>
          </p:spPr>
        </p:pic>
      </p:grpSp>
      <p:sp>
        <p:nvSpPr>
          <p:cNvPr id="6" name="object 6"/>
          <p:cNvSpPr txBox="1"/>
          <p:nvPr/>
        </p:nvSpPr>
        <p:spPr>
          <a:xfrm>
            <a:off x="5038344" y="1019555"/>
            <a:ext cx="1359535" cy="443865"/>
          </a:xfrm>
          <a:prstGeom prst="rect">
            <a:avLst/>
          </a:prstGeom>
          <a:solidFill>
            <a:srgbClr val="FFFFFF"/>
          </a:solidFill>
        </p:spPr>
        <p:txBody>
          <a:bodyPr vert="horz" wrap="square" lIns="0" tIns="60960" rIns="0" bIns="0" rtlCol="0">
            <a:spAutoFit/>
          </a:bodyPr>
          <a:lstStyle/>
          <a:p>
            <a:pPr marL="189865">
              <a:lnSpc>
                <a:spcPct val="100000"/>
              </a:lnSpc>
              <a:spcBef>
                <a:spcPts val="480"/>
              </a:spcBef>
            </a:pPr>
            <a:r>
              <a:rPr sz="2000" dirty="0">
                <a:latin typeface="Arial MT"/>
                <a:cs typeface="Arial MT"/>
              </a:rPr>
              <a:t>antigène</a:t>
            </a:r>
            <a:endParaRPr sz="2000">
              <a:latin typeface="Arial MT"/>
              <a:cs typeface="Arial MT"/>
            </a:endParaRPr>
          </a:p>
        </p:txBody>
      </p:sp>
      <p:grpSp>
        <p:nvGrpSpPr>
          <p:cNvPr id="7" name="object 7"/>
          <p:cNvGrpSpPr/>
          <p:nvPr/>
        </p:nvGrpSpPr>
        <p:grpSpPr>
          <a:xfrm>
            <a:off x="1193291" y="902208"/>
            <a:ext cx="5257800" cy="4832985"/>
            <a:chOff x="1193291" y="902208"/>
            <a:chExt cx="5257800" cy="4832985"/>
          </a:xfrm>
        </p:grpSpPr>
        <p:pic>
          <p:nvPicPr>
            <p:cNvPr id="8" name="object 8"/>
            <p:cNvPicPr/>
            <p:nvPr/>
          </p:nvPicPr>
          <p:blipFill>
            <a:blip r:embed="rId4" cstate="print"/>
            <a:stretch>
              <a:fillRect/>
            </a:stretch>
          </p:blipFill>
          <p:spPr>
            <a:xfrm>
              <a:off x="1193291" y="1031748"/>
              <a:ext cx="5257800" cy="4703064"/>
            </a:xfrm>
            <a:prstGeom prst="rect">
              <a:avLst/>
            </a:prstGeom>
          </p:spPr>
        </p:pic>
        <p:sp>
          <p:nvSpPr>
            <p:cNvPr id="9" name="object 9"/>
            <p:cNvSpPr/>
            <p:nvPr/>
          </p:nvSpPr>
          <p:spPr>
            <a:xfrm>
              <a:off x="3225546" y="915162"/>
              <a:ext cx="1414780" cy="417830"/>
            </a:xfrm>
            <a:custGeom>
              <a:avLst/>
              <a:gdLst/>
              <a:ahLst/>
              <a:cxnLst/>
              <a:rect l="l" t="t" r="r" b="b"/>
              <a:pathLst>
                <a:path w="1414779" h="417830">
                  <a:moveTo>
                    <a:pt x="1414271" y="0"/>
                  </a:moveTo>
                  <a:lnTo>
                    <a:pt x="0" y="0"/>
                  </a:lnTo>
                  <a:lnTo>
                    <a:pt x="0" y="417575"/>
                  </a:lnTo>
                  <a:lnTo>
                    <a:pt x="1414271" y="417575"/>
                  </a:lnTo>
                  <a:lnTo>
                    <a:pt x="1414271" y="0"/>
                  </a:lnTo>
                  <a:close/>
                </a:path>
              </a:pathLst>
            </a:custGeom>
            <a:solidFill>
              <a:srgbClr val="FFFFFF"/>
            </a:solidFill>
          </p:spPr>
          <p:txBody>
            <a:bodyPr wrap="square" lIns="0" tIns="0" rIns="0" bIns="0" rtlCol="0"/>
            <a:lstStyle/>
            <a:p>
              <a:endParaRPr/>
            </a:p>
          </p:txBody>
        </p:sp>
        <p:sp>
          <p:nvSpPr>
            <p:cNvPr id="10" name="object 10"/>
            <p:cNvSpPr/>
            <p:nvPr/>
          </p:nvSpPr>
          <p:spPr>
            <a:xfrm>
              <a:off x="3225546" y="915162"/>
              <a:ext cx="1414780" cy="417830"/>
            </a:xfrm>
            <a:custGeom>
              <a:avLst/>
              <a:gdLst/>
              <a:ahLst/>
              <a:cxnLst/>
              <a:rect l="l" t="t" r="r" b="b"/>
              <a:pathLst>
                <a:path w="1414779" h="417830">
                  <a:moveTo>
                    <a:pt x="0" y="417575"/>
                  </a:moveTo>
                  <a:lnTo>
                    <a:pt x="1414271" y="417575"/>
                  </a:lnTo>
                  <a:lnTo>
                    <a:pt x="1414271" y="0"/>
                  </a:lnTo>
                  <a:lnTo>
                    <a:pt x="0" y="0"/>
                  </a:lnTo>
                  <a:lnTo>
                    <a:pt x="0" y="417575"/>
                  </a:lnTo>
                  <a:close/>
                </a:path>
              </a:pathLst>
            </a:custGeom>
            <a:ln w="25908">
              <a:solidFill>
                <a:srgbClr val="FFFFFF"/>
              </a:solidFill>
            </a:ln>
          </p:spPr>
          <p:txBody>
            <a:bodyPr wrap="square" lIns="0" tIns="0" rIns="0" bIns="0" rtlCol="0"/>
            <a:lstStyle/>
            <a:p>
              <a:endParaRPr/>
            </a:p>
          </p:txBody>
        </p:sp>
      </p:grpSp>
      <p:sp>
        <p:nvSpPr>
          <p:cNvPr id="11" name="object 11"/>
          <p:cNvSpPr txBox="1"/>
          <p:nvPr/>
        </p:nvSpPr>
        <p:spPr>
          <a:xfrm>
            <a:off x="3225545" y="915161"/>
            <a:ext cx="1414780" cy="357149"/>
          </a:xfrm>
          <a:prstGeom prst="rect">
            <a:avLst/>
          </a:prstGeom>
        </p:spPr>
        <p:txBody>
          <a:bodyPr vert="horz" wrap="square" lIns="0" tIns="48895" rIns="0" bIns="0" rtlCol="0">
            <a:spAutoFit/>
          </a:bodyPr>
          <a:lstStyle/>
          <a:p>
            <a:pPr marL="189230">
              <a:lnSpc>
                <a:spcPct val="100000"/>
              </a:lnSpc>
              <a:spcBef>
                <a:spcPts val="385"/>
              </a:spcBef>
            </a:pPr>
            <a:r>
              <a:rPr lang="vi-VN" sz="2000" dirty="0">
                <a:latin typeface="Arial MT"/>
                <a:cs typeface="Arial MT"/>
              </a:rPr>
              <a:t>Kháng thể</a:t>
            </a:r>
            <a:endParaRPr sz="2000" dirty="0">
              <a:latin typeface="Arial MT"/>
              <a:cs typeface="Arial MT"/>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2</a:t>
            </a:r>
          </a:p>
        </p:txBody>
      </p:sp>
      <p:sp>
        <p:nvSpPr>
          <p:cNvPr id="13" name="object 13"/>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5"/>
              </a:rPr>
              <a:t>Open</a:t>
            </a:r>
            <a:r>
              <a:rPr sz="1100" dirty="0">
                <a:solidFill>
                  <a:srgbClr val="FFFFFF"/>
                </a:solidFill>
                <a:latin typeface="Calibri"/>
                <a:cs typeface="Calibri"/>
                <a:hlinkClick r:id="rId5"/>
              </a:rPr>
              <a:t>WHO</a:t>
            </a:r>
            <a:r>
              <a:rPr sz="1100" spc="-5" dirty="0">
                <a:solidFill>
                  <a:srgbClr val="FFFFFF"/>
                </a:solidFill>
                <a:latin typeface="Calibri"/>
                <a:cs typeface="Calibri"/>
                <a:hlinkClick r:id="rId5"/>
              </a:rPr>
              <a:t>.</a:t>
            </a:r>
            <a:r>
              <a:rPr sz="1100" spc="5" dirty="0">
                <a:solidFill>
                  <a:srgbClr val="FFFFFF"/>
                </a:solidFill>
                <a:latin typeface="Calibri"/>
                <a:cs typeface="Calibri"/>
                <a:hlinkClick r:id="rId5"/>
              </a:rPr>
              <a:t>o</a:t>
            </a:r>
            <a:r>
              <a:rPr sz="1100" dirty="0">
                <a:solidFill>
                  <a:srgbClr val="FFFFFF"/>
                </a:solidFill>
                <a:latin typeface="Calibri"/>
                <a:cs typeface="Calibri"/>
                <a:hlinkClick r:id="rId5"/>
              </a:rPr>
              <a:t>rg</a:t>
            </a:r>
            <a:endParaRPr sz="1100">
              <a:latin typeface="Calibri"/>
              <a:cs typeface="Calibri"/>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a:t>
            </a:r>
            <a:r>
              <a:rPr dirty="0"/>
              <a:t>O2021</a:t>
            </a:r>
          </a:p>
        </p:txBody>
      </p:sp>
      <p:sp>
        <p:nvSpPr>
          <p:cNvPr id="15" name="Rectangle 14"/>
          <p:cNvSpPr/>
          <p:nvPr/>
        </p:nvSpPr>
        <p:spPr>
          <a:xfrm>
            <a:off x="5038344" y="1143000"/>
            <a:ext cx="1743456" cy="320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Kháng nguyên</a:t>
            </a:r>
            <a:endParaRPr lang="en-US" dirty="0"/>
          </a:p>
        </p:txBody>
      </p:sp>
    </p:spTree>
    <p:extLst>
      <p:ext uri="{BB962C8B-B14F-4D97-AF65-F5344CB8AC3E}">
        <p14:creationId xmlns:p14="http://schemas.microsoft.com/office/powerpoint/2010/main" val="2155164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10555" y="975360"/>
            <a:ext cx="6647815" cy="5354320"/>
            <a:chOff x="5210555" y="975360"/>
            <a:chExt cx="6647815" cy="5354320"/>
          </a:xfrm>
        </p:grpSpPr>
        <p:pic>
          <p:nvPicPr>
            <p:cNvPr id="3" name="object 3"/>
            <p:cNvPicPr/>
            <p:nvPr/>
          </p:nvPicPr>
          <p:blipFill>
            <a:blip r:embed="rId2" cstate="print"/>
            <a:stretch>
              <a:fillRect/>
            </a:stretch>
          </p:blipFill>
          <p:spPr>
            <a:xfrm>
              <a:off x="5210555" y="1239012"/>
              <a:ext cx="6647688" cy="4733544"/>
            </a:xfrm>
            <a:prstGeom prst="rect">
              <a:avLst/>
            </a:prstGeom>
          </p:spPr>
        </p:pic>
        <p:pic>
          <p:nvPicPr>
            <p:cNvPr id="4" name="object 4"/>
            <p:cNvPicPr/>
            <p:nvPr/>
          </p:nvPicPr>
          <p:blipFill>
            <a:blip r:embed="rId3" cstate="print"/>
            <a:stretch>
              <a:fillRect/>
            </a:stretch>
          </p:blipFill>
          <p:spPr>
            <a:xfrm>
              <a:off x="5210555" y="975360"/>
              <a:ext cx="155447" cy="5353811"/>
            </a:xfrm>
            <a:prstGeom prst="rect">
              <a:avLst/>
            </a:prstGeom>
          </p:spPr>
        </p:pic>
      </p:grpSp>
      <p:sp>
        <p:nvSpPr>
          <p:cNvPr id="5" name="object 5"/>
          <p:cNvSpPr txBox="1">
            <a:spLocks noGrp="1"/>
          </p:cNvSpPr>
          <p:nvPr>
            <p:ph type="title"/>
          </p:nvPr>
        </p:nvSpPr>
        <p:spPr>
          <a:xfrm>
            <a:off x="3326892" y="229238"/>
            <a:ext cx="8620633" cy="446276"/>
          </a:xfrm>
          <a:prstGeom prst="rect">
            <a:avLst/>
          </a:prstGeom>
        </p:spPr>
        <p:txBody>
          <a:bodyPr vert="horz" wrap="square" lIns="0" tIns="60960" rIns="0" bIns="0" rtlCol="0">
            <a:spAutoFit/>
          </a:bodyPr>
          <a:lstStyle/>
          <a:p>
            <a:pPr marL="447675" marR="5080">
              <a:lnSpc>
                <a:spcPts val="3020"/>
              </a:lnSpc>
              <a:spcBef>
                <a:spcPts val="480"/>
              </a:spcBef>
            </a:pPr>
            <a:r>
              <a:rPr lang="vi-VN" b="1" spc="-5" dirty="0">
                <a:solidFill>
                  <a:schemeClr val="bg2"/>
                </a:solidFill>
                <a:latin typeface="+mj-lt"/>
              </a:rPr>
              <a:t> ĐẶC ĐIỂM CỦA VIRUS ĐẬU MÙA KHỈ</a:t>
            </a:r>
            <a:endParaRPr lang="vi-VN" b="1" dirty="0">
              <a:solidFill>
                <a:schemeClr val="bg2"/>
              </a:solidFill>
              <a:latin typeface="+mj-lt"/>
            </a:endParaRPr>
          </a:p>
        </p:txBody>
      </p:sp>
      <p:sp>
        <p:nvSpPr>
          <p:cNvPr id="6" name="object 6"/>
          <p:cNvSpPr txBox="1"/>
          <p:nvPr/>
        </p:nvSpPr>
        <p:spPr>
          <a:xfrm>
            <a:off x="5367981" y="987439"/>
            <a:ext cx="6865240" cy="5236690"/>
          </a:xfrm>
          <a:prstGeom prst="rect">
            <a:avLst/>
          </a:prstGeom>
        </p:spPr>
        <p:txBody>
          <a:bodyPr vert="horz" wrap="square" lIns="0" tIns="57785" rIns="0" bIns="0" rtlCol="0">
            <a:spAutoFit/>
          </a:bodyPr>
          <a:lstStyle/>
          <a:p>
            <a:pPr marL="12065" marR="389890" algn="just">
              <a:lnSpc>
                <a:spcPct val="150000"/>
              </a:lnSpc>
              <a:spcBef>
                <a:spcPts val="455"/>
              </a:spcBef>
              <a:buClr>
                <a:srgbClr val="D76321"/>
              </a:buClr>
              <a:tabLst>
                <a:tab pos="241935" algn="l"/>
              </a:tabLst>
            </a:pPr>
            <a:r>
              <a:rPr lang="en-US" sz="2400" dirty="0">
                <a:latin typeface="Times New Roman" panose="02020603050405020304" pitchFamily="18" charset="0"/>
                <a:cs typeface="Times New Roman" panose="02020603050405020304" pitchFamily="18" charset="0"/>
              </a:rPr>
              <a:t>Virus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khỉ: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DNA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endParaRPr lang="vi-VN" sz="2400" dirty="0">
              <a:solidFill>
                <a:srgbClr val="333333"/>
              </a:solidFill>
              <a:latin typeface="Times New Roman" panose="02020603050405020304" pitchFamily="18" charset="0"/>
              <a:cs typeface="Times New Roman" panose="02020603050405020304" pitchFamily="18" charset="0"/>
            </a:endParaRPr>
          </a:p>
          <a:p>
            <a:pPr marL="12065" marR="389890" algn="just">
              <a:lnSpc>
                <a:spcPct val="150000"/>
              </a:lnSpc>
              <a:spcBef>
                <a:spcPts val="455"/>
              </a:spcBef>
              <a:buClr>
                <a:srgbClr val="D76321"/>
              </a:buClr>
              <a:tabLst>
                <a:tab pos="241935" algn="l"/>
              </a:tabLst>
            </a:pPr>
            <a:r>
              <a:rPr lang="vi-VN" sz="2400" dirty="0">
                <a:solidFill>
                  <a:srgbClr val="333333"/>
                </a:solidFill>
                <a:latin typeface="+mj-lt"/>
                <a:cs typeface="Arial" panose="020B0604020202020204" pitchFamily="34" charset="0"/>
              </a:rPr>
              <a:t>Các phân nhóm vi rút được chia thành hai nhóm:</a:t>
            </a:r>
          </a:p>
          <a:p>
            <a:pPr marL="241300" marR="389890" indent="-229235" algn="just">
              <a:lnSpc>
                <a:spcPct val="150000"/>
              </a:lnSpc>
              <a:spcBef>
                <a:spcPts val="455"/>
              </a:spcBef>
              <a:buClr>
                <a:srgbClr val="D76321"/>
              </a:buClr>
              <a:buFont typeface="Wingdings"/>
              <a:buChar char=""/>
              <a:tabLst>
                <a:tab pos="241935" algn="l"/>
              </a:tabLst>
            </a:pPr>
            <a:r>
              <a:rPr lang="vi-VN" sz="2400" dirty="0">
                <a:solidFill>
                  <a:srgbClr val="333333"/>
                </a:solidFill>
                <a:latin typeface="+mj-lt"/>
                <a:cs typeface="Arial" panose="020B0604020202020204" pitchFamily="34" charset="0"/>
              </a:rPr>
              <a:t>Biến thể Trung Phi, phổ biến ở Cộng hòa Trung Phi và Cộng hòa Dân chủ Congo, =&gt; có thể gây bệnh nặng với tỷ lệ chết lên đến 11%.</a:t>
            </a:r>
          </a:p>
          <a:p>
            <a:pPr marL="241300" marR="389890" indent="-229235" algn="just">
              <a:lnSpc>
                <a:spcPct val="150000"/>
              </a:lnSpc>
              <a:spcBef>
                <a:spcPts val="455"/>
              </a:spcBef>
              <a:buClr>
                <a:srgbClr val="D76321"/>
              </a:buClr>
              <a:buFont typeface="Wingdings"/>
              <a:buChar char=""/>
              <a:tabLst>
                <a:tab pos="241935" algn="l"/>
              </a:tabLst>
            </a:pPr>
            <a:r>
              <a:rPr lang="vi-VN" sz="2400" dirty="0">
                <a:solidFill>
                  <a:srgbClr val="333333"/>
                </a:solidFill>
                <a:latin typeface="+mj-lt"/>
                <a:cs typeface="Arial" panose="020B0604020202020204" pitchFamily="34" charset="0"/>
              </a:rPr>
              <a:t>Các biến thể Tây Phi, được tìm thấy ở Nigeria, Bờ Biển Ngà, Liberia và Sierra Leone =&gt; lây truyền từ người sang người thấp hơn, bệnh ít nghiêm trọng hơn và tử vong nhiều nhất là 6%</a:t>
            </a:r>
            <a:r>
              <a:rPr sz="2400" spc="-5" dirty="0">
                <a:solidFill>
                  <a:srgbClr val="333333"/>
                </a:solidFill>
                <a:latin typeface="+mj-lt"/>
                <a:cs typeface="Arial" panose="020B0604020202020204" pitchFamily="34" charset="0"/>
              </a:rPr>
              <a:t>.</a:t>
            </a:r>
            <a:endParaRPr sz="2400" dirty="0">
              <a:latin typeface="+mj-lt"/>
              <a:cs typeface="Arial" panose="020B0604020202020204" pitchFamily="34" charset="0"/>
            </a:endParaRPr>
          </a:p>
        </p:txBody>
      </p:sp>
      <p:pic>
        <p:nvPicPr>
          <p:cNvPr id="7" name="object 7"/>
          <p:cNvPicPr/>
          <p:nvPr/>
        </p:nvPicPr>
        <p:blipFill>
          <a:blip r:embed="rId4" cstate="print"/>
          <a:stretch>
            <a:fillRect/>
          </a:stretch>
        </p:blipFill>
        <p:spPr>
          <a:xfrm>
            <a:off x="680558" y="1421350"/>
            <a:ext cx="3296472" cy="3939573"/>
          </a:xfrm>
          <a:prstGeom prst="rect">
            <a:avLst/>
          </a:prstGeom>
        </p:spPr>
      </p:pic>
      <p:sp>
        <p:nvSpPr>
          <p:cNvPr id="8" name="object 8"/>
          <p:cNvSpPr txBox="1"/>
          <p:nvPr/>
        </p:nvSpPr>
        <p:spPr>
          <a:xfrm>
            <a:off x="817270" y="5360923"/>
            <a:ext cx="3159760"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MT"/>
                <a:cs typeface="Arial MT"/>
              </a:rPr>
              <a:t>Crédit</a:t>
            </a:r>
            <a:r>
              <a:rPr sz="1200" spc="-10" dirty="0">
                <a:latin typeface="Arial MT"/>
                <a:cs typeface="Arial MT"/>
              </a:rPr>
              <a:t> </a:t>
            </a:r>
            <a:r>
              <a:rPr sz="1200" spc="-5" dirty="0">
                <a:latin typeface="Arial MT"/>
                <a:cs typeface="Arial MT"/>
              </a:rPr>
              <a:t>photo</a:t>
            </a:r>
            <a:r>
              <a:rPr sz="1200" spc="-30" dirty="0">
                <a:latin typeface="Arial MT"/>
                <a:cs typeface="Arial MT"/>
              </a:rPr>
              <a:t> </a:t>
            </a:r>
            <a:r>
              <a:rPr sz="1200" dirty="0">
                <a:latin typeface="Arial MT"/>
                <a:cs typeface="Arial MT"/>
              </a:rPr>
              <a:t>:</a:t>
            </a:r>
            <a:r>
              <a:rPr sz="1200" spc="-20" dirty="0">
                <a:latin typeface="Arial MT"/>
                <a:cs typeface="Arial MT"/>
              </a:rPr>
              <a:t> </a:t>
            </a:r>
            <a:r>
              <a:rPr sz="1200" dirty="0">
                <a:latin typeface="Arial MT"/>
                <a:cs typeface="Arial MT"/>
              </a:rPr>
              <a:t>The</a:t>
            </a:r>
            <a:r>
              <a:rPr sz="1200" spc="-20" dirty="0">
                <a:latin typeface="Arial MT"/>
                <a:cs typeface="Arial MT"/>
              </a:rPr>
              <a:t> </a:t>
            </a:r>
            <a:r>
              <a:rPr sz="1200" dirty="0">
                <a:latin typeface="Arial MT"/>
                <a:cs typeface="Arial MT"/>
              </a:rPr>
              <a:t>Centers</a:t>
            </a:r>
            <a:r>
              <a:rPr sz="1200" spc="-25" dirty="0">
                <a:latin typeface="Arial MT"/>
                <a:cs typeface="Arial MT"/>
              </a:rPr>
              <a:t> </a:t>
            </a:r>
            <a:r>
              <a:rPr sz="1200" dirty="0">
                <a:latin typeface="Arial MT"/>
                <a:cs typeface="Arial MT"/>
              </a:rPr>
              <a:t>for</a:t>
            </a:r>
            <a:r>
              <a:rPr sz="1200" spc="-15" dirty="0">
                <a:latin typeface="Arial MT"/>
                <a:cs typeface="Arial MT"/>
              </a:rPr>
              <a:t> </a:t>
            </a:r>
            <a:r>
              <a:rPr sz="1200" spc="-5" dirty="0">
                <a:latin typeface="Arial MT"/>
                <a:cs typeface="Arial MT"/>
              </a:rPr>
              <a:t>Disease</a:t>
            </a:r>
            <a:r>
              <a:rPr sz="1200" spc="-20" dirty="0">
                <a:latin typeface="Arial MT"/>
                <a:cs typeface="Arial MT"/>
              </a:rPr>
              <a:t> </a:t>
            </a:r>
            <a:r>
              <a:rPr sz="1200" dirty="0">
                <a:latin typeface="Arial MT"/>
                <a:cs typeface="Arial MT"/>
              </a:rPr>
              <a:t>Control </a:t>
            </a:r>
            <a:r>
              <a:rPr sz="1200" spc="-320" dirty="0">
                <a:latin typeface="Arial MT"/>
                <a:cs typeface="Arial MT"/>
              </a:rPr>
              <a:t> </a:t>
            </a:r>
            <a:r>
              <a:rPr sz="1200" spc="-5" dirty="0">
                <a:latin typeface="Arial MT"/>
                <a:cs typeface="Arial MT"/>
              </a:rPr>
              <a:t>and</a:t>
            </a:r>
            <a:r>
              <a:rPr sz="1200" spc="-25" dirty="0">
                <a:latin typeface="Arial MT"/>
                <a:cs typeface="Arial MT"/>
              </a:rPr>
              <a:t> </a:t>
            </a:r>
            <a:r>
              <a:rPr sz="1200" spc="-5" dirty="0">
                <a:latin typeface="Arial MT"/>
                <a:cs typeface="Arial MT"/>
              </a:rPr>
              <a:t>Prevention</a:t>
            </a:r>
            <a:r>
              <a:rPr sz="1200" spc="-30" dirty="0">
                <a:latin typeface="Arial MT"/>
                <a:cs typeface="Arial MT"/>
              </a:rPr>
              <a:t> </a:t>
            </a:r>
            <a:r>
              <a:rPr sz="1200" spc="-5" dirty="0">
                <a:latin typeface="Arial MT"/>
                <a:cs typeface="Arial MT"/>
              </a:rPr>
              <a:t>(CDC),</a:t>
            </a:r>
            <a:r>
              <a:rPr sz="1200" spc="10" dirty="0">
                <a:latin typeface="Arial MT"/>
                <a:cs typeface="Arial MT"/>
              </a:rPr>
              <a:t> </a:t>
            </a:r>
            <a:r>
              <a:rPr sz="1200" dirty="0">
                <a:latin typeface="Arial MT"/>
                <a:cs typeface="Arial MT"/>
              </a:rPr>
              <a:t>États-Unis</a:t>
            </a:r>
            <a:endParaRPr sz="1200">
              <a:latin typeface="Arial MT"/>
              <a:cs typeface="Arial MT"/>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5</a:t>
            </a:r>
          </a:p>
        </p:txBody>
      </p:sp>
      <p:sp>
        <p:nvSpPr>
          <p:cNvPr id="10" name="object 10"/>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4139168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8735"/>
            <a:ext cx="3224981" cy="461665"/>
          </a:xfrm>
        </p:spPr>
        <p:txBody>
          <a:bodyPr/>
          <a:lstStyle/>
          <a:p>
            <a:pPr algn="ctr"/>
            <a:r>
              <a:rPr lang="vi-VN" b="1" dirty="0">
                <a:solidFill>
                  <a:schemeClr val="tx1"/>
                </a:solidFill>
                <a:latin typeface="+mj-lt"/>
              </a:rPr>
              <a:t>SINH BỆNH HỌC</a:t>
            </a:r>
            <a:endParaRPr lang="en-US" b="1" dirty="0">
              <a:solidFill>
                <a:schemeClr val="tx1"/>
              </a:solidFill>
              <a:latin typeface="+mj-lt"/>
            </a:endParaRPr>
          </a:p>
        </p:txBody>
      </p:sp>
      <p:pic>
        <p:nvPicPr>
          <p:cNvPr id="4" name="Picture 3"/>
          <p:cNvPicPr>
            <a:picLocks noChangeAspect="1"/>
          </p:cNvPicPr>
          <p:nvPr/>
        </p:nvPicPr>
        <p:blipFill>
          <a:blip r:embed="rId3"/>
          <a:stretch>
            <a:fillRect/>
          </a:stretch>
        </p:blipFill>
        <p:spPr>
          <a:xfrm>
            <a:off x="4724401" y="67864"/>
            <a:ext cx="7435644" cy="6643106"/>
          </a:xfrm>
          <a:prstGeom prst="rect">
            <a:avLst/>
          </a:prstGeom>
        </p:spPr>
      </p:pic>
      <p:sp>
        <p:nvSpPr>
          <p:cNvPr id="5" name="Rectangle 4"/>
          <p:cNvSpPr/>
          <p:nvPr/>
        </p:nvSpPr>
        <p:spPr>
          <a:xfrm>
            <a:off x="7391400" y="78432"/>
            <a:ext cx="2971800" cy="378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latin typeface="+mj-lt"/>
              </a:rPr>
              <a:t>Lây truyền từ người sang người</a:t>
            </a:r>
            <a:endParaRPr lang="en-US" sz="1200" dirty="0">
              <a:latin typeface="+mj-lt"/>
            </a:endParaRPr>
          </a:p>
        </p:txBody>
      </p:sp>
      <p:sp>
        <p:nvSpPr>
          <p:cNvPr id="6" name="Rectangle 5"/>
          <p:cNvSpPr/>
          <p:nvPr/>
        </p:nvSpPr>
        <p:spPr>
          <a:xfrm>
            <a:off x="5638800" y="614065"/>
            <a:ext cx="1676400" cy="3765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Giọt bắn hô hấp</a:t>
            </a:r>
            <a:endParaRPr lang="en-US" sz="1600" dirty="0">
              <a:latin typeface="+mj-lt"/>
            </a:endParaRPr>
          </a:p>
        </p:txBody>
      </p:sp>
      <p:sp>
        <p:nvSpPr>
          <p:cNvPr id="7" name="Rectangle 6"/>
          <p:cNvSpPr/>
          <p:nvPr/>
        </p:nvSpPr>
        <p:spPr>
          <a:xfrm>
            <a:off x="7543800" y="685800"/>
            <a:ext cx="2362200" cy="3765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Bề mặt/Vật bị nhiễm</a:t>
            </a:r>
            <a:endParaRPr lang="en-US" sz="1600" dirty="0">
              <a:latin typeface="+mj-lt"/>
            </a:endParaRPr>
          </a:p>
        </p:txBody>
      </p:sp>
      <p:sp>
        <p:nvSpPr>
          <p:cNvPr id="8" name="Rectangle 7"/>
          <p:cNvSpPr/>
          <p:nvPr/>
        </p:nvSpPr>
        <p:spPr>
          <a:xfrm>
            <a:off x="10210799" y="685800"/>
            <a:ext cx="1949245" cy="3765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Tổn thương trên da</a:t>
            </a:r>
            <a:endParaRPr lang="en-US" sz="1600" dirty="0">
              <a:latin typeface="+mj-lt"/>
            </a:endParaRPr>
          </a:p>
        </p:txBody>
      </p:sp>
      <p:sp>
        <p:nvSpPr>
          <p:cNvPr id="9" name="Rectangle 8"/>
          <p:cNvSpPr/>
          <p:nvPr/>
        </p:nvSpPr>
        <p:spPr>
          <a:xfrm>
            <a:off x="4724400" y="2133600"/>
            <a:ext cx="2438400" cy="381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Lây truyền từ động vật sang người</a:t>
            </a:r>
            <a:endParaRPr lang="en-US" sz="1600" dirty="0">
              <a:latin typeface="+mj-lt"/>
            </a:endParaRPr>
          </a:p>
        </p:txBody>
      </p:sp>
      <p:sp>
        <p:nvSpPr>
          <p:cNvPr id="10" name="Rectangle 9"/>
          <p:cNvSpPr/>
          <p:nvPr/>
        </p:nvSpPr>
        <p:spPr>
          <a:xfrm>
            <a:off x="4724400" y="2667000"/>
            <a:ext cx="2286000" cy="457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Vết cắn/xước từ ĐV bị nhiễm</a:t>
            </a:r>
            <a:endParaRPr lang="en-US" sz="1600" dirty="0">
              <a:latin typeface="+mj-lt"/>
            </a:endParaRPr>
          </a:p>
        </p:txBody>
      </p:sp>
      <p:sp>
        <p:nvSpPr>
          <p:cNvPr id="11" name="Rectangle 10"/>
          <p:cNvSpPr/>
          <p:nvPr/>
        </p:nvSpPr>
        <p:spPr>
          <a:xfrm>
            <a:off x="4724400" y="3200400"/>
            <a:ext cx="2286000" cy="4895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Máu, chất dịch của ĐV bị nhiễm</a:t>
            </a:r>
            <a:endParaRPr lang="en-US" sz="1600" dirty="0">
              <a:latin typeface="+mj-lt"/>
            </a:endParaRPr>
          </a:p>
        </p:txBody>
      </p:sp>
      <p:sp>
        <p:nvSpPr>
          <p:cNvPr id="12" name="Rectangle 11"/>
          <p:cNvSpPr/>
          <p:nvPr/>
        </p:nvSpPr>
        <p:spPr>
          <a:xfrm>
            <a:off x="4724400" y="3736259"/>
            <a:ext cx="2286000" cy="5393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Săn bắt, nấu nướng, tiêu thụ thịt ĐV bị nhiễm</a:t>
            </a:r>
            <a:endParaRPr lang="en-US" sz="1600" dirty="0">
              <a:latin typeface="+mj-lt"/>
            </a:endParaRPr>
          </a:p>
        </p:txBody>
      </p:sp>
      <p:sp>
        <p:nvSpPr>
          <p:cNvPr id="13" name="Rectangle 12"/>
          <p:cNvSpPr/>
          <p:nvPr/>
        </p:nvSpPr>
        <p:spPr>
          <a:xfrm>
            <a:off x="7315200" y="2362200"/>
            <a:ext cx="3352800" cy="6858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Sự xâm nhập và nhân lên của virus trong niêm mạc hầu họng hoặc đường hô hấp</a:t>
            </a:r>
            <a:endParaRPr lang="en-US" sz="1600" dirty="0">
              <a:latin typeface="+mj-lt"/>
            </a:endParaRPr>
          </a:p>
        </p:txBody>
      </p:sp>
      <p:sp>
        <p:nvSpPr>
          <p:cNvPr id="14" name="Rectangle 13"/>
          <p:cNvSpPr/>
          <p:nvPr/>
        </p:nvSpPr>
        <p:spPr>
          <a:xfrm>
            <a:off x="7543800" y="3200400"/>
            <a:ext cx="2895600" cy="48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Vi rút đến các hạch bạch huyết</a:t>
            </a:r>
            <a:endParaRPr lang="en-US" sz="1600" dirty="0">
              <a:latin typeface="+mj-lt"/>
            </a:endParaRPr>
          </a:p>
        </p:txBody>
      </p:sp>
      <p:sp>
        <p:nvSpPr>
          <p:cNvPr id="15" name="Rectangle 14"/>
          <p:cNvSpPr/>
          <p:nvPr/>
        </p:nvSpPr>
        <p:spPr>
          <a:xfrm>
            <a:off x="6477000" y="4724400"/>
            <a:ext cx="426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Các cơ quan bạch huyết và các hạch bạch huyết ở xa (ví dụ: lá lách)</a:t>
            </a:r>
            <a:endParaRPr lang="en-US" sz="1600" dirty="0">
              <a:latin typeface="+mj-lt"/>
            </a:endParaRPr>
          </a:p>
        </p:txBody>
      </p:sp>
      <p:sp>
        <p:nvSpPr>
          <p:cNvPr id="16" name="Rectangle 15"/>
          <p:cNvSpPr/>
          <p:nvPr/>
        </p:nvSpPr>
        <p:spPr>
          <a:xfrm>
            <a:off x="9525000" y="5943600"/>
            <a:ext cx="152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162800" y="6324600"/>
            <a:ext cx="2895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Biểu hiện LS bệnh</a:t>
            </a:r>
            <a:endParaRPr lang="en-US" dirty="0"/>
          </a:p>
        </p:txBody>
      </p:sp>
      <p:sp>
        <p:nvSpPr>
          <p:cNvPr id="18" name="Rectangle 17"/>
          <p:cNvSpPr/>
          <p:nvPr/>
        </p:nvSpPr>
        <p:spPr>
          <a:xfrm>
            <a:off x="6553200" y="5791201"/>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Tổn thương các cơ quan</a:t>
            </a:r>
            <a:endParaRPr lang="en-US" sz="1600" dirty="0">
              <a:latin typeface="+mj-lt"/>
            </a:endParaRPr>
          </a:p>
        </p:txBody>
      </p:sp>
      <p:sp>
        <p:nvSpPr>
          <p:cNvPr id="19" name="Rectangle 18"/>
          <p:cNvSpPr/>
          <p:nvPr/>
        </p:nvSpPr>
        <p:spPr>
          <a:xfrm>
            <a:off x="9448801" y="5811181"/>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Tổn thương da</a:t>
            </a:r>
            <a:endParaRPr lang="en-US" sz="1600" dirty="0">
              <a:latin typeface="+mj-lt"/>
            </a:endParaRPr>
          </a:p>
        </p:txBody>
      </p:sp>
    </p:spTree>
    <p:extLst>
      <p:ext uri="{BB962C8B-B14F-4D97-AF65-F5344CB8AC3E}">
        <p14:creationId xmlns:p14="http://schemas.microsoft.com/office/powerpoint/2010/main" val="179431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527" y="134492"/>
            <a:ext cx="6044945" cy="618503"/>
          </a:xfrm>
        </p:spPr>
        <p:txBody>
          <a:bodyPr/>
          <a:lstStyle/>
          <a:p>
            <a:pPr algn="ctr">
              <a:lnSpc>
                <a:spcPct val="150000"/>
              </a:lnSpc>
            </a:pPr>
            <a:r>
              <a:rPr lang="vi-VN" b="1" dirty="0">
                <a:latin typeface="+mj-lt"/>
              </a:rPr>
              <a:t>SINH BỆNH HỌC</a:t>
            </a:r>
            <a:endParaRPr lang="en-US" b="1" dirty="0">
              <a:latin typeface="+mj-lt"/>
            </a:endParaRPr>
          </a:p>
        </p:txBody>
      </p:sp>
      <p:sp>
        <p:nvSpPr>
          <p:cNvPr id="3" name="Text Placeholder 2"/>
          <p:cNvSpPr>
            <a:spLocks noGrp="1"/>
          </p:cNvSpPr>
          <p:nvPr>
            <p:ph type="body" idx="1"/>
          </p:nvPr>
        </p:nvSpPr>
        <p:spPr>
          <a:xfrm>
            <a:off x="304800" y="1295400"/>
            <a:ext cx="7632192" cy="4484370"/>
          </a:xfrm>
        </p:spPr>
        <p:txBody>
          <a:bodyPr/>
          <a:lstStyle/>
          <a:p>
            <a:endParaRPr lang="en-US" dirty="0"/>
          </a:p>
        </p:txBody>
      </p:sp>
      <p:pic>
        <p:nvPicPr>
          <p:cNvPr id="4" name="Picture 3"/>
          <p:cNvPicPr>
            <a:picLocks noChangeAspect="1"/>
          </p:cNvPicPr>
          <p:nvPr/>
        </p:nvPicPr>
        <p:blipFill>
          <a:blip r:embed="rId2"/>
          <a:stretch>
            <a:fillRect/>
          </a:stretch>
        </p:blipFill>
        <p:spPr>
          <a:xfrm>
            <a:off x="7543800" y="918210"/>
            <a:ext cx="4286250" cy="5238750"/>
          </a:xfrm>
          <a:prstGeom prst="rect">
            <a:avLst/>
          </a:prstGeom>
        </p:spPr>
      </p:pic>
      <p:sp>
        <p:nvSpPr>
          <p:cNvPr id="6" name="TextBox 5"/>
          <p:cNvSpPr txBox="1"/>
          <p:nvPr/>
        </p:nvSpPr>
        <p:spPr>
          <a:xfrm>
            <a:off x="457200" y="1676400"/>
            <a:ext cx="7086600" cy="4418967"/>
          </a:xfrm>
          <a:prstGeom prst="rect">
            <a:avLst/>
          </a:prstGeom>
          <a:noFill/>
        </p:spPr>
        <p:txBody>
          <a:bodyPr wrap="square" rtlCol="0">
            <a:spAutoFit/>
          </a:bodyPr>
          <a:lstStyle/>
          <a:p>
            <a:pPr algn="just">
              <a:lnSpc>
                <a:spcPct val="200000"/>
              </a:lnSpc>
            </a:pPr>
            <a:r>
              <a:rPr lang="vi-VN" sz="2400" dirty="0">
                <a:latin typeface="+mj-lt"/>
              </a:rPr>
              <a:t>- Vi rút đậu mùa khỉ có thể tác động đến nhiều hệ thống cơ quan </a:t>
            </a:r>
            <a:r>
              <a:rPr lang="en-US" sz="2400" dirty="0" err="1">
                <a:latin typeface="+mj-lt"/>
              </a:rPr>
              <a:t>như</a:t>
            </a:r>
            <a:r>
              <a:rPr lang="en-US" sz="2400" dirty="0">
                <a:latin typeface="+mj-lt"/>
              </a:rPr>
              <a:t> </a:t>
            </a:r>
            <a:r>
              <a:rPr lang="vi-VN" sz="2400" dirty="0">
                <a:latin typeface="+mj-lt"/>
              </a:rPr>
              <a:t>bề mặt da và niêm mạc, hệ bạch huyết, phổi, đường tiêu hóa và 1 số ít có thể nhiễm khuẩn huyết</a:t>
            </a:r>
          </a:p>
          <a:p>
            <a:pPr algn="just">
              <a:lnSpc>
                <a:spcPct val="200000"/>
              </a:lnSpc>
            </a:pPr>
            <a:r>
              <a:rPr lang="vi-VN" sz="2400" dirty="0">
                <a:latin typeface="+mj-lt"/>
              </a:rPr>
              <a:t>-  </a:t>
            </a:r>
            <a:r>
              <a:rPr lang="en-US" sz="2400" dirty="0" err="1">
                <a:latin typeface="+mj-lt"/>
              </a:rPr>
              <a:t>Nốt</a:t>
            </a:r>
            <a:r>
              <a:rPr lang="en-US" sz="2400" dirty="0">
                <a:latin typeface="+mj-lt"/>
              </a:rPr>
              <a:t> </a:t>
            </a:r>
            <a:r>
              <a:rPr lang="en-US" sz="2400" dirty="0" err="1">
                <a:latin typeface="+mj-lt"/>
              </a:rPr>
              <a:t>phỏng</a:t>
            </a:r>
            <a:r>
              <a:rPr lang="en-US" sz="2400" dirty="0">
                <a:latin typeface="+mj-lt"/>
              </a:rPr>
              <a:t> ở </a:t>
            </a:r>
            <a:r>
              <a:rPr lang="vi-VN" sz="2400" dirty="0">
                <a:latin typeface="+mj-lt"/>
              </a:rPr>
              <a:t>Da có thể bị bong tróc nặng nề, để lại sẹo</a:t>
            </a:r>
            <a:r>
              <a:rPr lang="en-US" sz="2400" dirty="0">
                <a:latin typeface="+mj-lt"/>
              </a:rPr>
              <a:t> (</a:t>
            </a:r>
            <a:r>
              <a:rPr lang="en-US" sz="2400" dirty="0" err="1">
                <a:latin typeface="+mj-lt"/>
              </a:rPr>
              <a:t>mặt</a:t>
            </a:r>
            <a:r>
              <a:rPr lang="en-US" sz="2400" dirty="0">
                <a:latin typeface="+mj-lt"/>
              </a:rPr>
              <a:t> </a:t>
            </a:r>
            <a:r>
              <a:rPr lang="en-US" sz="2400" dirty="0" err="1">
                <a:latin typeface="+mj-lt"/>
              </a:rPr>
              <a:t>rỗ</a:t>
            </a:r>
            <a:r>
              <a:rPr lang="en-US" sz="2400" dirty="0">
                <a:latin typeface="+mj-lt"/>
              </a:rPr>
              <a:t>)</a:t>
            </a:r>
          </a:p>
        </p:txBody>
      </p:sp>
    </p:spTree>
    <p:extLst>
      <p:ext uri="{BB962C8B-B14F-4D97-AF65-F5344CB8AC3E}">
        <p14:creationId xmlns:p14="http://schemas.microsoft.com/office/powerpoint/2010/main" val="148846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527" y="134492"/>
            <a:ext cx="6044945" cy="461665"/>
          </a:xfrm>
        </p:spPr>
        <p:txBody>
          <a:bodyPr/>
          <a:lstStyle/>
          <a:p>
            <a:pPr algn="ctr"/>
            <a:r>
              <a:rPr lang="vi-VN" b="1" dirty="0">
                <a:latin typeface="+mj-lt"/>
              </a:rPr>
              <a:t>SINH BỆNH HỌC</a:t>
            </a:r>
            <a:endParaRPr lang="en-US" b="1" dirty="0">
              <a:latin typeface="+mj-lt"/>
            </a:endParaRPr>
          </a:p>
        </p:txBody>
      </p:sp>
      <p:sp>
        <p:nvSpPr>
          <p:cNvPr id="3" name="Text Placeholder 2"/>
          <p:cNvSpPr>
            <a:spLocks noGrp="1"/>
          </p:cNvSpPr>
          <p:nvPr>
            <p:ph type="body" idx="1"/>
          </p:nvPr>
        </p:nvSpPr>
        <p:spPr>
          <a:xfrm>
            <a:off x="304800" y="1066800"/>
            <a:ext cx="8610600" cy="4832092"/>
          </a:xfrm>
        </p:spPr>
        <p:txBody>
          <a:bodyPr/>
          <a:lstStyle/>
          <a:p>
            <a:pPr algn="just">
              <a:lnSpc>
                <a:spcPct val="150000"/>
              </a:lnSpc>
            </a:pPr>
            <a:r>
              <a:rPr lang="vi-VN" sz="2400" dirty="0">
                <a:solidFill>
                  <a:schemeClr val="tx1"/>
                </a:solidFill>
                <a:latin typeface="+mj-lt"/>
              </a:rPr>
              <a:t>Tổn thương mô bệnh học: giai đoạn tiền mụn nước (dát, sẩn) =&gt; hoại tử biểu bì lan rộng đến lớp bề mặt của hạ bì. Giai đoạn muộn có tình trạng viêm và hoại tử của lớp thượng bì chiếm ưu thế và sự phá hủy các tuyến bã nhờn, các nang =&gt; viêm mô tế bào =&gt; nhiễm vi khuẩn thứ phát</a:t>
            </a:r>
          </a:p>
          <a:p>
            <a:pPr algn="just">
              <a:lnSpc>
                <a:spcPct val="150000"/>
              </a:lnSpc>
            </a:pPr>
            <a:r>
              <a:rPr lang="vi-VN" sz="2400" dirty="0">
                <a:solidFill>
                  <a:schemeClr val="tx1"/>
                </a:solidFill>
                <a:latin typeface="+mj-lt"/>
              </a:rPr>
              <a:t>- Tình trạng viêm sẽ tự khỏi khi tổn thương tiến triển bỏng vảy. </a:t>
            </a:r>
          </a:p>
          <a:p>
            <a:pPr algn="just">
              <a:lnSpc>
                <a:spcPct val="150000"/>
              </a:lnSpc>
            </a:pPr>
            <a:r>
              <a:rPr lang="vi-VN" sz="2400" dirty="0">
                <a:solidFill>
                  <a:schemeClr val="tx1"/>
                </a:solidFill>
                <a:latin typeface="+mj-lt"/>
              </a:rPr>
              <a:t>- Sẹo da là hậu quả của điều trị không phù hợp, gãi, bội nhiễm vi khuẩn thứ phát</a:t>
            </a:r>
          </a:p>
          <a:p>
            <a:pPr algn="just">
              <a:lnSpc>
                <a:spcPct val="150000"/>
              </a:lnSpc>
            </a:pPr>
            <a:r>
              <a:rPr lang="vi-VN" sz="2400" dirty="0">
                <a:solidFill>
                  <a:schemeClr val="tx1"/>
                </a:solidFill>
                <a:latin typeface="+mj-lt"/>
              </a:rPr>
              <a:t>- Quá trình liền sẹo tiến triển qua 3 giai đoạn: viêm, tăng sinh và tái tạo</a:t>
            </a:r>
          </a:p>
          <a:p>
            <a:endParaRPr lang="en-US" dirty="0">
              <a:solidFill>
                <a:schemeClr val="tx1"/>
              </a:solidFill>
            </a:endParaRPr>
          </a:p>
        </p:txBody>
      </p:sp>
      <p:pic>
        <p:nvPicPr>
          <p:cNvPr id="4" name="Picture 3"/>
          <p:cNvPicPr>
            <a:picLocks noChangeAspect="1"/>
          </p:cNvPicPr>
          <p:nvPr/>
        </p:nvPicPr>
        <p:blipFill>
          <a:blip r:embed="rId2"/>
          <a:stretch>
            <a:fillRect/>
          </a:stretch>
        </p:blipFill>
        <p:spPr>
          <a:xfrm>
            <a:off x="8915400" y="2743200"/>
            <a:ext cx="3139326" cy="2514600"/>
          </a:xfrm>
          <a:prstGeom prst="rect">
            <a:avLst/>
          </a:prstGeom>
        </p:spPr>
      </p:pic>
    </p:spTree>
    <p:extLst>
      <p:ext uri="{BB962C8B-B14F-4D97-AF65-F5344CB8AC3E}">
        <p14:creationId xmlns:p14="http://schemas.microsoft.com/office/powerpoint/2010/main" val="1975038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28600"/>
            <a:ext cx="6044945" cy="461665"/>
          </a:xfrm>
        </p:spPr>
        <p:txBody>
          <a:bodyPr/>
          <a:lstStyle/>
          <a:p>
            <a:r>
              <a:rPr lang="vi-VN" b="1" dirty="0">
                <a:latin typeface="+mj-lt"/>
              </a:rPr>
              <a:t>MỨC ĐỘ TỔN THƯƠNG DA</a:t>
            </a:r>
            <a:endParaRPr lang="en-US" b="1" dirty="0">
              <a:latin typeface="+mj-lt"/>
            </a:endParaRPr>
          </a:p>
        </p:txBody>
      </p:sp>
      <p:pic>
        <p:nvPicPr>
          <p:cNvPr id="4" name="Picture 3"/>
          <p:cNvPicPr>
            <a:picLocks noChangeAspect="1"/>
          </p:cNvPicPr>
          <p:nvPr/>
        </p:nvPicPr>
        <p:blipFill>
          <a:blip r:embed="rId3"/>
          <a:stretch>
            <a:fillRect/>
          </a:stretch>
        </p:blipFill>
        <p:spPr>
          <a:xfrm>
            <a:off x="5791200" y="1447800"/>
            <a:ext cx="6138644" cy="3486668"/>
          </a:xfrm>
          <a:prstGeom prst="rect">
            <a:avLst/>
          </a:prstGeom>
        </p:spPr>
      </p:pic>
      <p:sp>
        <p:nvSpPr>
          <p:cNvPr id="5" name="TextBox 4"/>
          <p:cNvSpPr txBox="1"/>
          <p:nvPr/>
        </p:nvSpPr>
        <p:spPr>
          <a:xfrm>
            <a:off x="228600" y="1447800"/>
            <a:ext cx="5029200" cy="3911135"/>
          </a:xfrm>
          <a:prstGeom prst="rect">
            <a:avLst/>
          </a:prstGeom>
          <a:noFill/>
        </p:spPr>
        <p:txBody>
          <a:bodyPr wrap="square" rtlCol="0">
            <a:spAutoFit/>
          </a:bodyPr>
          <a:lstStyle/>
          <a:p>
            <a:pPr>
              <a:lnSpc>
                <a:spcPct val="150000"/>
              </a:lnSpc>
            </a:pPr>
            <a:r>
              <a:rPr lang="vi-VN" sz="2400" dirty="0">
                <a:latin typeface="+mj-lt"/>
              </a:rPr>
              <a:t>( </a:t>
            </a:r>
            <a:r>
              <a:rPr lang="vi-VN" sz="2400" b="1" dirty="0">
                <a:latin typeface="+mj-lt"/>
              </a:rPr>
              <a:t>A</a:t>
            </a:r>
            <a:r>
              <a:rPr lang="vi-VN" sz="2400" dirty="0">
                <a:latin typeface="+mj-lt"/>
              </a:rPr>
              <a:t> ) “lành tính”, 5–25 tổn thương (cộng với tổn thương ở mắt)</a:t>
            </a:r>
          </a:p>
          <a:p>
            <a:pPr>
              <a:lnSpc>
                <a:spcPct val="150000"/>
              </a:lnSpc>
            </a:pPr>
            <a:r>
              <a:rPr lang="vi-VN" sz="2400" dirty="0">
                <a:latin typeface="+mj-lt"/>
              </a:rPr>
              <a:t>( </a:t>
            </a:r>
            <a:r>
              <a:rPr lang="vi-VN" sz="2400" b="1" dirty="0">
                <a:latin typeface="+mj-lt"/>
              </a:rPr>
              <a:t>B</a:t>
            </a:r>
            <a:r>
              <a:rPr lang="vi-VN" sz="2400" dirty="0">
                <a:latin typeface="+mj-lt"/>
              </a:rPr>
              <a:t> ) “trung bình”, 26–100 tổn thương [cộng với tổn thương ở mắt]</a:t>
            </a:r>
          </a:p>
          <a:p>
            <a:pPr>
              <a:lnSpc>
                <a:spcPct val="150000"/>
              </a:lnSpc>
            </a:pPr>
            <a:r>
              <a:rPr lang="vi-VN" sz="2400" dirty="0">
                <a:latin typeface="+mj-lt"/>
              </a:rPr>
              <a:t>( </a:t>
            </a:r>
            <a:r>
              <a:rPr lang="vi-VN" sz="2400" b="1" dirty="0">
                <a:latin typeface="+mj-lt"/>
              </a:rPr>
              <a:t>C</a:t>
            </a:r>
            <a:r>
              <a:rPr lang="vi-VN" sz="2400" dirty="0">
                <a:latin typeface="+mj-lt"/>
              </a:rPr>
              <a:t> ) “nặng”, 101–250 tổn thương (cộng với bệnh lý hạch)</a:t>
            </a:r>
          </a:p>
          <a:p>
            <a:pPr>
              <a:lnSpc>
                <a:spcPct val="150000"/>
              </a:lnSpc>
            </a:pPr>
            <a:r>
              <a:rPr lang="vi-VN" sz="2400" dirty="0">
                <a:latin typeface="+mj-lt"/>
              </a:rPr>
              <a:t>( </a:t>
            </a:r>
            <a:r>
              <a:rPr lang="vi-VN" sz="2400" b="1" dirty="0">
                <a:latin typeface="+mj-lt"/>
              </a:rPr>
              <a:t>D</a:t>
            </a:r>
            <a:r>
              <a:rPr lang="vi-VN" sz="2400" dirty="0">
                <a:latin typeface="+mj-lt"/>
              </a:rPr>
              <a:t> ) “rất nặng”,&gt; 250 thương tổn</a:t>
            </a:r>
            <a:endParaRPr lang="en-US" sz="2400" dirty="0">
              <a:latin typeface="+mj-lt"/>
            </a:endParaRPr>
          </a:p>
        </p:txBody>
      </p:sp>
    </p:spTree>
    <p:extLst>
      <p:ext uri="{BB962C8B-B14F-4D97-AF65-F5344CB8AC3E}">
        <p14:creationId xmlns:p14="http://schemas.microsoft.com/office/powerpoint/2010/main" val="92063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1800" y="193974"/>
            <a:ext cx="8468233" cy="458267"/>
          </a:xfrm>
          <a:prstGeom prst="rect">
            <a:avLst/>
          </a:prstGeom>
        </p:spPr>
        <p:txBody>
          <a:bodyPr vert="horz" wrap="square" lIns="0" tIns="60960" rIns="0" bIns="0" rtlCol="0">
            <a:spAutoFit/>
          </a:bodyPr>
          <a:lstStyle/>
          <a:p>
            <a:pPr marL="447675" marR="5080" algn="ctr">
              <a:lnSpc>
                <a:spcPts val="3020"/>
              </a:lnSpc>
              <a:spcBef>
                <a:spcPts val="480"/>
              </a:spcBef>
            </a:pPr>
            <a:r>
              <a:rPr lang="en-US" sz="3600" b="1" spc="-5" dirty="0">
                <a:solidFill>
                  <a:schemeClr val="bg2"/>
                </a:solidFill>
                <a:latin typeface="Times New Roman" panose="02020603050405020304" pitchFamily="18" charset="0"/>
                <a:cs typeface="Times New Roman" panose="02020603050405020304" pitchFamily="18" charset="0"/>
              </a:rPr>
              <a:t>LÂM SÀNG(1)</a:t>
            </a:r>
            <a:endParaRPr lang="vi-VN" sz="3600" b="1" spc="-5" dirty="0">
              <a:solidFill>
                <a:schemeClr val="bg2"/>
              </a:solidFill>
              <a:latin typeface="Times New Roman" panose="02020603050405020304" pitchFamily="18" charset="0"/>
              <a:cs typeface="Times New Roman" panose="02020603050405020304" pitchFamily="18" charset="0"/>
            </a:endParaRPr>
          </a:p>
        </p:txBody>
      </p:sp>
      <p:grpSp>
        <p:nvGrpSpPr>
          <p:cNvPr id="4" name="object 4"/>
          <p:cNvGrpSpPr/>
          <p:nvPr/>
        </p:nvGrpSpPr>
        <p:grpSpPr>
          <a:xfrm>
            <a:off x="7403573" y="1127727"/>
            <a:ext cx="4618355" cy="5121275"/>
            <a:chOff x="7403573" y="1127727"/>
            <a:chExt cx="4618355" cy="5121275"/>
          </a:xfrm>
        </p:grpSpPr>
        <p:pic>
          <p:nvPicPr>
            <p:cNvPr id="5" name="object 5"/>
            <p:cNvPicPr/>
            <p:nvPr/>
          </p:nvPicPr>
          <p:blipFill>
            <a:blip r:embed="rId2" cstate="print"/>
            <a:stretch>
              <a:fillRect/>
            </a:stretch>
          </p:blipFill>
          <p:spPr>
            <a:xfrm>
              <a:off x="7403573" y="1127727"/>
              <a:ext cx="4617755" cy="5120688"/>
            </a:xfrm>
            <a:prstGeom prst="rect">
              <a:avLst/>
            </a:prstGeom>
          </p:spPr>
        </p:pic>
        <p:pic>
          <p:nvPicPr>
            <p:cNvPr id="6" name="object 6"/>
            <p:cNvPicPr/>
            <p:nvPr/>
          </p:nvPicPr>
          <p:blipFill>
            <a:blip r:embed="rId3" cstate="print"/>
            <a:stretch>
              <a:fillRect/>
            </a:stretch>
          </p:blipFill>
          <p:spPr>
            <a:xfrm>
              <a:off x="7458455" y="1173480"/>
              <a:ext cx="4457700" cy="4969764"/>
            </a:xfrm>
            <a:prstGeom prst="rect">
              <a:avLst/>
            </a:prstGeom>
          </p:spPr>
        </p:pic>
        <p:sp>
          <p:nvSpPr>
            <p:cNvPr id="7" name="object 7"/>
            <p:cNvSpPr/>
            <p:nvPr/>
          </p:nvSpPr>
          <p:spPr>
            <a:xfrm>
              <a:off x="7439405" y="1154430"/>
              <a:ext cx="4495800" cy="5008245"/>
            </a:xfrm>
            <a:custGeom>
              <a:avLst/>
              <a:gdLst/>
              <a:ahLst/>
              <a:cxnLst/>
              <a:rect l="l" t="t" r="r" b="b"/>
              <a:pathLst>
                <a:path w="4495800" h="5008245">
                  <a:moveTo>
                    <a:pt x="0" y="5007864"/>
                  </a:moveTo>
                  <a:lnTo>
                    <a:pt x="4495800" y="5007864"/>
                  </a:lnTo>
                  <a:lnTo>
                    <a:pt x="4495800" y="0"/>
                  </a:lnTo>
                  <a:lnTo>
                    <a:pt x="0" y="0"/>
                  </a:lnTo>
                  <a:lnTo>
                    <a:pt x="0" y="5007864"/>
                  </a:lnTo>
                  <a:close/>
                </a:path>
              </a:pathLst>
            </a:custGeom>
            <a:ln w="38100">
              <a:solidFill>
                <a:srgbClr val="00ACEE"/>
              </a:solidFill>
            </a:ln>
          </p:spPr>
          <p:txBody>
            <a:bodyPr wrap="square" lIns="0" tIns="0" rIns="0" bIns="0" rtlCol="0"/>
            <a:lstStyle/>
            <a:p>
              <a:endParaRPr/>
            </a:p>
          </p:txBody>
        </p:sp>
      </p:grpSp>
      <p:sp>
        <p:nvSpPr>
          <p:cNvPr id="8" name="object 8"/>
          <p:cNvSpPr txBox="1"/>
          <p:nvPr/>
        </p:nvSpPr>
        <p:spPr>
          <a:xfrm>
            <a:off x="10077068" y="6241186"/>
            <a:ext cx="179895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OMS</a:t>
            </a:r>
            <a:r>
              <a:rPr sz="1200" spc="-20" dirty="0">
                <a:latin typeface="Arial MT"/>
                <a:cs typeface="Arial MT"/>
              </a:rPr>
              <a:t> </a:t>
            </a:r>
            <a:r>
              <a:rPr sz="1200" dirty="0">
                <a:latin typeface="Arial MT"/>
                <a:cs typeface="Arial MT"/>
              </a:rPr>
              <a:t>/</a:t>
            </a:r>
            <a:r>
              <a:rPr sz="1200" spc="-15" dirty="0">
                <a:latin typeface="Arial MT"/>
                <a:cs typeface="Arial MT"/>
              </a:rPr>
              <a:t> </a:t>
            </a:r>
            <a:r>
              <a:rPr sz="1200" spc="-5" dirty="0">
                <a:latin typeface="Arial MT"/>
                <a:cs typeface="Arial MT"/>
              </a:rPr>
              <a:t>M. </a:t>
            </a:r>
            <a:r>
              <a:rPr sz="1200" spc="-55" dirty="0">
                <a:latin typeface="Arial MT"/>
                <a:cs typeface="Arial MT"/>
              </a:rPr>
              <a:t>V.</a:t>
            </a:r>
            <a:r>
              <a:rPr sz="1200" spc="-15" dirty="0">
                <a:latin typeface="Arial MT"/>
                <a:cs typeface="Arial MT"/>
              </a:rPr>
              <a:t> </a:t>
            </a:r>
            <a:r>
              <a:rPr sz="1200" spc="-5" dirty="0">
                <a:latin typeface="Arial MT"/>
                <a:cs typeface="Arial MT"/>
              </a:rPr>
              <a:t>Szczeniowski</a:t>
            </a:r>
            <a:endParaRPr sz="1200">
              <a:latin typeface="Arial MT"/>
              <a:cs typeface="Arial MT"/>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11</a:t>
            </a:r>
          </a:p>
        </p:txBody>
      </p:sp>
      <p:sp>
        <p:nvSpPr>
          <p:cNvPr id="10" name="object 10"/>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
        <p:nvSpPr>
          <p:cNvPr id="12" name="Rectangle 11">
            <a:extLst>
              <a:ext uri="{FF2B5EF4-FFF2-40B4-BE49-F238E27FC236}">
                <a16:creationId xmlns:a16="http://schemas.microsoft.com/office/drawing/2014/main" id="{108F0437-CEB4-4E0C-9CD2-48DF675F204B}"/>
              </a:ext>
            </a:extLst>
          </p:cNvPr>
          <p:cNvSpPr/>
          <p:nvPr/>
        </p:nvSpPr>
        <p:spPr>
          <a:xfrm>
            <a:off x="609600" y="1371600"/>
            <a:ext cx="6096000" cy="5097999"/>
          </a:xfrm>
          <a:prstGeom prst="rect">
            <a:avLst/>
          </a:prstGeom>
        </p:spPr>
        <p:txBody>
          <a:bodyPr>
            <a:spAutoFit/>
          </a:bodyPr>
          <a:lstStyle/>
          <a:p>
            <a:pPr indent="457200" algn="just">
              <a:lnSpc>
                <a:spcPct val="150000"/>
              </a:lnSpc>
              <a:spcBef>
                <a:spcPts val="600"/>
              </a:spcBef>
            </a:pPr>
            <a:r>
              <a:rPr lang="vi-VN" sz="2400" dirty="0">
                <a:latin typeface="+mj-lt"/>
                <a:ea typeface="Calibri" panose="020F0502020204030204" pitchFamily="34" charset="0"/>
                <a:cs typeface="Times New Roman" panose="02020603050405020304" pitchFamily="18" charset="0"/>
              </a:rPr>
              <a:t>- </a:t>
            </a:r>
            <a:r>
              <a:rPr lang="vi-VN" sz="2400" i="1" dirty="0">
                <a:latin typeface="+mj-lt"/>
                <a:ea typeface="Calibri" panose="020F0502020204030204" pitchFamily="34" charset="0"/>
                <a:cs typeface="Times New Roman" panose="02020603050405020304" pitchFamily="18" charset="0"/>
              </a:rPr>
              <a:t>Giai đoạn ủ bệnh:</a:t>
            </a:r>
            <a:r>
              <a:rPr lang="vi-VN"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từ</a:t>
            </a:r>
            <a:r>
              <a:rPr lang="en-US" sz="2400" dirty="0">
                <a:latin typeface="+mj-lt"/>
                <a:ea typeface="Calibri" panose="020F0502020204030204" pitchFamily="34" charset="0"/>
                <a:cs typeface="Times New Roman" panose="02020603050405020304" pitchFamily="18" charset="0"/>
              </a:rPr>
              <a:t> </a:t>
            </a:r>
            <a:r>
              <a:rPr lang="vi-VN" sz="2400" dirty="0">
                <a:latin typeface="+mj-lt"/>
                <a:ea typeface="Calibri" panose="020F0502020204030204" pitchFamily="34" charset="0"/>
                <a:cs typeface="Times New Roman" panose="02020603050405020304" pitchFamily="18" charset="0"/>
              </a:rPr>
              <a:t>6 đến 13 ngày, </a:t>
            </a:r>
            <a:r>
              <a:rPr lang="en-US" sz="2400" dirty="0">
                <a:latin typeface="+mj-lt"/>
                <a:ea typeface="Calibri" panose="020F0502020204030204" pitchFamily="34" charset="0"/>
                <a:cs typeface="Times New Roman" panose="02020603050405020304" pitchFamily="18" charset="0"/>
              </a:rPr>
              <a:t>(</a:t>
            </a:r>
            <a:r>
              <a:rPr lang="vi-VN" sz="2400" dirty="0">
                <a:latin typeface="+mj-lt"/>
                <a:ea typeface="Calibri" panose="020F0502020204030204" pitchFamily="34" charset="0"/>
                <a:cs typeface="Times New Roman" panose="02020603050405020304" pitchFamily="18" charset="0"/>
              </a:rPr>
              <a:t>dao động từ 5 đến 21 ngày</a:t>
            </a:r>
            <a:r>
              <a:rPr lang="en-US" sz="2400" dirty="0">
                <a:latin typeface="+mj-lt"/>
                <a:ea typeface="Calibri" panose="020F0502020204030204" pitchFamily="34" charset="0"/>
                <a:cs typeface="Times New Roman" panose="02020603050405020304" pitchFamily="18" charset="0"/>
              </a:rPr>
              <a:t>)</a:t>
            </a:r>
            <a:r>
              <a:rPr lang="vi-VN" sz="2400" dirty="0">
                <a:latin typeface="+mj-lt"/>
                <a:ea typeface="Calibri" panose="020F0502020204030204" pitchFamily="34" charset="0"/>
                <a:cs typeface="Times New Roman" panose="02020603050405020304" pitchFamily="18" charset="0"/>
              </a:rPr>
              <a:t>. </a:t>
            </a:r>
            <a:r>
              <a:rPr lang="en-US" sz="2400" dirty="0">
                <a:latin typeface="+mj-lt"/>
                <a:ea typeface="Calibri" panose="020F0502020204030204" pitchFamily="34" charset="0"/>
                <a:cs typeface="Times New Roman" panose="02020603050405020304" pitchFamily="18" charset="0"/>
              </a:rPr>
              <a:t>N</a:t>
            </a:r>
            <a:r>
              <a:rPr lang="vi-VN" sz="2400" dirty="0">
                <a:latin typeface="+mj-lt"/>
                <a:ea typeface="Calibri" panose="020F0502020204030204" pitchFamily="34" charset="0"/>
                <a:cs typeface="Times New Roman" panose="02020603050405020304" pitchFamily="18" charset="0"/>
              </a:rPr>
              <a:t>gười nhiễm không có triệu chứng và không có khả năng lây nhiễm. </a:t>
            </a:r>
            <a:endParaRPr lang="en-US" sz="2400" dirty="0">
              <a:latin typeface="+mj-lt"/>
              <a:ea typeface="Calibri" panose="020F0502020204030204" pitchFamily="34" charset="0"/>
              <a:cs typeface="Times New Roman" panose="02020603050405020304" pitchFamily="18" charset="0"/>
            </a:endParaRPr>
          </a:p>
          <a:p>
            <a:pPr indent="457200" algn="just">
              <a:lnSpc>
                <a:spcPct val="150000"/>
              </a:lnSpc>
              <a:spcBef>
                <a:spcPts val="600"/>
              </a:spcBef>
            </a:pPr>
            <a:r>
              <a:rPr lang="vi-VN" sz="2400" dirty="0">
                <a:latin typeface="+mj-lt"/>
                <a:ea typeface="Calibri" panose="020F0502020204030204" pitchFamily="34" charset="0"/>
                <a:cs typeface="Times New Roman" panose="02020603050405020304" pitchFamily="18" charset="0"/>
              </a:rPr>
              <a:t>- </a:t>
            </a:r>
            <a:r>
              <a:rPr lang="vi-VN" sz="2400" i="1" dirty="0">
                <a:latin typeface="+mj-lt"/>
                <a:ea typeface="Calibri" panose="020F0502020204030204" pitchFamily="34" charset="0"/>
                <a:cs typeface="Times New Roman" panose="02020603050405020304" pitchFamily="18" charset="0"/>
              </a:rPr>
              <a:t>Giai đoạn khởi phát</a:t>
            </a:r>
            <a:r>
              <a:rPr lang="vi-VN" sz="2400" dirty="0">
                <a:latin typeface="+mj-lt"/>
                <a:ea typeface="Calibri" panose="020F0502020204030204" pitchFamily="34" charset="0"/>
                <a:cs typeface="Times New Roman" panose="02020603050405020304" pitchFamily="18" charset="0"/>
              </a:rPr>
              <a:t>: </a:t>
            </a:r>
            <a:r>
              <a:rPr lang="en-US" sz="2400" dirty="0">
                <a:latin typeface="+mj-lt"/>
                <a:ea typeface="Calibri" panose="020F0502020204030204" pitchFamily="34" charset="0"/>
                <a:cs typeface="Times New Roman" panose="02020603050405020304" pitchFamily="18" charset="0"/>
              </a:rPr>
              <a:t>t</a:t>
            </a:r>
            <a:r>
              <a:rPr lang="vi-VN" sz="2400" dirty="0">
                <a:latin typeface="+mj-lt"/>
                <a:ea typeface="Calibri" panose="020F0502020204030204" pitchFamily="34" charset="0"/>
                <a:cs typeface="Times New Roman" panose="02020603050405020304" pitchFamily="18" charset="0"/>
              </a:rPr>
              <a:t>ừ 1 đến </a:t>
            </a:r>
            <a:r>
              <a:rPr lang="en-US" sz="2400" dirty="0">
                <a:latin typeface="+mj-lt"/>
                <a:ea typeface="Calibri" panose="020F0502020204030204" pitchFamily="34" charset="0"/>
                <a:cs typeface="Times New Roman" panose="02020603050405020304" pitchFamily="18" charset="0"/>
              </a:rPr>
              <a:t>5</a:t>
            </a:r>
            <a:r>
              <a:rPr lang="vi-VN" sz="2400" dirty="0">
                <a:latin typeface="+mj-lt"/>
                <a:ea typeface="Calibri" panose="020F0502020204030204" pitchFamily="34" charset="0"/>
                <a:cs typeface="Times New Roman" panose="02020603050405020304" pitchFamily="18" charset="0"/>
              </a:rPr>
              <a:t> ngày với các triệu chứng chính là sốt và nổi hạch ngoại vi toàn thân.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Kèm</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theo</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người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bệnh</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có</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thể</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có</a:t>
            </a:r>
            <a:r>
              <a:rPr lang="vi-VN" sz="2400" dirty="0">
                <a:latin typeface="+mj-lt"/>
                <a:ea typeface="Calibri" panose="020F0502020204030204" pitchFamily="34" charset="0"/>
                <a:cs typeface="Times New Roman" panose="02020603050405020304" pitchFamily="18" charset="0"/>
              </a:rPr>
              <a:t> biểu hiện đau đầu, mệt mỏi, ớn lạnh, đau họng, đau cơ.</a:t>
            </a:r>
            <a:r>
              <a:rPr lang="en-US" sz="2400" dirty="0">
                <a:latin typeface="+mj-lt"/>
                <a:ea typeface="Calibri" panose="020F0502020204030204" pitchFamily="34" charset="0"/>
                <a:cs typeface="Times New Roman" panose="02020603050405020304" pitchFamily="18" charset="0"/>
              </a:rPr>
              <a:t> V</a:t>
            </a:r>
            <a:r>
              <a:rPr lang="vi-VN" sz="2400" dirty="0">
                <a:latin typeface="+mj-lt"/>
                <a:ea typeface="Calibri" panose="020F0502020204030204" pitchFamily="34" charset="0"/>
                <a:cs typeface="Times New Roman" panose="02020603050405020304" pitchFamily="18" charset="0"/>
              </a:rPr>
              <a:t>i rút có thể lây sang người khác </a:t>
            </a:r>
            <a:r>
              <a:rPr lang="en-US" sz="2400" dirty="0" err="1">
                <a:latin typeface="+mj-lt"/>
                <a:ea typeface="Calibri" panose="020F0502020204030204" pitchFamily="34" charset="0"/>
                <a:cs typeface="Times New Roman" panose="02020603050405020304" pitchFamily="18" charset="0"/>
              </a:rPr>
              <a:t>từ</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giai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đoạn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này</a:t>
            </a:r>
            <a:r>
              <a:rPr lang="en-US" sz="2400" dirty="0">
                <a:latin typeface="+mj-lt"/>
                <a:ea typeface="Calibri" panose="020F0502020204030204" pitchFamily="34"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5251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922" y="152780"/>
            <a:ext cx="6570345" cy="750847"/>
          </a:xfrm>
          <a:prstGeom prst="rect">
            <a:avLst/>
          </a:prstGeom>
        </p:spPr>
        <p:txBody>
          <a:bodyPr vert="horz" wrap="square" lIns="0" tIns="12065" rIns="0" bIns="0" rtlCol="0">
            <a:spAutoFit/>
          </a:bodyPr>
          <a:lstStyle/>
          <a:p>
            <a:pPr marL="12700" algn="ctr">
              <a:lnSpc>
                <a:spcPct val="100000"/>
              </a:lnSpc>
              <a:spcBef>
                <a:spcPts val="95"/>
              </a:spcBef>
            </a:pPr>
            <a:r>
              <a:rPr lang="en-US" sz="4800" b="1" dirty="0">
                <a:solidFill>
                  <a:schemeClr val="bg2"/>
                </a:solidFill>
                <a:latin typeface="Times New Roman" panose="02020603050405020304" pitchFamily="18" charset="0"/>
                <a:cs typeface="Times New Roman" panose="02020603050405020304" pitchFamily="18" charset="0"/>
              </a:rPr>
              <a:t>LÂM SÀNG (2)</a:t>
            </a:r>
            <a:endParaRPr lang="vi-VN" sz="4800" b="1" spc="-5" dirty="0">
              <a:solidFill>
                <a:schemeClr val="bg2"/>
              </a:solidFill>
              <a:latin typeface="Times New Roman" panose="02020603050405020304" pitchFamily="18" charset="0"/>
              <a:cs typeface="Times New Roman" panose="02020603050405020304" pitchFamily="18" charset="0"/>
            </a:endParaRPr>
          </a:p>
        </p:txBody>
      </p:sp>
      <p:sp>
        <p:nvSpPr>
          <p:cNvPr id="3" name="object 3"/>
          <p:cNvSpPr txBox="1"/>
          <p:nvPr/>
        </p:nvSpPr>
        <p:spPr>
          <a:xfrm>
            <a:off x="330835" y="945173"/>
            <a:ext cx="7746365" cy="6129883"/>
          </a:xfrm>
          <a:prstGeom prst="rect">
            <a:avLst/>
          </a:prstGeom>
        </p:spPr>
        <p:txBody>
          <a:bodyPr vert="horz" wrap="square" lIns="0" tIns="35560" rIns="0" bIns="0" rtlCol="0">
            <a:spAutoFit/>
          </a:bodyPr>
          <a:lstStyle/>
          <a:p>
            <a:pPr algn="just"/>
            <a:r>
              <a:rPr lang="vi-VN" sz="2200" dirty="0">
                <a:latin typeface="Times New Roman" panose="02020603050405020304" pitchFamily="18" charset="0"/>
                <a:cs typeface="Times New Roman" panose="02020603050405020304" pitchFamily="18" charset="0"/>
              </a:rPr>
              <a:t>- </a:t>
            </a:r>
            <a:r>
              <a:rPr lang="vi-VN" sz="2200" i="1" dirty="0">
                <a:latin typeface="Times New Roman" panose="02020603050405020304" pitchFamily="18" charset="0"/>
                <a:cs typeface="Times New Roman" panose="02020603050405020304" pitchFamily="18" charset="0"/>
              </a:rPr>
              <a:t>Giai đoạn toàn phát: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đ</a:t>
            </a:r>
            <a:r>
              <a:rPr lang="vi-VN" sz="2200" dirty="0">
                <a:latin typeface="Times New Roman" panose="02020603050405020304" pitchFamily="18" charset="0"/>
                <a:cs typeface="Times New Roman" panose="02020603050405020304" pitchFamily="18" charset="0"/>
              </a:rPr>
              <a:t>ặc trưng bởi sự xuất hiện của các ban trên da, thường gặp sau sốt từ 1 đến 3 ngày, với 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a:t>
            </a:r>
          </a:p>
          <a:p>
            <a:pPr algn="just"/>
            <a:r>
              <a:rPr lang="vi-VN" sz="2200" dirty="0">
                <a:latin typeface="Times New Roman" panose="02020603050405020304" pitchFamily="18" charset="0"/>
                <a:cs typeface="Times New Roman" panose="02020603050405020304" pitchFamily="18" charset="0"/>
              </a:rPr>
              <a:t>+ Vị trí: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ban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tâm</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gặp nhiều trên mặt, lòng bàn tay, lòng ban chân</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Ban cũng có thể gặp ở miệng, mắt, cơ quan sinh dục.</a:t>
            </a:r>
            <a:endParaRPr lang="en-US"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ban</a:t>
            </a:r>
            <a:r>
              <a:rPr lang="vi-VN" sz="2200" dirty="0">
                <a:latin typeface="Times New Roman" panose="02020603050405020304" pitchFamily="18" charset="0"/>
                <a:cs typeface="Times New Roman" panose="02020603050405020304" pitchFamily="18" charset="0"/>
              </a:rPr>
              <a:t>: tuần tự từ dát (tổn thương có nền phẳng) </a:t>
            </a:r>
            <a:r>
              <a:rPr lang="en-US" sz="2200" dirty="0">
                <a:latin typeface="Times New Roman" panose="02020603050405020304" pitchFamily="18" charset="0"/>
                <a:cs typeface="Times New Roman" panose="02020603050405020304" pitchFamily="18" charset="0"/>
                <a:sym typeface="Symbol" panose="05050102010706020507" pitchFamily="18" charset="2"/>
              </a:rPr>
              <a:t></a:t>
            </a:r>
            <a:r>
              <a:rPr lang="en-US" sz="2200" dirty="0">
                <a:latin typeface="Times New Roman" panose="02020603050405020304" pitchFamily="18" charset="0"/>
                <a:cs typeface="Times New Roman" panose="02020603050405020304" pitchFamily="18" charset="0"/>
              </a:rPr>
              <a:t>&gt; </a:t>
            </a:r>
            <a:r>
              <a:rPr lang="vi-VN" sz="2200" dirty="0">
                <a:latin typeface="Times New Roman" panose="02020603050405020304" pitchFamily="18" charset="0"/>
                <a:cs typeface="Times New Roman" panose="02020603050405020304" pitchFamily="18" charset="0"/>
              </a:rPr>
              <a:t>đến sẩn (tổn thương cứng hơi nhô cao) </a:t>
            </a:r>
            <a:r>
              <a:rPr lang="vi-VN" sz="2200" dirty="0">
                <a:latin typeface="Times New Roman" panose="02020603050405020304" pitchFamily="18" charset="0"/>
                <a:cs typeface="Times New Roman" panose="02020603050405020304" pitchFamily="18" charset="0"/>
                <a:sym typeface="Symbol" panose="05050102010706020507" pitchFamily="18" charset="2"/>
              </a:rPr>
              <a:t></a:t>
            </a:r>
            <a:r>
              <a:rPr lang="vi-VN" sz="2200" dirty="0">
                <a:latin typeface="Times New Roman" panose="02020603050405020304" pitchFamily="18" charset="0"/>
                <a:cs typeface="Times New Roman" panose="02020603050405020304" pitchFamily="18" charset="0"/>
              </a:rPr>
              <a:t>&gt; mụn nước (tổn thương chứa đầy dịch trong) </a:t>
            </a:r>
            <a:r>
              <a:rPr lang="en-US" sz="2200" dirty="0">
                <a:latin typeface="Times New Roman" panose="02020603050405020304" pitchFamily="18" charset="0"/>
                <a:cs typeface="Times New Roman" panose="02020603050405020304" pitchFamily="18" charset="0"/>
                <a:sym typeface="Symbol" panose="05050102010706020507" pitchFamily="18" charset="2"/>
              </a:rPr>
              <a:t></a:t>
            </a:r>
            <a:r>
              <a:rPr lang="vi-VN" sz="2200" dirty="0">
                <a:latin typeface="Times New Roman" panose="02020603050405020304" pitchFamily="18" charset="0"/>
                <a:cs typeface="Times New Roman" panose="02020603050405020304" pitchFamily="18" charset="0"/>
              </a:rPr>
              <a:t>&gt; mụn mủ (tổn thương chứa đầy dịch vàng) </a:t>
            </a:r>
            <a:r>
              <a:rPr lang="en-US" sz="2200" dirty="0">
                <a:latin typeface="Times New Roman" panose="02020603050405020304" pitchFamily="18" charset="0"/>
                <a:cs typeface="Times New Roman" panose="02020603050405020304" pitchFamily="18" charset="0"/>
                <a:sym typeface="Symbol" panose="05050102010706020507" pitchFamily="18" charset="2"/>
              </a:rPr>
              <a:t></a:t>
            </a:r>
            <a:r>
              <a:rPr lang="en-US" sz="2200" dirty="0">
                <a:latin typeface="Times New Roman" panose="02020603050405020304" pitchFamily="18" charset="0"/>
                <a:cs typeface="Times New Roman" panose="02020603050405020304" pitchFamily="18" charset="0"/>
              </a:rPr>
              <a:t>&gt;</a:t>
            </a:r>
            <a:r>
              <a:rPr lang="vi-VN" sz="2200" dirty="0">
                <a:latin typeface="Times New Roman" panose="02020603050405020304" pitchFamily="18" charset="0"/>
                <a:cs typeface="Times New Roman" panose="02020603050405020304" pitchFamily="18" charset="0"/>
              </a:rPr>
              <a:t> đóng vảy khô </a:t>
            </a:r>
            <a:r>
              <a:rPr lang="en-US" sz="2200" dirty="0">
                <a:latin typeface="Times New Roman" panose="02020603050405020304" pitchFamily="18" charset="0"/>
                <a:cs typeface="Times New Roman" panose="02020603050405020304" pitchFamily="18" charset="0"/>
                <a:sym typeface="Symbol" panose="05050102010706020507" pitchFamily="18" charset="2"/>
              </a:rPr>
              <a:t></a:t>
            </a:r>
            <a:r>
              <a:rPr lang="en-US" sz="2200" dirty="0">
                <a:latin typeface="Times New Roman" panose="02020603050405020304" pitchFamily="18" charset="0"/>
                <a:cs typeface="Times New Roman" panose="02020603050405020304" pitchFamily="18" charset="0"/>
              </a:rPr>
              <a:t>&gt;</a:t>
            </a:r>
            <a:r>
              <a:rPr lang="vi-VN" sz="2200" dirty="0">
                <a:latin typeface="Times New Roman" panose="02020603050405020304" pitchFamily="18" charset="0"/>
                <a:cs typeface="Times New Roman" panose="02020603050405020304" pitchFamily="18" charset="0"/>
              </a:rPr>
              <a:t> bong </a:t>
            </a:r>
            <a:r>
              <a:rPr lang="en-US" sz="2200" dirty="0" err="1">
                <a:latin typeface="Times New Roman" panose="02020603050405020304" pitchFamily="18" charset="0"/>
                <a:cs typeface="Times New Roman" panose="02020603050405020304" pitchFamily="18" charset="0"/>
              </a:rPr>
              <a:t>tróc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sẹo</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thương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0,5 – 1 cm.</a:t>
            </a: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Số lượng tổn thương da trên một người có thể từ vài </a:t>
            </a:r>
            <a:r>
              <a:rPr lang="en-US" sz="2200" dirty="0" err="1">
                <a:latin typeface="Times New Roman" panose="02020603050405020304" pitchFamily="18" charset="0"/>
                <a:cs typeface="Times New Roman" panose="02020603050405020304" pitchFamily="18" charset="0"/>
              </a:rPr>
              <a:t>nốt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vi-VN" sz="2200" dirty="0">
                <a:latin typeface="Times New Roman" panose="02020603050405020304" pitchFamily="18" charset="0"/>
                <a:cs typeface="Times New Roman" panose="02020603050405020304" pitchFamily="18" charset="0"/>
              </a:rPr>
              <a:t>. Trường hợp nghiêm trọng các tổn thương có thể liên kết với nhau thành các mảng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thương</a:t>
            </a:r>
            <a:r>
              <a:rPr lang="vi-VN" sz="2200" dirty="0">
                <a:latin typeface="Times New Roman" panose="02020603050405020304" pitchFamily="18" charset="0"/>
                <a:cs typeface="Times New Roman" panose="02020603050405020304" pitchFamily="18" charset="0"/>
              </a:rPr>
              <a:t> da lớn. </a:t>
            </a:r>
            <a:endParaRPr lang="en-US" sz="2200" dirty="0">
              <a:latin typeface="Times New Roman" panose="02020603050405020304" pitchFamily="18" charset="0"/>
              <a:cs typeface="Times New Roman" panose="02020603050405020304" pitchFamily="18" charset="0"/>
            </a:endParaRPr>
          </a:p>
          <a:p>
            <a:pPr algn="just"/>
            <a:r>
              <a:rPr lang="en-US" sz="2200" i="1" dirty="0"/>
              <a:t>- </a:t>
            </a:r>
            <a:r>
              <a:rPr lang="en-US" sz="2200" i="1" dirty="0" err="1"/>
              <a:t>Giai</a:t>
            </a:r>
            <a:r>
              <a:rPr lang="en-US" sz="2200" i="1" dirty="0"/>
              <a:t> </a:t>
            </a:r>
            <a:r>
              <a:rPr lang="vi-VN" sz="2200" i="1" dirty="0"/>
              <a:t>đoạn hồi phục</a:t>
            </a:r>
            <a:r>
              <a:rPr lang="vi-VN" sz="2200" dirty="0"/>
              <a:t>:</a:t>
            </a:r>
            <a:r>
              <a:rPr lang="en-US" sz="2200" dirty="0"/>
              <a:t> c</a:t>
            </a:r>
            <a:r>
              <a:rPr lang="vi-VN" sz="2200" dirty="0"/>
              <a:t>ác triệu chứng của bệnh đậu mùa khỉ có thể kéo dài từ 2 đến 4 tuần rồi tự khỏi</a:t>
            </a:r>
            <a:r>
              <a:rPr lang="en-US" sz="2200" dirty="0"/>
              <a:t>. </a:t>
            </a:r>
            <a:r>
              <a:rPr lang="en-US" sz="2200" dirty="0" err="1"/>
              <a:t>Người</a:t>
            </a:r>
            <a:r>
              <a:rPr lang="en-US" sz="2200" dirty="0"/>
              <a:t> </a:t>
            </a:r>
            <a:r>
              <a:rPr lang="en-US" sz="2200" dirty="0" err="1"/>
              <a:t>bệnh</a:t>
            </a:r>
            <a:r>
              <a:rPr lang="vi-VN" sz="2200" dirty="0"/>
              <a:t> hết các triệu chứng lâm sàng, </a:t>
            </a:r>
            <a:r>
              <a:rPr lang="en-US" sz="2200" dirty="0" err="1"/>
              <a:t>các</a:t>
            </a:r>
            <a:r>
              <a:rPr lang="vi-VN" sz="2200" dirty="0"/>
              <a:t> sẹo trên da</a:t>
            </a:r>
            <a:r>
              <a:rPr lang="en-US" sz="2200" dirty="0"/>
              <a:t> </a:t>
            </a:r>
            <a:r>
              <a:rPr lang="en-US" sz="2200" dirty="0" err="1"/>
              <a:t>có</a:t>
            </a:r>
            <a:r>
              <a:rPr lang="en-US" sz="2200" dirty="0"/>
              <a:t> </a:t>
            </a:r>
            <a:r>
              <a:rPr lang="en-US" sz="2200" dirty="0" err="1"/>
              <a:t>thể</a:t>
            </a:r>
            <a:r>
              <a:rPr lang="en-US" sz="2200" dirty="0"/>
              <a:t> </a:t>
            </a:r>
            <a:r>
              <a:rPr lang="en-US" sz="2200" dirty="0" err="1"/>
              <a:t>ảnh</a:t>
            </a:r>
            <a:r>
              <a:rPr lang="en-US" sz="2200" dirty="0"/>
              <a:t> </a:t>
            </a:r>
            <a:r>
              <a:rPr lang="en-US" sz="2200" dirty="0" err="1"/>
              <a:t>hưởng</a:t>
            </a:r>
            <a:r>
              <a:rPr lang="vi-VN" sz="2200" dirty="0"/>
              <a:t> đến thẩm mỹ</a:t>
            </a:r>
            <a:r>
              <a:rPr lang="en-US" sz="2200" dirty="0"/>
              <a:t> </a:t>
            </a:r>
            <a:r>
              <a:rPr lang="en-US" sz="2200" dirty="0" err="1"/>
              <a:t>và</a:t>
            </a:r>
            <a:r>
              <a:rPr lang="en-US" sz="2200" dirty="0"/>
              <a:t> </a:t>
            </a:r>
            <a:r>
              <a:rPr lang="en-US" sz="2200" dirty="0" err="1"/>
              <a:t>không</a:t>
            </a:r>
            <a:r>
              <a:rPr lang="en-US" sz="2200" dirty="0"/>
              <a:t> </a:t>
            </a:r>
            <a:r>
              <a:rPr lang="en-US" sz="2200" dirty="0" err="1"/>
              <a:t>còn</a:t>
            </a:r>
            <a:r>
              <a:rPr lang="en-US" sz="2200" dirty="0"/>
              <a:t> </a:t>
            </a:r>
            <a:r>
              <a:rPr lang="en-US" sz="2200" dirty="0" err="1"/>
              <a:t>nguy</a:t>
            </a:r>
            <a:r>
              <a:rPr lang="en-US" sz="2200" dirty="0"/>
              <a:t> </a:t>
            </a:r>
            <a:r>
              <a:rPr lang="en-US" sz="2200" dirty="0" err="1"/>
              <a:t>cơ</a:t>
            </a:r>
            <a:r>
              <a:rPr lang="en-US" sz="2200" dirty="0"/>
              <a:t> </a:t>
            </a:r>
            <a:r>
              <a:rPr lang="en-US" sz="2200" dirty="0" err="1"/>
              <a:t>lây</a:t>
            </a:r>
            <a:r>
              <a:rPr lang="en-US" sz="2200" dirty="0"/>
              <a:t> </a:t>
            </a:r>
            <a:r>
              <a:rPr lang="en-US" sz="2200" dirty="0" err="1"/>
              <a:t>nhiễm</a:t>
            </a:r>
            <a:r>
              <a:rPr lang="en-US" sz="2200" dirty="0"/>
              <a:t> </a:t>
            </a:r>
            <a:r>
              <a:rPr lang="en-US" sz="2200" dirty="0" err="1"/>
              <a:t>cho</a:t>
            </a:r>
            <a:r>
              <a:rPr lang="en-US" sz="2200" dirty="0"/>
              <a:t> </a:t>
            </a:r>
            <a:r>
              <a:rPr lang="en-US" sz="2200" dirty="0" err="1"/>
              <a:t>người</a:t>
            </a:r>
            <a:r>
              <a:rPr lang="en-US" sz="2200" dirty="0"/>
              <a:t> </a:t>
            </a:r>
            <a:r>
              <a:rPr lang="en-US" sz="2200" dirty="0" err="1"/>
              <a:t>khác</a:t>
            </a:r>
            <a:r>
              <a:rPr lang="en-US" sz="2200" dirty="0"/>
              <a:t>.</a:t>
            </a:r>
          </a:p>
          <a:p>
            <a:pPr algn="just"/>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7280909" y="5163692"/>
            <a:ext cx="33032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Crédit photo</a:t>
            </a:r>
            <a:r>
              <a:rPr sz="1200" spc="-30" dirty="0">
                <a:latin typeface="Arial MT"/>
                <a:cs typeface="Arial MT"/>
              </a:rPr>
              <a:t> </a:t>
            </a:r>
            <a:r>
              <a:rPr sz="1200" dirty="0">
                <a:latin typeface="Arial MT"/>
                <a:cs typeface="Arial MT"/>
              </a:rPr>
              <a:t>: </a:t>
            </a:r>
            <a:r>
              <a:rPr sz="1200" spc="-5" dirty="0">
                <a:latin typeface="Arial MT"/>
                <a:cs typeface="Arial MT"/>
              </a:rPr>
              <a:t>Nigeria</a:t>
            </a:r>
            <a:r>
              <a:rPr sz="1200" spc="-10" dirty="0">
                <a:latin typeface="Arial MT"/>
                <a:cs typeface="Arial MT"/>
              </a:rPr>
              <a:t> </a:t>
            </a:r>
            <a:r>
              <a:rPr sz="1200" dirty="0">
                <a:latin typeface="Arial MT"/>
                <a:cs typeface="Arial MT"/>
              </a:rPr>
              <a:t>Centre</a:t>
            </a:r>
            <a:r>
              <a:rPr sz="1200" spc="-20" dirty="0">
                <a:latin typeface="Arial MT"/>
                <a:cs typeface="Arial MT"/>
              </a:rPr>
              <a:t> </a:t>
            </a:r>
            <a:r>
              <a:rPr sz="1200" dirty="0">
                <a:latin typeface="Arial MT"/>
                <a:cs typeface="Arial MT"/>
              </a:rPr>
              <a:t>for</a:t>
            </a:r>
            <a:r>
              <a:rPr sz="1200" spc="-15" dirty="0">
                <a:latin typeface="Arial MT"/>
                <a:cs typeface="Arial MT"/>
              </a:rPr>
              <a:t> </a:t>
            </a:r>
            <a:r>
              <a:rPr sz="1200" spc="-5" dirty="0">
                <a:latin typeface="Arial MT"/>
                <a:cs typeface="Arial MT"/>
              </a:rPr>
              <a:t>Disease</a:t>
            </a:r>
            <a:r>
              <a:rPr sz="1200" spc="-30" dirty="0">
                <a:latin typeface="Arial MT"/>
                <a:cs typeface="Arial MT"/>
              </a:rPr>
              <a:t> </a:t>
            </a:r>
            <a:r>
              <a:rPr sz="1200" dirty="0">
                <a:latin typeface="Arial MT"/>
                <a:cs typeface="Arial MT"/>
              </a:rPr>
              <a:t>Control</a:t>
            </a:r>
            <a:endParaRPr sz="1200">
              <a:latin typeface="Arial MT"/>
              <a:cs typeface="Arial MT"/>
            </a:endParaRPr>
          </a:p>
        </p:txBody>
      </p:sp>
      <p:pic>
        <p:nvPicPr>
          <p:cNvPr id="5" name="object 5"/>
          <p:cNvPicPr/>
          <p:nvPr/>
        </p:nvPicPr>
        <p:blipFill>
          <a:blip r:embed="rId2" cstate="print"/>
          <a:stretch>
            <a:fillRect/>
          </a:stretch>
        </p:blipFill>
        <p:spPr>
          <a:xfrm>
            <a:off x="8077200" y="1723642"/>
            <a:ext cx="4006596" cy="4219957"/>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12</a:t>
            </a: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229700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76" y="77723"/>
            <a:ext cx="2246376" cy="687324"/>
          </a:xfrm>
          <a:prstGeom prst="rect">
            <a:avLst/>
          </a:prstGeom>
        </p:spPr>
      </p:pic>
      <p:sp>
        <p:nvSpPr>
          <p:cNvPr id="3" name="object 3"/>
          <p:cNvSpPr txBox="1">
            <a:spLocks noGrp="1"/>
          </p:cNvSpPr>
          <p:nvPr>
            <p:ph type="title"/>
          </p:nvPr>
        </p:nvSpPr>
        <p:spPr>
          <a:xfrm>
            <a:off x="3320922" y="134492"/>
            <a:ext cx="8090534" cy="474489"/>
          </a:xfrm>
          <a:prstGeom prst="rect">
            <a:avLst/>
          </a:prstGeom>
        </p:spPr>
        <p:txBody>
          <a:bodyPr vert="horz" wrap="square" lIns="0" tIns="12700" rIns="0" bIns="0" rtlCol="0">
            <a:spAutoFit/>
          </a:bodyPr>
          <a:lstStyle/>
          <a:p>
            <a:pPr marL="12700" algn="ctr">
              <a:lnSpc>
                <a:spcPct val="100000"/>
              </a:lnSpc>
              <a:spcBef>
                <a:spcPts val="100"/>
              </a:spcBef>
            </a:pPr>
            <a:r>
              <a:rPr lang="vi-VN" b="1" spc="-5" dirty="0">
                <a:latin typeface="+mj-lt"/>
              </a:rPr>
              <a:t>TOÀN PHÁT: GIAI ĐOẠN PHÁT BAN DA</a:t>
            </a:r>
            <a:endParaRPr lang="vi-VN" b="1" dirty="0">
              <a:latin typeface="+mj-lt"/>
              <a:cs typeface="Arial"/>
            </a:endParaRPr>
          </a:p>
        </p:txBody>
      </p:sp>
      <p:sp>
        <p:nvSpPr>
          <p:cNvPr id="4" name="object 4"/>
          <p:cNvSpPr txBox="1"/>
          <p:nvPr/>
        </p:nvSpPr>
        <p:spPr>
          <a:xfrm>
            <a:off x="638962" y="1176654"/>
            <a:ext cx="1229995" cy="452120"/>
          </a:xfrm>
          <a:prstGeom prst="rect">
            <a:avLst/>
          </a:prstGeom>
        </p:spPr>
        <p:txBody>
          <a:bodyPr vert="horz" wrap="square" lIns="0" tIns="12065" rIns="0" bIns="0" rtlCol="0">
            <a:spAutoFit/>
          </a:bodyPr>
          <a:lstStyle/>
          <a:p>
            <a:pPr marL="12700">
              <a:lnSpc>
                <a:spcPct val="100000"/>
              </a:lnSpc>
              <a:spcBef>
                <a:spcPts val="95"/>
              </a:spcBef>
            </a:pPr>
            <a:r>
              <a:rPr lang="vi-VN" sz="2800" b="1" spc="-5" dirty="0">
                <a:solidFill>
                  <a:srgbClr val="333333"/>
                </a:solidFill>
                <a:latin typeface="+mj-lt"/>
                <a:cs typeface="Arial"/>
              </a:rPr>
              <a:t>Dát</a:t>
            </a:r>
            <a:endParaRPr sz="2800" dirty="0">
              <a:latin typeface="+mj-lt"/>
              <a:cs typeface="Arial"/>
            </a:endParaRPr>
          </a:p>
        </p:txBody>
      </p:sp>
      <p:sp>
        <p:nvSpPr>
          <p:cNvPr id="5" name="object 5"/>
          <p:cNvSpPr txBox="1"/>
          <p:nvPr/>
        </p:nvSpPr>
        <p:spPr>
          <a:xfrm>
            <a:off x="3022854" y="1176654"/>
            <a:ext cx="8338820" cy="452120"/>
          </a:xfrm>
          <a:prstGeom prst="rect">
            <a:avLst/>
          </a:prstGeom>
        </p:spPr>
        <p:txBody>
          <a:bodyPr vert="horz" wrap="square" lIns="0" tIns="12065" rIns="0" bIns="0" rtlCol="0">
            <a:spAutoFit/>
          </a:bodyPr>
          <a:lstStyle/>
          <a:p>
            <a:pPr marL="12700">
              <a:lnSpc>
                <a:spcPct val="100000"/>
              </a:lnSpc>
              <a:spcBef>
                <a:spcPts val="95"/>
              </a:spcBef>
              <a:tabLst>
                <a:tab pos="2388235" algn="l"/>
                <a:tab pos="4853940" algn="l"/>
                <a:tab pos="7181215" algn="l"/>
              </a:tabLst>
            </a:pPr>
            <a:r>
              <a:rPr lang="vi-VN" sz="2800" b="1" spc="-5" dirty="0">
                <a:solidFill>
                  <a:srgbClr val="333333"/>
                </a:solidFill>
                <a:latin typeface="+mj-lt"/>
                <a:cs typeface="Arial"/>
              </a:rPr>
              <a:t>Sẩn           Phỏng nước</a:t>
            </a:r>
            <a:r>
              <a:rPr sz="2800" b="1" dirty="0">
                <a:solidFill>
                  <a:srgbClr val="333333"/>
                </a:solidFill>
                <a:latin typeface="+mj-lt"/>
                <a:cs typeface="Arial"/>
              </a:rPr>
              <a:t>	</a:t>
            </a:r>
            <a:r>
              <a:rPr lang="vi-VN" sz="2800" b="1" dirty="0">
                <a:solidFill>
                  <a:srgbClr val="333333"/>
                </a:solidFill>
                <a:latin typeface="+mj-lt"/>
                <a:cs typeface="Arial"/>
              </a:rPr>
              <a:t>Mụn mủ</a:t>
            </a:r>
            <a:r>
              <a:rPr sz="2800" b="1" dirty="0">
                <a:solidFill>
                  <a:srgbClr val="333333"/>
                </a:solidFill>
                <a:latin typeface="+mj-lt"/>
                <a:cs typeface="Arial"/>
              </a:rPr>
              <a:t>	</a:t>
            </a:r>
            <a:r>
              <a:rPr lang="vi-VN" sz="2800" b="1" dirty="0">
                <a:solidFill>
                  <a:srgbClr val="333333"/>
                </a:solidFill>
                <a:latin typeface="+mj-lt"/>
                <a:cs typeface="Arial"/>
              </a:rPr>
              <a:t>  Vảy</a:t>
            </a:r>
            <a:endParaRPr sz="2800" dirty="0">
              <a:latin typeface="+mj-lt"/>
              <a:cs typeface="Arial"/>
            </a:endParaRPr>
          </a:p>
        </p:txBody>
      </p:sp>
      <p:pic>
        <p:nvPicPr>
          <p:cNvPr id="6" name="object 6"/>
          <p:cNvPicPr/>
          <p:nvPr/>
        </p:nvPicPr>
        <p:blipFill>
          <a:blip r:embed="rId3" cstate="print"/>
          <a:stretch>
            <a:fillRect/>
          </a:stretch>
        </p:blipFill>
        <p:spPr>
          <a:xfrm>
            <a:off x="4850891" y="2075586"/>
            <a:ext cx="2198716" cy="1538772"/>
          </a:xfrm>
          <a:prstGeom prst="rect">
            <a:avLst/>
          </a:prstGeom>
        </p:spPr>
      </p:pic>
      <p:pic>
        <p:nvPicPr>
          <p:cNvPr id="7" name="object 7"/>
          <p:cNvPicPr/>
          <p:nvPr/>
        </p:nvPicPr>
        <p:blipFill>
          <a:blip r:embed="rId4" cstate="print"/>
          <a:stretch>
            <a:fillRect/>
          </a:stretch>
        </p:blipFill>
        <p:spPr>
          <a:xfrm>
            <a:off x="7324343" y="2074004"/>
            <a:ext cx="2197220" cy="1537330"/>
          </a:xfrm>
          <a:prstGeom prst="rect">
            <a:avLst/>
          </a:prstGeom>
        </p:spPr>
      </p:pic>
      <p:pic>
        <p:nvPicPr>
          <p:cNvPr id="8" name="object 8"/>
          <p:cNvPicPr/>
          <p:nvPr/>
        </p:nvPicPr>
        <p:blipFill>
          <a:blip r:embed="rId5" cstate="print"/>
          <a:stretch>
            <a:fillRect/>
          </a:stretch>
        </p:blipFill>
        <p:spPr>
          <a:xfrm>
            <a:off x="2470404" y="2061812"/>
            <a:ext cx="2197220" cy="1537330"/>
          </a:xfrm>
          <a:prstGeom prst="rect">
            <a:avLst/>
          </a:prstGeom>
        </p:spPr>
      </p:pic>
      <p:pic>
        <p:nvPicPr>
          <p:cNvPr id="9" name="object 9"/>
          <p:cNvPicPr/>
          <p:nvPr/>
        </p:nvPicPr>
        <p:blipFill>
          <a:blip r:embed="rId6" cstate="print"/>
          <a:stretch>
            <a:fillRect/>
          </a:stretch>
        </p:blipFill>
        <p:spPr>
          <a:xfrm>
            <a:off x="135636" y="2071014"/>
            <a:ext cx="2193067" cy="1538772"/>
          </a:xfrm>
          <a:prstGeom prst="rect">
            <a:avLst/>
          </a:prstGeom>
        </p:spPr>
      </p:pic>
      <p:pic>
        <p:nvPicPr>
          <p:cNvPr id="10" name="object 10"/>
          <p:cNvPicPr/>
          <p:nvPr/>
        </p:nvPicPr>
        <p:blipFill>
          <a:blip r:embed="rId7" cstate="print"/>
          <a:stretch>
            <a:fillRect/>
          </a:stretch>
        </p:blipFill>
        <p:spPr>
          <a:xfrm>
            <a:off x="9784080" y="2074004"/>
            <a:ext cx="2198716" cy="1537330"/>
          </a:xfrm>
          <a:prstGeom prst="rect">
            <a:avLst/>
          </a:prstGeom>
        </p:spPr>
      </p:pic>
      <p:sp>
        <p:nvSpPr>
          <p:cNvPr id="11" name="object 11"/>
          <p:cNvSpPr txBox="1"/>
          <p:nvPr/>
        </p:nvSpPr>
        <p:spPr>
          <a:xfrm>
            <a:off x="388721" y="5906211"/>
            <a:ext cx="1567815" cy="635000"/>
          </a:xfrm>
          <a:prstGeom prst="rect">
            <a:avLst/>
          </a:prstGeom>
        </p:spPr>
        <p:txBody>
          <a:bodyPr vert="horz" wrap="square" lIns="0" tIns="12065" rIns="0" bIns="0" rtlCol="0">
            <a:spAutoFit/>
          </a:bodyPr>
          <a:lstStyle/>
          <a:p>
            <a:pPr marL="12700" marR="5080">
              <a:lnSpc>
                <a:spcPct val="100000"/>
              </a:lnSpc>
              <a:spcBef>
                <a:spcPts val="95"/>
              </a:spcBef>
            </a:pPr>
            <a:r>
              <a:rPr sz="1000" spc="-5" dirty="0">
                <a:solidFill>
                  <a:srgbClr val="333333"/>
                </a:solidFill>
                <a:latin typeface="+mj-lt"/>
                <a:cs typeface="Calibri"/>
              </a:rPr>
              <a:t>Crédit:</a:t>
            </a:r>
            <a:r>
              <a:rPr sz="1000" dirty="0">
                <a:solidFill>
                  <a:srgbClr val="333333"/>
                </a:solidFill>
                <a:latin typeface="+mj-lt"/>
                <a:cs typeface="Calibri"/>
              </a:rPr>
              <a:t> </a:t>
            </a:r>
            <a:r>
              <a:rPr sz="1000" spc="-5" dirty="0">
                <a:solidFill>
                  <a:srgbClr val="333333"/>
                </a:solidFill>
                <a:latin typeface="+mj-lt"/>
                <a:cs typeface="Calibri"/>
              </a:rPr>
              <a:t>Emerg</a:t>
            </a:r>
            <a:r>
              <a:rPr sz="1000" dirty="0">
                <a:solidFill>
                  <a:srgbClr val="333333"/>
                </a:solidFill>
                <a:latin typeface="+mj-lt"/>
                <a:cs typeface="Calibri"/>
              </a:rPr>
              <a:t> </a:t>
            </a:r>
            <a:r>
              <a:rPr sz="1000" spc="-5" dirty="0">
                <a:solidFill>
                  <a:srgbClr val="333333"/>
                </a:solidFill>
                <a:latin typeface="+mj-lt"/>
                <a:cs typeface="Calibri"/>
              </a:rPr>
              <a:t>Infect</a:t>
            </a:r>
            <a:r>
              <a:rPr sz="1000" spc="5" dirty="0">
                <a:solidFill>
                  <a:srgbClr val="333333"/>
                </a:solidFill>
                <a:latin typeface="+mj-lt"/>
                <a:cs typeface="Calibri"/>
              </a:rPr>
              <a:t> </a:t>
            </a:r>
            <a:r>
              <a:rPr sz="1000" spc="-5" dirty="0">
                <a:solidFill>
                  <a:srgbClr val="333333"/>
                </a:solidFill>
                <a:latin typeface="+mj-lt"/>
                <a:cs typeface="Calibri"/>
              </a:rPr>
              <a:t>Dis</a:t>
            </a:r>
            <a:r>
              <a:rPr sz="1000" spc="-15" dirty="0">
                <a:solidFill>
                  <a:srgbClr val="333333"/>
                </a:solidFill>
                <a:latin typeface="+mj-lt"/>
                <a:cs typeface="Calibri"/>
              </a:rPr>
              <a:t> </a:t>
            </a:r>
            <a:r>
              <a:rPr sz="1000" spc="-5" dirty="0">
                <a:solidFill>
                  <a:srgbClr val="333333"/>
                </a:solidFill>
                <a:latin typeface="+mj-lt"/>
                <a:cs typeface="Calibri"/>
              </a:rPr>
              <a:t>/</a:t>
            </a:r>
            <a:r>
              <a:rPr sz="1000" spc="-10" dirty="0">
                <a:solidFill>
                  <a:srgbClr val="333333"/>
                </a:solidFill>
                <a:latin typeface="+mj-lt"/>
                <a:cs typeface="Calibri"/>
              </a:rPr>
              <a:t> </a:t>
            </a:r>
            <a:r>
              <a:rPr sz="1000" spc="-5" dirty="0">
                <a:solidFill>
                  <a:srgbClr val="333333"/>
                </a:solidFill>
                <a:latin typeface="+mj-lt"/>
                <a:cs typeface="Calibri"/>
              </a:rPr>
              <a:t>N. </a:t>
            </a:r>
            <a:r>
              <a:rPr sz="1000" dirty="0">
                <a:solidFill>
                  <a:srgbClr val="333333"/>
                </a:solidFill>
                <a:latin typeface="+mj-lt"/>
                <a:cs typeface="Calibri"/>
              </a:rPr>
              <a:t> </a:t>
            </a:r>
            <a:r>
              <a:rPr sz="1000" spc="-5" dirty="0">
                <a:solidFill>
                  <a:srgbClr val="333333"/>
                </a:solidFill>
                <a:latin typeface="+mj-lt"/>
                <a:cs typeface="Calibri"/>
              </a:rPr>
              <a:t>Erez</a:t>
            </a:r>
            <a:r>
              <a:rPr sz="1000" spc="5" dirty="0">
                <a:solidFill>
                  <a:srgbClr val="333333"/>
                </a:solidFill>
                <a:latin typeface="+mj-lt"/>
                <a:cs typeface="Calibri"/>
              </a:rPr>
              <a:t> </a:t>
            </a:r>
            <a:r>
              <a:rPr sz="1000" spc="-5" dirty="0">
                <a:solidFill>
                  <a:srgbClr val="333333"/>
                </a:solidFill>
                <a:latin typeface="+mj-lt"/>
                <a:cs typeface="Calibri"/>
              </a:rPr>
              <a:t>et al.,</a:t>
            </a:r>
            <a:r>
              <a:rPr sz="1000" spc="-10" dirty="0">
                <a:solidFill>
                  <a:srgbClr val="333333"/>
                </a:solidFill>
                <a:latin typeface="+mj-lt"/>
                <a:cs typeface="Calibri"/>
              </a:rPr>
              <a:t> </a:t>
            </a:r>
            <a:r>
              <a:rPr sz="1000" spc="-5" dirty="0">
                <a:solidFill>
                  <a:srgbClr val="333333"/>
                </a:solidFill>
                <a:latin typeface="+mj-lt"/>
                <a:cs typeface="Calibri"/>
              </a:rPr>
              <a:t>2018.</a:t>
            </a:r>
            <a:r>
              <a:rPr sz="1000" spc="20" dirty="0">
                <a:solidFill>
                  <a:srgbClr val="333333"/>
                </a:solidFill>
                <a:latin typeface="+mj-lt"/>
                <a:cs typeface="Calibri"/>
              </a:rPr>
              <a:t> </a:t>
            </a:r>
            <a:r>
              <a:rPr sz="1000" spc="-5" dirty="0">
                <a:solidFill>
                  <a:srgbClr val="333333"/>
                </a:solidFill>
                <a:latin typeface="+mj-lt"/>
                <a:cs typeface="Calibri"/>
              </a:rPr>
              <a:t>Retrieved </a:t>
            </a:r>
            <a:r>
              <a:rPr sz="1000" dirty="0">
                <a:solidFill>
                  <a:srgbClr val="333333"/>
                </a:solidFill>
                <a:latin typeface="+mj-lt"/>
                <a:cs typeface="Calibri"/>
              </a:rPr>
              <a:t> </a:t>
            </a:r>
            <a:r>
              <a:rPr sz="1000" spc="-10" dirty="0">
                <a:solidFill>
                  <a:srgbClr val="333333"/>
                </a:solidFill>
                <a:latin typeface="+mj-lt"/>
                <a:cs typeface="Calibri"/>
              </a:rPr>
              <a:t>f</a:t>
            </a:r>
            <a:r>
              <a:rPr sz="1000" spc="-5" dirty="0">
                <a:solidFill>
                  <a:srgbClr val="333333"/>
                </a:solidFill>
                <a:latin typeface="+mj-lt"/>
                <a:cs typeface="Calibri"/>
              </a:rPr>
              <a:t>ro</a:t>
            </a:r>
            <a:r>
              <a:rPr sz="1000" spc="-10" dirty="0">
                <a:solidFill>
                  <a:srgbClr val="333333"/>
                </a:solidFill>
                <a:latin typeface="+mj-lt"/>
                <a:cs typeface="Calibri"/>
              </a:rPr>
              <a:t>m</a:t>
            </a:r>
            <a:r>
              <a:rPr sz="1000" spc="-5" dirty="0">
                <a:solidFill>
                  <a:srgbClr val="333333"/>
                </a:solidFill>
                <a:latin typeface="+mj-lt"/>
                <a:cs typeface="Calibri"/>
              </a:rPr>
              <a:t>:htt</a:t>
            </a:r>
            <a:r>
              <a:rPr sz="1000" dirty="0">
                <a:solidFill>
                  <a:srgbClr val="333333"/>
                </a:solidFill>
                <a:latin typeface="+mj-lt"/>
                <a:cs typeface="Calibri"/>
              </a:rPr>
              <a:t>p</a:t>
            </a:r>
            <a:r>
              <a:rPr sz="1000" spc="-15" dirty="0">
                <a:solidFill>
                  <a:srgbClr val="333333"/>
                </a:solidFill>
                <a:latin typeface="+mj-lt"/>
                <a:cs typeface="Calibri"/>
              </a:rPr>
              <a:t>s</a:t>
            </a:r>
            <a:r>
              <a:rPr sz="1000" spc="-5" dirty="0">
                <a:solidFill>
                  <a:srgbClr val="333333"/>
                </a:solidFill>
                <a:latin typeface="+mj-lt"/>
                <a:cs typeface="Calibri"/>
              </a:rPr>
              <a:t>:</a:t>
            </a:r>
            <a:r>
              <a:rPr sz="1000" spc="-10" dirty="0">
                <a:solidFill>
                  <a:srgbClr val="333333"/>
                </a:solidFill>
                <a:latin typeface="+mj-lt"/>
                <a:cs typeface="Calibri"/>
              </a:rPr>
              <a:t>//</a:t>
            </a:r>
            <a:r>
              <a:rPr sz="1000" spc="-15" dirty="0">
                <a:solidFill>
                  <a:srgbClr val="333333"/>
                </a:solidFill>
                <a:latin typeface="+mj-lt"/>
                <a:cs typeface="Calibri"/>
              </a:rPr>
              <a:t>w</a:t>
            </a:r>
            <a:r>
              <a:rPr sz="1000" spc="-10" dirty="0">
                <a:solidFill>
                  <a:srgbClr val="333333"/>
                </a:solidFill>
                <a:latin typeface="+mj-lt"/>
                <a:cs typeface="Calibri"/>
              </a:rPr>
              <a:t>ww</a:t>
            </a:r>
            <a:r>
              <a:rPr sz="1000" spc="-5" dirty="0">
                <a:solidFill>
                  <a:srgbClr val="333333"/>
                </a:solidFill>
                <a:latin typeface="+mj-lt"/>
                <a:cs typeface="Calibri"/>
              </a:rPr>
              <a:t>nc.cdc.go</a:t>
            </a:r>
            <a:r>
              <a:rPr sz="1000" spc="-10" dirty="0">
                <a:solidFill>
                  <a:srgbClr val="333333"/>
                </a:solidFill>
                <a:latin typeface="+mj-lt"/>
                <a:cs typeface="Calibri"/>
              </a:rPr>
              <a:t>v</a:t>
            </a:r>
            <a:r>
              <a:rPr sz="1000" spc="-5" dirty="0">
                <a:solidFill>
                  <a:srgbClr val="333333"/>
                </a:solidFill>
                <a:latin typeface="+mj-lt"/>
                <a:cs typeface="Calibri"/>
              </a:rPr>
              <a:t>/  eid/article/25/5/19-0076-f1</a:t>
            </a:r>
            <a:endParaRPr sz="1000">
              <a:latin typeface="+mj-lt"/>
              <a:cs typeface="Calibri"/>
            </a:endParaRPr>
          </a:p>
        </p:txBody>
      </p:sp>
      <p:sp>
        <p:nvSpPr>
          <p:cNvPr id="12" name="object 12"/>
          <p:cNvSpPr txBox="1"/>
          <p:nvPr/>
        </p:nvSpPr>
        <p:spPr>
          <a:xfrm>
            <a:off x="9980803" y="5906211"/>
            <a:ext cx="1922780" cy="331470"/>
          </a:xfrm>
          <a:prstGeom prst="rect">
            <a:avLst/>
          </a:prstGeom>
        </p:spPr>
        <p:txBody>
          <a:bodyPr vert="horz" wrap="square" lIns="0" tIns="10795" rIns="0" bIns="0" rtlCol="0">
            <a:spAutoFit/>
          </a:bodyPr>
          <a:lstStyle/>
          <a:p>
            <a:pPr marL="12700" marR="5080">
              <a:lnSpc>
                <a:spcPct val="101000"/>
              </a:lnSpc>
              <a:spcBef>
                <a:spcPts val="85"/>
              </a:spcBef>
            </a:pPr>
            <a:r>
              <a:rPr sz="1000" spc="-5" dirty="0">
                <a:solidFill>
                  <a:srgbClr val="333333"/>
                </a:solidFill>
                <a:latin typeface="+mj-lt"/>
                <a:cs typeface="Calibri"/>
              </a:rPr>
              <a:t>Crédit: P. Mbala /Institut National de </a:t>
            </a:r>
            <a:r>
              <a:rPr sz="1000" spc="-215" dirty="0">
                <a:solidFill>
                  <a:srgbClr val="333333"/>
                </a:solidFill>
                <a:latin typeface="+mj-lt"/>
                <a:cs typeface="Calibri"/>
              </a:rPr>
              <a:t> </a:t>
            </a:r>
            <a:r>
              <a:rPr sz="1000" spc="-5" dirty="0">
                <a:solidFill>
                  <a:srgbClr val="333333"/>
                </a:solidFill>
                <a:latin typeface="+mj-lt"/>
                <a:cs typeface="Calibri"/>
              </a:rPr>
              <a:t>recherche</a:t>
            </a:r>
            <a:r>
              <a:rPr sz="1000" spc="15" dirty="0">
                <a:solidFill>
                  <a:srgbClr val="333333"/>
                </a:solidFill>
                <a:latin typeface="+mj-lt"/>
                <a:cs typeface="Calibri"/>
              </a:rPr>
              <a:t> </a:t>
            </a:r>
            <a:r>
              <a:rPr sz="1000" spc="-5" dirty="0">
                <a:solidFill>
                  <a:srgbClr val="333333"/>
                </a:solidFill>
                <a:latin typeface="+mj-lt"/>
                <a:cs typeface="Calibri"/>
              </a:rPr>
              <a:t>biomédicale. </a:t>
            </a:r>
            <a:r>
              <a:rPr sz="1000" spc="-10" dirty="0">
                <a:solidFill>
                  <a:srgbClr val="333333"/>
                </a:solidFill>
                <a:latin typeface="+mj-lt"/>
                <a:cs typeface="Calibri"/>
              </a:rPr>
              <a:t>DRC</a:t>
            </a:r>
            <a:endParaRPr sz="1000">
              <a:latin typeface="+mj-lt"/>
              <a:cs typeface="Calibri"/>
            </a:endParaRPr>
          </a:p>
        </p:txBody>
      </p:sp>
      <p:pic>
        <p:nvPicPr>
          <p:cNvPr id="13" name="object 13"/>
          <p:cNvPicPr/>
          <p:nvPr/>
        </p:nvPicPr>
        <p:blipFill>
          <a:blip r:embed="rId8" cstate="print"/>
          <a:stretch>
            <a:fillRect/>
          </a:stretch>
        </p:blipFill>
        <p:spPr>
          <a:xfrm>
            <a:off x="2639567" y="3761232"/>
            <a:ext cx="1854708" cy="2118360"/>
          </a:xfrm>
          <a:prstGeom prst="rect">
            <a:avLst/>
          </a:prstGeom>
        </p:spPr>
      </p:pic>
      <p:pic>
        <p:nvPicPr>
          <p:cNvPr id="14" name="object 14"/>
          <p:cNvPicPr/>
          <p:nvPr/>
        </p:nvPicPr>
        <p:blipFill>
          <a:blip r:embed="rId9" cstate="print"/>
          <a:stretch>
            <a:fillRect/>
          </a:stretch>
        </p:blipFill>
        <p:spPr>
          <a:xfrm>
            <a:off x="4940808" y="3759708"/>
            <a:ext cx="2119884" cy="2119883"/>
          </a:xfrm>
          <a:prstGeom prst="rect">
            <a:avLst/>
          </a:prstGeom>
        </p:spPr>
      </p:pic>
      <p:pic>
        <p:nvPicPr>
          <p:cNvPr id="15" name="object 15"/>
          <p:cNvPicPr/>
          <p:nvPr/>
        </p:nvPicPr>
        <p:blipFill>
          <a:blip r:embed="rId10" cstate="print"/>
          <a:stretch>
            <a:fillRect/>
          </a:stretch>
        </p:blipFill>
        <p:spPr>
          <a:xfrm>
            <a:off x="356615" y="3805428"/>
            <a:ext cx="1754124" cy="2074164"/>
          </a:xfrm>
          <a:prstGeom prst="rect">
            <a:avLst/>
          </a:prstGeom>
        </p:spPr>
      </p:pic>
      <p:pic>
        <p:nvPicPr>
          <p:cNvPr id="16" name="object 16"/>
          <p:cNvPicPr/>
          <p:nvPr/>
        </p:nvPicPr>
        <p:blipFill>
          <a:blip r:embed="rId11" cstate="print"/>
          <a:stretch>
            <a:fillRect/>
          </a:stretch>
        </p:blipFill>
        <p:spPr>
          <a:xfrm>
            <a:off x="9828276" y="3761232"/>
            <a:ext cx="2145792" cy="2118360"/>
          </a:xfrm>
          <a:prstGeom prst="rect">
            <a:avLst/>
          </a:prstGeom>
        </p:spPr>
      </p:pic>
      <p:pic>
        <p:nvPicPr>
          <p:cNvPr id="17" name="object 17"/>
          <p:cNvPicPr/>
          <p:nvPr/>
        </p:nvPicPr>
        <p:blipFill>
          <a:blip r:embed="rId12" cstate="print"/>
          <a:stretch>
            <a:fillRect/>
          </a:stretch>
        </p:blipFill>
        <p:spPr>
          <a:xfrm>
            <a:off x="7478268" y="3759708"/>
            <a:ext cx="1981200" cy="2119883"/>
          </a:xfrm>
          <a:prstGeom prst="rect">
            <a:avLst/>
          </a:prstGeom>
        </p:spPr>
      </p:pic>
      <p:sp>
        <p:nvSpPr>
          <p:cNvPr id="18" name="object 18"/>
          <p:cNvSpPr txBox="1"/>
          <p:nvPr/>
        </p:nvSpPr>
        <p:spPr>
          <a:xfrm>
            <a:off x="2598166" y="5907735"/>
            <a:ext cx="1885950" cy="633095"/>
          </a:xfrm>
          <a:prstGeom prst="rect">
            <a:avLst/>
          </a:prstGeom>
        </p:spPr>
        <p:txBody>
          <a:bodyPr vert="horz" wrap="square" lIns="0" tIns="12700" rIns="0" bIns="0" rtlCol="0">
            <a:spAutoFit/>
          </a:bodyPr>
          <a:lstStyle/>
          <a:p>
            <a:pPr marL="12700" marR="5080">
              <a:lnSpc>
                <a:spcPct val="99700"/>
              </a:lnSpc>
              <a:spcBef>
                <a:spcPts val="100"/>
              </a:spcBef>
            </a:pPr>
            <a:r>
              <a:rPr sz="1000" spc="-5" dirty="0">
                <a:latin typeface="+mj-lt"/>
                <a:cs typeface="Calibri"/>
              </a:rPr>
              <a:t>Crédit:</a:t>
            </a:r>
            <a:r>
              <a:rPr sz="1000" dirty="0">
                <a:latin typeface="+mj-lt"/>
                <a:cs typeface="Calibri"/>
              </a:rPr>
              <a:t> </a:t>
            </a:r>
            <a:r>
              <a:rPr sz="1000" spc="-5" dirty="0">
                <a:latin typeface="+mj-lt"/>
                <a:cs typeface="Calibri"/>
              </a:rPr>
              <a:t>NEJM/</a:t>
            </a:r>
            <a:r>
              <a:rPr sz="1000" spc="5" dirty="0">
                <a:latin typeface="+mj-lt"/>
                <a:cs typeface="Calibri"/>
              </a:rPr>
              <a:t> </a:t>
            </a:r>
            <a:r>
              <a:rPr sz="1000" spc="-5" dirty="0">
                <a:latin typeface="+mj-lt"/>
                <a:cs typeface="Calibri"/>
              </a:rPr>
              <a:t>D.Kurz et</a:t>
            </a:r>
            <a:r>
              <a:rPr sz="1000" spc="10" dirty="0">
                <a:latin typeface="+mj-lt"/>
                <a:cs typeface="Calibri"/>
              </a:rPr>
              <a:t> </a:t>
            </a:r>
            <a:r>
              <a:rPr sz="1000" spc="-5" dirty="0">
                <a:latin typeface="+mj-lt"/>
                <a:cs typeface="Calibri"/>
              </a:rPr>
              <a:t>al</a:t>
            </a:r>
            <a:r>
              <a:rPr sz="1000" spc="-10" dirty="0">
                <a:latin typeface="+mj-lt"/>
                <a:cs typeface="Calibri"/>
              </a:rPr>
              <a:t> .2004 </a:t>
            </a:r>
            <a:r>
              <a:rPr sz="1000" spc="-5" dirty="0">
                <a:latin typeface="+mj-lt"/>
                <a:cs typeface="Calibri"/>
              </a:rPr>
              <a:t> Retrieved</a:t>
            </a:r>
            <a:r>
              <a:rPr sz="1000" spc="20" dirty="0">
                <a:latin typeface="+mj-lt"/>
                <a:cs typeface="Calibri"/>
              </a:rPr>
              <a:t> </a:t>
            </a:r>
            <a:r>
              <a:rPr sz="1000" spc="-5" dirty="0">
                <a:latin typeface="+mj-lt"/>
                <a:cs typeface="Calibri"/>
              </a:rPr>
              <a:t>from: </a:t>
            </a:r>
            <a:r>
              <a:rPr sz="1000" dirty="0">
                <a:latin typeface="+mj-lt"/>
                <a:cs typeface="Calibri"/>
              </a:rPr>
              <a:t> </a:t>
            </a:r>
            <a:r>
              <a:rPr sz="1000" spc="-5" dirty="0">
                <a:latin typeface="+mj-lt"/>
                <a:cs typeface="Calibri"/>
              </a:rPr>
              <a:t>http</a:t>
            </a:r>
            <a:r>
              <a:rPr sz="1000" spc="-15" dirty="0">
                <a:latin typeface="+mj-lt"/>
                <a:cs typeface="Calibri"/>
              </a:rPr>
              <a:t>s</a:t>
            </a:r>
            <a:r>
              <a:rPr sz="1000" spc="-5" dirty="0">
                <a:latin typeface="+mj-lt"/>
                <a:cs typeface="Calibri"/>
              </a:rPr>
              <a:t>:</a:t>
            </a:r>
            <a:r>
              <a:rPr sz="1000" spc="-10" dirty="0">
                <a:latin typeface="+mj-lt"/>
                <a:cs typeface="Calibri"/>
              </a:rPr>
              <a:t>/</a:t>
            </a:r>
            <a:r>
              <a:rPr sz="1000" spc="-10" dirty="0">
                <a:latin typeface="+mj-lt"/>
                <a:cs typeface="Calibri"/>
                <a:hlinkClick r:id="rId13"/>
              </a:rPr>
              <a:t>/</a:t>
            </a:r>
            <a:r>
              <a:rPr sz="1000" spc="-15" dirty="0">
                <a:latin typeface="+mj-lt"/>
                <a:cs typeface="Calibri"/>
                <a:hlinkClick r:id="rId13"/>
              </a:rPr>
              <a:t>w</a:t>
            </a:r>
            <a:r>
              <a:rPr sz="1000" spc="-10" dirty="0">
                <a:latin typeface="+mj-lt"/>
                <a:cs typeface="Calibri"/>
              </a:rPr>
              <a:t>w</a:t>
            </a:r>
            <a:r>
              <a:rPr sz="1000" spc="-10" dirty="0">
                <a:latin typeface="+mj-lt"/>
                <a:cs typeface="Calibri"/>
                <a:hlinkClick r:id="rId13"/>
              </a:rPr>
              <a:t>w.</a:t>
            </a:r>
            <a:r>
              <a:rPr sz="1000" spc="-5" dirty="0">
                <a:latin typeface="+mj-lt"/>
                <a:cs typeface="Calibri"/>
                <a:hlinkClick r:id="rId13"/>
              </a:rPr>
              <a:t>n</a:t>
            </a:r>
            <a:r>
              <a:rPr sz="1000" spc="-10" dirty="0">
                <a:latin typeface="+mj-lt"/>
                <a:cs typeface="Calibri"/>
                <a:hlinkClick r:id="rId13"/>
              </a:rPr>
              <a:t>ejm.org/</a:t>
            </a:r>
            <a:r>
              <a:rPr sz="1000" spc="-5" dirty="0">
                <a:latin typeface="+mj-lt"/>
                <a:cs typeface="Calibri"/>
                <a:hlinkClick r:id="rId13"/>
              </a:rPr>
              <a:t>doi/</a:t>
            </a:r>
            <a:r>
              <a:rPr sz="1000" spc="-10" dirty="0">
                <a:latin typeface="+mj-lt"/>
                <a:cs typeface="Calibri"/>
                <a:hlinkClick r:id="rId13"/>
              </a:rPr>
              <a:t>f</a:t>
            </a:r>
            <a:r>
              <a:rPr sz="1000" spc="-5" dirty="0">
                <a:latin typeface="+mj-lt"/>
                <a:cs typeface="Calibri"/>
                <a:hlinkClick r:id="rId13"/>
              </a:rPr>
              <a:t>ull/</a:t>
            </a:r>
            <a:r>
              <a:rPr sz="1000" spc="-10" dirty="0">
                <a:latin typeface="+mj-lt"/>
                <a:cs typeface="Calibri"/>
                <a:hlinkClick r:id="rId13"/>
              </a:rPr>
              <a:t>1</a:t>
            </a:r>
            <a:r>
              <a:rPr sz="1000" spc="-5" dirty="0">
                <a:latin typeface="+mj-lt"/>
                <a:cs typeface="Calibri"/>
                <a:hlinkClick r:id="rId13"/>
              </a:rPr>
              <a:t>0.1 </a:t>
            </a:r>
            <a:r>
              <a:rPr sz="1000" spc="-5" dirty="0">
                <a:latin typeface="+mj-lt"/>
                <a:cs typeface="Calibri"/>
              </a:rPr>
              <a:t> 056/NEJMoa032299</a:t>
            </a:r>
            <a:endParaRPr sz="1000">
              <a:latin typeface="+mj-lt"/>
              <a:cs typeface="Calibri"/>
            </a:endParaRPr>
          </a:p>
        </p:txBody>
      </p:sp>
      <p:sp>
        <p:nvSpPr>
          <p:cNvPr id="21" name="object 21"/>
          <p:cNvSpPr txBox="1">
            <a:spLocks noGrp="1"/>
          </p:cNvSpPr>
          <p:nvPr>
            <p:ph type="sldNum" sz="quarter" idx="7"/>
          </p:nvPr>
        </p:nvSpPr>
        <p:spPr>
          <a:xfrm>
            <a:off x="11819255" y="6636893"/>
            <a:ext cx="256540" cy="179536"/>
          </a:xfrm>
          <a:prstGeom prst="rect">
            <a:avLst/>
          </a:prstGeom>
        </p:spPr>
        <p:txBody>
          <a:bodyPr vert="horz" wrap="square" lIns="0" tIns="0" rIns="0" bIns="0" rtlCol="0">
            <a:spAutoFit/>
          </a:bodyPr>
          <a:lstStyle/>
          <a:p>
            <a:pPr marL="38100">
              <a:lnSpc>
                <a:spcPts val="1435"/>
              </a:lnSpc>
            </a:pPr>
            <a:r>
              <a:rPr dirty="0">
                <a:latin typeface="+mj-lt"/>
              </a:rPr>
              <a:t>5</a:t>
            </a:r>
          </a:p>
        </p:txBody>
      </p:sp>
      <p:sp>
        <p:nvSpPr>
          <p:cNvPr id="22" name="object 22"/>
          <p:cNvSpPr txBox="1"/>
          <p:nvPr/>
        </p:nvSpPr>
        <p:spPr>
          <a:xfrm>
            <a:off x="183286" y="6653276"/>
            <a:ext cx="864869" cy="153888"/>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mj-lt"/>
                <a:cs typeface="Calibri"/>
                <a:hlinkClick r:id="rId14"/>
              </a:rPr>
              <a:t>Open</a:t>
            </a:r>
            <a:r>
              <a:rPr sz="1100" dirty="0">
                <a:solidFill>
                  <a:srgbClr val="FFFFFF"/>
                </a:solidFill>
                <a:latin typeface="+mj-lt"/>
                <a:cs typeface="Calibri"/>
                <a:hlinkClick r:id="rId14"/>
              </a:rPr>
              <a:t>WHO</a:t>
            </a:r>
            <a:r>
              <a:rPr sz="1100" spc="-5" dirty="0">
                <a:solidFill>
                  <a:srgbClr val="FFFFFF"/>
                </a:solidFill>
                <a:latin typeface="+mj-lt"/>
                <a:cs typeface="Calibri"/>
                <a:hlinkClick r:id="rId14"/>
              </a:rPr>
              <a:t>.</a:t>
            </a:r>
            <a:r>
              <a:rPr sz="1100" spc="5" dirty="0">
                <a:solidFill>
                  <a:srgbClr val="FFFFFF"/>
                </a:solidFill>
                <a:latin typeface="+mj-lt"/>
                <a:cs typeface="Calibri"/>
                <a:hlinkClick r:id="rId14"/>
              </a:rPr>
              <a:t>o</a:t>
            </a:r>
            <a:r>
              <a:rPr sz="1100" dirty="0">
                <a:solidFill>
                  <a:srgbClr val="FFFFFF"/>
                </a:solidFill>
                <a:latin typeface="+mj-lt"/>
                <a:cs typeface="Calibri"/>
                <a:hlinkClick r:id="rId14"/>
              </a:rPr>
              <a:t>rg</a:t>
            </a:r>
            <a:endParaRPr sz="1100">
              <a:latin typeface="+mj-lt"/>
              <a:cs typeface="Calibri"/>
            </a:endParaRPr>
          </a:p>
        </p:txBody>
      </p:sp>
      <p:sp>
        <p:nvSpPr>
          <p:cNvPr id="23" name="object 23"/>
          <p:cNvSpPr txBox="1">
            <a:spLocks noGrp="1"/>
          </p:cNvSpPr>
          <p:nvPr>
            <p:ph type="ftr" sz="quarter" idx="5"/>
          </p:nvPr>
        </p:nvSpPr>
        <p:spPr>
          <a:xfrm>
            <a:off x="5729985" y="6653276"/>
            <a:ext cx="733425" cy="153888"/>
          </a:xfrm>
          <a:prstGeom prst="rect">
            <a:avLst/>
          </a:prstGeom>
        </p:spPr>
        <p:txBody>
          <a:bodyPr vert="horz" wrap="square" lIns="0" tIns="0" rIns="0" bIns="0" rtlCol="0">
            <a:spAutoFit/>
          </a:bodyPr>
          <a:lstStyle/>
          <a:p>
            <a:pPr marL="12700">
              <a:lnSpc>
                <a:spcPts val="1150"/>
              </a:lnSpc>
            </a:pPr>
            <a:r>
              <a:rPr spc="-5" dirty="0">
                <a:latin typeface="+mj-lt"/>
              </a:rPr>
              <a:t>©</a:t>
            </a:r>
            <a:r>
              <a:rPr dirty="0">
                <a:latin typeface="+mj-lt"/>
              </a:rPr>
              <a:t>W</a:t>
            </a:r>
            <a:r>
              <a:rPr spc="-5" dirty="0">
                <a:latin typeface="+mj-lt"/>
              </a:rPr>
              <a:t>HO</a:t>
            </a:r>
            <a:r>
              <a:rPr dirty="0">
                <a:latin typeface="+mj-lt"/>
              </a:rPr>
              <a:t>2021</a:t>
            </a:r>
          </a:p>
        </p:txBody>
      </p:sp>
      <p:sp>
        <p:nvSpPr>
          <p:cNvPr id="19" name="object 19"/>
          <p:cNvSpPr txBox="1"/>
          <p:nvPr/>
        </p:nvSpPr>
        <p:spPr>
          <a:xfrm>
            <a:off x="5055870" y="5906211"/>
            <a:ext cx="1645920" cy="166071"/>
          </a:xfrm>
          <a:prstGeom prst="rect">
            <a:avLst/>
          </a:prstGeom>
        </p:spPr>
        <p:txBody>
          <a:bodyPr vert="horz" wrap="square" lIns="0" tIns="12065" rIns="0" bIns="0" rtlCol="0">
            <a:spAutoFit/>
          </a:bodyPr>
          <a:lstStyle/>
          <a:p>
            <a:pPr marL="12700">
              <a:lnSpc>
                <a:spcPct val="100000"/>
              </a:lnSpc>
              <a:spcBef>
                <a:spcPts val="95"/>
              </a:spcBef>
            </a:pPr>
            <a:r>
              <a:rPr sz="1000" spc="-5" dirty="0">
                <a:latin typeface="+mj-lt"/>
                <a:cs typeface="Calibri"/>
              </a:rPr>
              <a:t>Crédit: Andrea</a:t>
            </a:r>
            <a:r>
              <a:rPr sz="1000" spc="-20" dirty="0">
                <a:latin typeface="+mj-lt"/>
                <a:cs typeface="Calibri"/>
              </a:rPr>
              <a:t> </a:t>
            </a:r>
            <a:r>
              <a:rPr sz="1000" spc="-5" dirty="0">
                <a:latin typeface="+mj-lt"/>
                <a:cs typeface="Calibri"/>
              </a:rPr>
              <a:t>McCollum</a:t>
            </a:r>
            <a:r>
              <a:rPr sz="1000" dirty="0">
                <a:latin typeface="+mj-lt"/>
                <a:cs typeface="Calibri"/>
              </a:rPr>
              <a:t> </a:t>
            </a:r>
            <a:r>
              <a:rPr sz="1000" spc="-5" dirty="0">
                <a:latin typeface="+mj-lt"/>
                <a:cs typeface="Calibri"/>
              </a:rPr>
              <a:t>/</a:t>
            </a:r>
            <a:r>
              <a:rPr sz="1000" spc="-15" dirty="0">
                <a:latin typeface="+mj-lt"/>
                <a:cs typeface="Calibri"/>
              </a:rPr>
              <a:t> </a:t>
            </a:r>
            <a:r>
              <a:rPr sz="1000" spc="-10" dirty="0">
                <a:latin typeface="+mj-lt"/>
                <a:cs typeface="Calibri"/>
              </a:rPr>
              <a:t>CDC</a:t>
            </a:r>
            <a:endParaRPr sz="1000">
              <a:latin typeface="+mj-lt"/>
              <a:cs typeface="Calibri"/>
            </a:endParaRPr>
          </a:p>
        </p:txBody>
      </p:sp>
      <p:sp>
        <p:nvSpPr>
          <p:cNvPr id="20" name="object 20"/>
          <p:cNvSpPr txBox="1"/>
          <p:nvPr/>
        </p:nvSpPr>
        <p:spPr>
          <a:xfrm>
            <a:off x="7569834" y="5906211"/>
            <a:ext cx="1962150" cy="330200"/>
          </a:xfrm>
          <a:prstGeom prst="rect">
            <a:avLst/>
          </a:prstGeom>
        </p:spPr>
        <p:txBody>
          <a:bodyPr vert="horz" wrap="square" lIns="0" tIns="12065" rIns="0" bIns="0" rtlCol="0">
            <a:spAutoFit/>
          </a:bodyPr>
          <a:lstStyle/>
          <a:p>
            <a:pPr marL="12700" marR="5080">
              <a:lnSpc>
                <a:spcPct val="100000"/>
              </a:lnSpc>
              <a:spcBef>
                <a:spcPts val="95"/>
              </a:spcBef>
            </a:pPr>
            <a:r>
              <a:rPr sz="1000" spc="-5" dirty="0">
                <a:latin typeface="+mj-lt"/>
                <a:cs typeface="Calibri"/>
              </a:rPr>
              <a:t>Crédit: Toutou Likafi/ Kinshasa School </a:t>
            </a:r>
            <a:r>
              <a:rPr sz="1000" spc="-215" dirty="0">
                <a:latin typeface="+mj-lt"/>
                <a:cs typeface="Calibri"/>
              </a:rPr>
              <a:t> </a:t>
            </a:r>
            <a:r>
              <a:rPr sz="1000" spc="-5" dirty="0">
                <a:latin typeface="+mj-lt"/>
                <a:cs typeface="Calibri"/>
              </a:rPr>
              <a:t>of</a:t>
            </a:r>
            <a:r>
              <a:rPr sz="1000" spc="-20" dirty="0">
                <a:latin typeface="+mj-lt"/>
                <a:cs typeface="Calibri"/>
              </a:rPr>
              <a:t> </a:t>
            </a:r>
            <a:r>
              <a:rPr sz="1000" spc="-5" dirty="0">
                <a:latin typeface="+mj-lt"/>
                <a:cs typeface="Calibri"/>
              </a:rPr>
              <a:t>Public</a:t>
            </a:r>
            <a:r>
              <a:rPr sz="1000" spc="-15" dirty="0">
                <a:latin typeface="+mj-lt"/>
                <a:cs typeface="Calibri"/>
              </a:rPr>
              <a:t> </a:t>
            </a:r>
            <a:r>
              <a:rPr sz="1000" spc="-5" dirty="0">
                <a:latin typeface="+mj-lt"/>
                <a:cs typeface="Calibri"/>
              </a:rPr>
              <a:t>Health</a:t>
            </a:r>
            <a:endParaRPr sz="1000">
              <a:latin typeface="+mj-lt"/>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922" y="152780"/>
            <a:ext cx="7780020" cy="473848"/>
          </a:xfrm>
          <a:prstGeom prst="rect">
            <a:avLst/>
          </a:prstGeom>
        </p:spPr>
        <p:txBody>
          <a:bodyPr vert="horz" wrap="square" lIns="0" tIns="12065" rIns="0" bIns="0" rtlCol="0">
            <a:spAutoFit/>
          </a:bodyPr>
          <a:lstStyle/>
          <a:p>
            <a:pPr marL="12700" algn="ctr">
              <a:lnSpc>
                <a:spcPct val="100000"/>
              </a:lnSpc>
              <a:spcBef>
                <a:spcPts val="95"/>
              </a:spcBef>
            </a:pPr>
            <a:r>
              <a:rPr lang="en-US" b="1" spc="-35" dirty="0">
                <a:solidFill>
                  <a:schemeClr val="bg2"/>
                </a:solidFill>
              </a:rPr>
              <a:t>LÂM SÀNG : VỊ TRÍ BAN</a:t>
            </a:r>
            <a:endParaRPr lang="en-US" b="1" dirty="0">
              <a:solidFill>
                <a:schemeClr val="bg2"/>
              </a:solidFill>
            </a:endParaRPr>
          </a:p>
        </p:txBody>
      </p:sp>
      <p:sp>
        <p:nvSpPr>
          <p:cNvPr id="3" name="object 3"/>
          <p:cNvSpPr txBox="1"/>
          <p:nvPr/>
        </p:nvSpPr>
        <p:spPr>
          <a:xfrm>
            <a:off x="490219" y="838200"/>
            <a:ext cx="7477125" cy="4801635"/>
          </a:xfrm>
          <a:prstGeom prst="rect">
            <a:avLst/>
          </a:prstGeom>
        </p:spPr>
        <p:txBody>
          <a:bodyPr vert="horz" wrap="square" lIns="0" tIns="48895" rIns="0" bIns="0" rtlCol="0">
            <a:spAutoFit/>
          </a:bodyPr>
          <a:lstStyle/>
          <a:p>
            <a:pPr marL="241300" marR="274955" indent="-228600">
              <a:lnSpc>
                <a:spcPct val="150000"/>
              </a:lnSpc>
              <a:spcBef>
                <a:spcPts val="385"/>
              </a:spcBef>
              <a:buClr>
                <a:srgbClr val="D76321"/>
              </a:buClr>
              <a:buFont typeface="Wingdings"/>
              <a:buChar char=""/>
              <a:tabLst>
                <a:tab pos="241300" algn="l"/>
              </a:tabLst>
            </a:pPr>
            <a:r>
              <a:rPr lang="vi-VN" sz="2800" spc="-15" dirty="0">
                <a:solidFill>
                  <a:srgbClr val="333333"/>
                </a:solidFill>
                <a:latin typeface="+mj-lt"/>
                <a:cs typeface="Arial" panose="020B0604020202020204" pitchFamily="34" charset="0"/>
              </a:rPr>
              <a:t>Phát ban ảnh xuất hiện ở</a:t>
            </a:r>
          </a:p>
          <a:p>
            <a:pPr marL="12700" marR="274955">
              <a:lnSpc>
                <a:spcPct val="150000"/>
              </a:lnSpc>
              <a:spcBef>
                <a:spcPts val="385"/>
              </a:spcBef>
              <a:buClr>
                <a:srgbClr val="D76321"/>
              </a:buClr>
              <a:tabLst>
                <a:tab pos="241300" algn="l"/>
              </a:tabLst>
            </a:pPr>
            <a:r>
              <a:rPr lang="vi-VN" sz="2800" spc="-15" dirty="0">
                <a:solidFill>
                  <a:srgbClr val="333333"/>
                </a:solidFill>
                <a:latin typeface="+mj-lt"/>
                <a:cs typeface="Arial" panose="020B0604020202020204" pitchFamily="34" charset="0"/>
              </a:rPr>
              <a:t>+ </a:t>
            </a:r>
            <a:r>
              <a:rPr lang="en-US" sz="2800" spc="-15" dirty="0">
                <a:solidFill>
                  <a:srgbClr val="333333"/>
                </a:solidFill>
                <a:latin typeface="+mj-lt"/>
                <a:cs typeface="Arial" panose="020B0604020202020204" pitchFamily="34" charset="0"/>
              </a:rPr>
              <a:t>M</a:t>
            </a:r>
            <a:r>
              <a:rPr lang="vi-VN" sz="2800" spc="-15" dirty="0">
                <a:solidFill>
                  <a:srgbClr val="333333"/>
                </a:solidFill>
                <a:latin typeface="+mj-lt"/>
                <a:cs typeface="Arial" panose="020B0604020202020204" pitchFamily="34" charset="0"/>
              </a:rPr>
              <a:t>ặt 95% trường hợp</a:t>
            </a:r>
          </a:p>
          <a:p>
            <a:pPr marL="12700" marR="274955">
              <a:lnSpc>
                <a:spcPct val="150000"/>
              </a:lnSpc>
              <a:spcBef>
                <a:spcPts val="385"/>
              </a:spcBef>
              <a:buClr>
                <a:srgbClr val="D76321"/>
              </a:buClr>
              <a:tabLst>
                <a:tab pos="241300" algn="l"/>
              </a:tabLst>
            </a:pPr>
            <a:r>
              <a:rPr lang="vi-VN" sz="2800" spc="-15" dirty="0">
                <a:solidFill>
                  <a:srgbClr val="333333"/>
                </a:solidFill>
                <a:latin typeface="+mj-lt"/>
                <a:cs typeface="Arial" panose="020B0604020202020204" pitchFamily="34" charset="0"/>
              </a:rPr>
              <a:t>+ Lòng bàn tay và lòng bàn chân (75%)</a:t>
            </a:r>
          </a:p>
          <a:p>
            <a:pPr marL="12700" marR="274955">
              <a:lnSpc>
                <a:spcPct val="150000"/>
              </a:lnSpc>
              <a:spcBef>
                <a:spcPts val="385"/>
              </a:spcBef>
              <a:buClr>
                <a:srgbClr val="D76321"/>
              </a:buClr>
              <a:tabLst>
                <a:tab pos="241300" algn="l"/>
              </a:tabLst>
            </a:pPr>
            <a:r>
              <a:rPr lang="vi-VN" sz="2800" spc="-15" dirty="0">
                <a:solidFill>
                  <a:srgbClr val="333333"/>
                </a:solidFill>
                <a:latin typeface="+mj-lt"/>
                <a:cs typeface="Arial" panose="020B0604020202020204" pitchFamily="34" charset="0"/>
              </a:rPr>
              <a:t>+ Niêm mạc miệng (70%)</a:t>
            </a:r>
          </a:p>
          <a:p>
            <a:pPr marL="12700" marR="274955">
              <a:lnSpc>
                <a:spcPct val="150000"/>
              </a:lnSpc>
              <a:spcBef>
                <a:spcPts val="385"/>
              </a:spcBef>
              <a:buClr>
                <a:srgbClr val="D76321"/>
              </a:buClr>
              <a:tabLst>
                <a:tab pos="241300" algn="l"/>
              </a:tabLst>
            </a:pPr>
            <a:r>
              <a:rPr lang="vi-VN" sz="2800" spc="-15" dirty="0">
                <a:solidFill>
                  <a:srgbClr val="333333"/>
                </a:solidFill>
                <a:latin typeface="+mj-lt"/>
                <a:cs typeface="Arial" panose="020B0604020202020204" pitchFamily="34" charset="0"/>
              </a:rPr>
              <a:t>+ Kết mạc và giác mạc (20%)</a:t>
            </a:r>
          </a:p>
          <a:p>
            <a:pPr marL="12700" marR="274955">
              <a:lnSpc>
                <a:spcPct val="150000"/>
              </a:lnSpc>
              <a:spcBef>
                <a:spcPts val="385"/>
              </a:spcBef>
              <a:buClr>
                <a:srgbClr val="D76321"/>
              </a:buClr>
              <a:tabLst>
                <a:tab pos="241300" algn="l"/>
              </a:tabLst>
            </a:pPr>
            <a:r>
              <a:rPr lang="vi-VN" sz="2800" spc="-15" dirty="0">
                <a:solidFill>
                  <a:srgbClr val="333333"/>
                </a:solidFill>
                <a:latin typeface="+mj-lt"/>
                <a:cs typeface="Arial" panose="020B0604020202020204" pitchFamily="34" charset="0"/>
              </a:rPr>
              <a:t>+ Bộ phận sinh dục (30%).</a:t>
            </a:r>
          </a:p>
          <a:p>
            <a:pPr marL="12700" marR="274955">
              <a:lnSpc>
                <a:spcPct val="150000"/>
              </a:lnSpc>
              <a:spcBef>
                <a:spcPts val="385"/>
              </a:spcBef>
              <a:buClr>
                <a:srgbClr val="D76321"/>
              </a:buClr>
              <a:tabLst>
                <a:tab pos="241300" algn="l"/>
              </a:tabLst>
            </a:pPr>
            <a:endParaRPr sz="2800" dirty="0">
              <a:latin typeface="Arial" panose="020B0604020202020204" pitchFamily="34" charset="0"/>
              <a:cs typeface="Arial" panose="020B0604020202020204" pitchFamily="34" charset="0"/>
            </a:endParaRPr>
          </a:p>
        </p:txBody>
      </p:sp>
      <p:pic>
        <p:nvPicPr>
          <p:cNvPr id="5" name="object 5"/>
          <p:cNvPicPr/>
          <p:nvPr/>
        </p:nvPicPr>
        <p:blipFill>
          <a:blip r:embed="rId2" cstate="print"/>
          <a:stretch>
            <a:fillRect/>
          </a:stretch>
        </p:blipFill>
        <p:spPr>
          <a:xfrm>
            <a:off x="9064752" y="996696"/>
            <a:ext cx="2365248" cy="4466844"/>
          </a:xfrm>
          <a:prstGeom prst="rect">
            <a:avLst/>
          </a:prstGeom>
        </p:spPr>
      </p:pic>
      <p:sp>
        <p:nvSpPr>
          <p:cNvPr id="6" name="object 6"/>
          <p:cNvSpPr txBox="1"/>
          <p:nvPr/>
        </p:nvSpPr>
        <p:spPr>
          <a:xfrm>
            <a:off x="9089263" y="5493816"/>
            <a:ext cx="93726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Crédit</a:t>
            </a:r>
            <a:r>
              <a:rPr sz="1200" spc="-35" dirty="0">
                <a:latin typeface="Arial MT"/>
                <a:cs typeface="Arial MT"/>
              </a:rPr>
              <a:t> </a:t>
            </a:r>
            <a:r>
              <a:rPr sz="1200" spc="-5" dirty="0">
                <a:latin typeface="Arial MT"/>
                <a:cs typeface="Arial MT"/>
              </a:rPr>
              <a:t>photo</a:t>
            </a:r>
            <a:r>
              <a:rPr sz="1200" spc="-55" dirty="0">
                <a:latin typeface="Arial MT"/>
                <a:cs typeface="Arial MT"/>
              </a:rPr>
              <a:t> </a:t>
            </a:r>
            <a:r>
              <a:rPr sz="1200" dirty="0">
                <a:latin typeface="Arial MT"/>
                <a:cs typeface="Arial MT"/>
              </a:rPr>
              <a:t>:</a:t>
            </a:r>
            <a:endParaRPr sz="1200">
              <a:latin typeface="Arial MT"/>
              <a:cs typeface="Arial MT"/>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13</a:t>
            </a: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204263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114800" y="1037984"/>
            <a:ext cx="7821039" cy="5860900"/>
          </a:xfrm>
          <a:prstGeom prst="rect">
            <a:avLst/>
          </a:prstGeom>
        </p:spPr>
        <p:txBody>
          <a:bodyPr vert="horz" wrap="square" lIns="0" tIns="99060" rIns="0" bIns="0" rtlCol="0">
            <a:spAutoFit/>
          </a:bodyPr>
          <a:lstStyle/>
          <a:p>
            <a:pPr marL="457200" indent="-457200" algn="just">
              <a:buFont typeface="+mj-lt"/>
              <a:buAutoNum type="arabicPeriod"/>
            </a:pPr>
            <a:r>
              <a:rPr lang="vi-VN" sz="2400" dirty="0">
                <a:latin typeface="Times New Roman" panose="02020603050405020304" pitchFamily="18" charset="0"/>
                <a:cs typeface="Times New Roman" panose="02020603050405020304" pitchFamily="18" charset="0"/>
              </a:rPr>
              <a:t>Đậu mùa khỉ (monkey pox) là bệnh truyền nhiễm cấp tính, có khả năng gây dịch, do vi rút đậu mùa khỉ gây ra.</a:t>
            </a:r>
            <a:endParaRPr lang="en-US" sz="24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sang con. </a:t>
            </a:r>
          </a:p>
          <a:p>
            <a:pPr marL="457200" indent="-457200" algn="just">
              <a:buFont typeface="+mj-lt"/>
              <a:buAutoNum type="arabicPeriod"/>
            </a:pP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sốt, phát ban dạng phỏng nước và sưng hạch ngoại 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r>
              <a:rPr lang="en-US" sz="2400" dirty="0">
                <a:latin typeface="Times New Roman" panose="02020603050405020304" pitchFamily="18" charset="0"/>
                <a:cs typeface="Times New Roman" panose="02020603050405020304" pitchFamily="18" charset="0"/>
              </a:rPr>
              <a:t>.</a:t>
            </a:r>
          </a:p>
          <a:p>
            <a:pPr marL="457200" indent="-457200" algn="just">
              <a:buFont typeface="+mj-lt"/>
              <a:buAutoNum type="arabicPeriod"/>
            </a:pP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tuần</a:t>
            </a:r>
            <a:endParaRPr lang="en-US" sz="24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23/7/2022,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(WHO)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khỉ</a:t>
            </a:r>
            <a:r>
              <a:rPr lang="en-US" sz="2400" dirty="0">
                <a:latin typeface="Times New Roman" panose="02020603050405020304" pitchFamily="18" charset="0"/>
                <a:cs typeface="Times New Roman" panose="02020603050405020304" pitchFamily="18" charset="0"/>
              </a:rPr>
              <a:t>.</a:t>
            </a:r>
          </a:p>
          <a:p>
            <a:pPr marL="457200" indent="-457200" algn="just">
              <a:buFont typeface="+mj-lt"/>
              <a:buAutoNum type="arabicPeriod"/>
            </a:pPr>
            <a:endParaRPr lang="en-US" sz="2400" dirty="0">
              <a:latin typeface="Times New Roman" panose="02020603050405020304" pitchFamily="18" charset="0"/>
              <a:cs typeface="Times New Roman" panose="02020603050405020304" pitchFamily="18" charset="0"/>
            </a:endParaRPr>
          </a:p>
          <a:p>
            <a:pPr marL="469900" indent="-457200" algn="just">
              <a:lnSpc>
                <a:spcPct val="150000"/>
              </a:lnSpc>
              <a:spcBef>
                <a:spcPts val="780"/>
              </a:spcBef>
              <a:buClr>
                <a:srgbClr val="D76321"/>
              </a:buClr>
              <a:buFont typeface="+mj-lt"/>
              <a:buAutoNum type="arabicPeriod"/>
              <a:tabLst>
                <a:tab pos="241300" algn="l"/>
              </a:tabLst>
            </a:pPr>
            <a:endParaRPr sz="2400" dirty="0">
              <a:latin typeface="Times New Roman" panose="02020603050405020304" pitchFamily="18" charset="0"/>
              <a:cs typeface="Times New Roman" panose="02020603050405020304" pitchFamily="18" charset="0"/>
            </a:endParaRPr>
          </a:p>
        </p:txBody>
      </p:sp>
      <p:sp>
        <p:nvSpPr>
          <p:cNvPr id="8" name="object 8"/>
          <p:cNvSpPr txBox="1">
            <a:spLocks noGrp="1"/>
          </p:cNvSpPr>
          <p:nvPr>
            <p:ph type="title"/>
          </p:nvPr>
        </p:nvSpPr>
        <p:spPr>
          <a:xfrm>
            <a:off x="3276600" y="147447"/>
            <a:ext cx="5879465" cy="627736"/>
          </a:xfrm>
          <a:prstGeom prst="rect">
            <a:avLst/>
          </a:prstGeom>
        </p:spPr>
        <p:txBody>
          <a:bodyPr vert="horz" wrap="square" lIns="0" tIns="12065" rIns="0" bIns="0" rtlCol="0">
            <a:spAutoFit/>
          </a:bodyPr>
          <a:lstStyle/>
          <a:p>
            <a:pPr marL="12700" algn="ctr">
              <a:lnSpc>
                <a:spcPct val="100000"/>
              </a:lnSpc>
              <a:spcBef>
                <a:spcPts val="95"/>
              </a:spcBef>
            </a:pPr>
            <a:r>
              <a:rPr lang="vi-VN" sz="4000" b="1" spc="-5" dirty="0">
                <a:solidFill>
                  <a:schemeClr val="bg2"/>
                </a:solidFill>
                <a:latin typeface="+mj-lt"/>
              </a:rPr>
              <a:t>ĐẠI CƯƠNG</a:t>
            </a:r>
          </a:p>
        </p:txBody>
      </p:sp>
      <p:grpSp>
        <p:nvGrpSpPr>
          <p:cNvPr id="9" name="object 9"/>
          <p:cNvGrpSpPr/>
          <p:nvPr/>
        </p:nvGrpSpPr>
        <p:grpSpPr>
          <a:xfrm>
            <a:off x="152401" y="1081043"/>
            <a:ext cx="3810000" cy="5121275"/>
            <a:chOff x="318498" y="1127727"/>
            <a:chExt cx="4618355" cy="5121275"/>
          </a:xfrm>
        </p:grpSpPr>
        <p:pic>
          <p:nvPicPr>
            <p:cNvPr id="10" name="object 10"/>
            <p:cNvPicPr/>
            <p:nvPr/>
          </p:nvPicPr>
          <p:blipFill>
            <a:blip r:embed="rId2" cstate="print"/>
            <a:stretch>
              <a:fillRect/>
            </a:stretch>
          </p:blipFill>
          <p:spPr>
            <a:xfrm>
              <a:off x="318498" y="1127727"/>
              <a:ext cx="4617756" cy="5120688"/>
            </a:xfrm>
            <a:prstGeom prst="rect">
              <a:avLst/>
            </a:prstGeom>
          </p:spPr>
        </p:pic>
        <p:pic>
          <p:nvPicPr>
            <p:cNvPr id="11" name="object 11"/>
            <p:cNvPicPr/>
            <p:nvPr/>
          </p:nvPicPr>
          <p:blipFill>
            <a:blip r:embed="rId3" cstate="print"/>
            <a:stretch>
              <a:fillRect/>
            </a:stretch>
          </p:blipFill>
          <p:spPr>
            <a:xfrm>
              <a:off x="373380" y="1173480"/>
              <a:ext cx="4457700" cy="4969764"/>
            </a:xfrm>
            <a:prstGeom prst="rect">
              <a:avLst/>
            </a:prstGeom>
          </p:spPr>
        </p:pic>
        <p:sp>
          <p:nvSpPr>
            <p:cNvPr id="12" name="object 12"/>
            <p:cNvSpPr/>
            <p:nvPr/>
          </p:nvSpPr>
          <p:spPr>
            <a:xfrm>
              <a:off x="354330" y="1154430"/>
              <a:ext cx="4495800" cy="5008245"/>
            </a:xfrm>
            <a:custGeom>
              <a:avLst/>
              <a:gdLst/>
              <a:ahLst/>
              <a:cxnLst/>
              <a:rect l="l" t="t" r="r" b="b"/>
              <a:pathLst>
                <a:path w="4495800" h="5008245">
                  <a:moveTo>
                    <a:pt x="0" y="5007864"/>
                  </a:moveTo>
                  <a:lnTo>
                    <a:pt x="4495800" y="5007864"/>
                  </a:lnTo>
                  <a:lnTo>
                    <a:pt x="4495800" y="0"/>
                  </a:lnTo>
                  <a:lnTo>
                    <a:pt x="0" y="0"/>
                  </a:lnTo>
                  <a:lnTo>
                    <a:pt x="0" y="5007864"/>
                  </a:lnTo>
                  <a:close/>
                </a:path>
              </a:pathLst>
            </a:custGeom>
            <a:ln w="38100">
              <a:solidFill>
                <a:srgbClr val="00ACEE"/>
              </a:solidFill>
            </a:ln>
          </p:spPr>
          <p:txBody>
            <a:bodyPr wrap="square" lIns="0" tIns="0" rIns="0" bIns="0" rtlCol="0"/>
            <a:lstStyle/>
            <a:p>
              <a:endParaRPr/>
            </a:p>
          </p:txBody>
        </p:sp>
      </p:grpSp>
      <p:sp>
        <p:nvSpPr>
          <p:cNvPr id="13" name="object 13"/>
          <p:cNvSpPr txBox="1"/>
          <p:nvPr/>
        </p:nvSpPr>
        <p:spPr>
          <a:xfrm>
            <a:off x="2362200" y="6341111"/>
            <a:ext cx="267017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Crédit</a:t>
            </a:r>
            <a:r>
              <a:rPr sz="1200" spc="-15" dirty="0">
                <a:latin typeface="Arial MT"/>
                <a:cs typeface="Arial MT"/>
              </a:rPr>
              <a:t> </a:t>
            </a:r>
            <a:r>
              <a:rPr sz="1200" spc="-5" dirty="0">
                <a:latin typeface="Arial MT"/>
                <a:cs typeface="Arial MT"/>
              </a:rPr>
              <a:t>photo</a:t>
            </a:r>
            <a:r>
              <a:rPr sz="1200" spc="-30" dirty="0">
                <a:latin typeface="Arial MT"/>
                <a:cs typeface="Arial MT"/>
              </a:rPr>
              <a:t> </a:t>
            </a:r>
            <a:r>
              <a:rPr sz="1200" dirty="0">
                <a:latin typeface="Arial MT"/>
                <a:cs typeface="Arial MT"/>
              </a:rPr>
              <a:t>:</a:t>
            </a:r>
            <a:r>
              <a:rPr sz="1200" spc="-5" dirty="0">
                <a:latin typeface="Arial MT"/>
                <a:cs typeface="Arial MT"/>
              </a:rPr>
              <a:t> OMS/M.</a:t>
            </a:r>
            <a:r>
              <a:rPr sz="1200" spc="15" dirty="0">
                <a:latin typeface="Arial MT"/>
                <a:cs typeface="Arial MT"/>
              </a:rPr>
              <a:t> </a:t>
            </a:r>
            <a:r>
              <a:rPr sz="1200" spc="-55" dirty="0">
                <a:latin typeface="Arial MT"/>
                <a:cs typeface="Arial MT"/>
              </a:rPr>
              <a:t>V.</a:t>
            </a:r>
            <a:r>
              <a:rPr sz="1200" spc="10" dirty="0">
                <a:latin typeface="Arial MT"/>
                <a:cs typeface="Arial MT"/>
              </a:rPr>
              <a:t> </a:t>
            </a:r>
            <a:r>
              <a:rPr sz="1200" spc="-5" dirty="0">
                <a:latin typeface="Arial MT"/>
                <a:cs typeface="Arial MT"/>
              </a:rPr>
              <a:t>Szczeniowski</a:t>
            </a:r>
            <a:endParaRPr sz="1200" dirty="0">
              <a:latin typeface="Arial M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2</a:t>
            </a:r>
          </a:p>
        </p:txBody>
      </p:sp>
      <p:sp>
        <p:nvSpPr>
          <p:cNvPr id="15" name="object 15"/>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379331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76" y="77723"/>
            <a:ext cx="2246376" cy="687324"/>
          </a:xfrm>
          <a:prstGeom prst="rect">
            <a:avLst/>
          </a:prstGeom>
        </p:spPr>
      </p:pic>
      <p:sp>
        <p:nvSpPr>
          <p:cNvPr id="3" name="object 3"/>
          <p:cNvSpPr txBox="1">
            <a:spLocks noGrp="1"/>
          </p:cNvSpPr>
          <p:nvPr>
            <p:ph type="title"/>
          </p:nvPr>
        </p:nvSpPr>
        <p:spPr>
          <a:xfrm>
            <a:off x="3320922" y="23241"/>
            <a:ext cx="8632190" cy="721351"/>
          </a:xfrm>
          <a:prstGeom prst="rect">
            <a:avLst/>
          </a:prstGeom>
        </p:spPr>
        <p:txBody>
          <a:bodyPr vert="horz" wrap="square" lIns="0" tIns="53975" rIns="0" bIns="0" rtlCol="0">
            <a:spAutoFit/>
          </a:bodyPr>
          <a:lstStyle/>
          <a:p>
            <a:pPr marL="12700" marR="5080">
              <a:lnSpc>
                <a:spcPts val="2590"/>
              </a:lnSpc>
              <a:spcBef>
                <a:spcPts val="425"/>
              </a:spcBef>
            </a:pPr>
            <a:r>
              <a:rPr lang="vi-VN" sz="2400" spc="-5" dirty="0"/>
              <a:t>Dấu hiệu và triệu chứng thường gặp ở những ca được chẩn đoán xác định – Nhóm ở  Tây Phi</a:t>
            </a:r>
            <a:endParaRPr sz="2400" dirty="0"/>
          </a:p>
        </p:txBody>
      </p:sp>
      <p:pic>
        <p:nvPicPr>
          <p:cNvPr id="4" name="object 4"/>
          <p:cNvPicPr/>
          <p:nvPr/>
        </p:nvPicPr>
        <p:blipFill>
          <a:blip r:embed="rId3" cstate="print"/>
          <a:stretch>
            <a:fillRect/>
          </a:stretch>
        </p:blipFill>
        <p:spPr>
          <a:xfrm>
            <a:off x="1048155" y="1100293"/>
            <a:ext cx="10032352" cy="5377171"/>
          </a:xfrm>
          <a:prstGeom prst="rect">
            <a:avLst/>
          </a:prstGeom>
        </p:spPr>
      </p:pic>
      <p:sp>
        <p:nvSpPr>
          <p:cNvPr id="5" name="object 5"/>
          <p:cNvSpPr txBox="1"/>
          <p:nvPr/>
        </p:nvSpPr>
        <p:spPr>
          <a:xfrm>
            <a:off x="3237992" y="936752"/>
            <a:ext cx="363601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333333"/>
                </a:solidFill>
                <a:latin typeface="Arial MT"/>
                <a:cs typeface="Arial MT"/>
              </a:rPr>
              <a:t>Crédits</a:t>
            </a:r>
            <a:r>
              <a:rPr sz="1000" dirty="0">
                <a:solidFill>
                  <a:srgbClr val="333333"/>
                </a:solidFill>
                <a:latin typeface="Arial MT"/>
                <a:cs typeface="Arial MT"/>
              </a:rPr>
              <a:t> </a:t>
            </a:r>
            <a:r>
              <a:rPr sz="1000" spc="-5" dirty="0">
                <a:solidFill>
                  <a:srgbClr val="333333"/>
                </a:solidFill>
                <a:latin typeface="Arial MT"/>
                <a:cs typeface="Arial MT"/>
              </a:rPr>
              <a:t>photo</a:t>
            </a:r>
            <a:r>
              <a:rPr sz="1000" dirty="0">
                <a:solidFill>
                  <a:srgbClr val="333333"/>
                </a:solidFill>
                <a:latin typeface="Arial MT"/>
                <a:cs typeface="Arial MT"/>
              </a:rPr>
              <a:t> </a:t>
            </a:r>
            <a:r>
              <a:rPr sz="1000" spc="-5" dirty="0">
                <a:solidFill>
                  <a:srgbClr val="333333"/>
                </a:solidFill>
                <a:latin typeface="Arial MT"/>
                <a:cs typeface="Arial MT"/>
              </a:rPr>
              <a:t>:</a:t>
            </a:r>
            <a:r>
              <a:rPr sz="1000" spc="-10" dirty="0">
                <a:solidFill>
                  <a:srgbClr val="333333"/>
                </a:solidFill>
                <a:latin typeface="Arial MT"/>
                <a:cs typeface="Arial MT"/>
              </a:rPr>
              <a:t> </a:t>
            </a:r>
            <a:r>
              <a:rPr sz="1000" spc="-5" dirty="0">
                <a:solidFill>
                  <a:srgbClr val="333333"/>
                </a:solidFill>
                <a:latin typeface="Arial MT"/>
                <a:cs typeface="Arial MT"/>
              </a:rPr>
              <a:t>Lancet</a:t>
            </a:r>
            <a:r>
              <a:rPr sz="1000" spc="-20" dirty="0">
                <a:solidFill>
                  <a:srgbClr val="333333"/>
                </a:solidFill>
                <a:latin typeface="Arial MT"/>
                <a:cs typeface="Arial MT"/>
              </a:rPr>
              <a:t> </a:t>
            </a:r>
            <a:r>
              <a:rPr sz="1000" spc="-5" dirty="0">
                <a:solidFill>
                  <a:srgbClr val="333333"/>
                </a:solidFill>
                <a:latin typeface="Arial MT"/>
                <a:cs typeface="Arial MT"/>
              </a:rPr>
              <a:t>Infect</a:t>
            </a:r>
            <a:r>
              <a:rPr sz="1000" spc="-25" dirty="0">
                <a:solidFill>
                  <a:srgbClr val="333333"/>
                </a:solidFill>
                <a:latin typeface="Arial MT"/>
                <a:cs typeface="Arial MT"/>
              </a:rPr>
              <a:t> </a:t>
            </a:r>
            <a:r>
              <a:rPr sz="1000" spc="-5" dirty="0">
                <a:solidFill>
                  <a:srgbClr val="333333"/>
                </a:solidFill>
                <a:latin typeface="Arial MT"/>
                <a:cs typeface="Arial MT"/>
              </a:rPr>
              <a:t>Dis</a:t>
            </a:r>
            <a:r>
              <a:rPr sz="1000" spc="15" dirty="0">
                <a:solidFill>
                  <a:srgbClr val="333333"/>
                </a:solidFill>
                <a:latin typeface="Arial MT"/>
                <a:cs typeface="Arial MT"/>
              </a:rPr>
              <a:t> </a:t>
            </a:r>
            <a:r>
              <a:rPr sz="1000" spc="-5" dirty="0">
                <a:solidFill>
                  <a:srgbClr val="333333"/>
                </a:solidFill>
                <a:latin typeface="Arial MT"/>
                <a:cs typeface="Arial MT"/>
              </a:rPr>
              <a:t>/ </a:t>
            </a:r>
            <a:r>
              <a:rPr sz="1000" spc="-10" dirty="0">
                <a:solidFill>
                  <a:srgbClr val="333333"/>
                </a:solidFill>
                <a:latin typeface="Arial MT"/>
                <a:cs typeface="Arial MT"/>
              </a:rPr>
              <a:t>A.</a:t>
            </a:r>
            <a:r>
              <a:rPr sz="1000" dirty="0">
                <a:solidFill>
                  <a:srgbClr val="333333"/>
                </a:solidFill>
                <a:latin typeface="Arial MT"/>
                <a:cs typeface="Arial MT"/>
              </a:rPr>
              <a:t> </a:t>
            </a:r>
            <a:r>
              <a:rPr sz="1000" spc="-10" dirty="0">
                <a:solidFill>
                  <a:srgbClr val="333333"/>
                </a:solidFill>
                <a:latin typeface="Arial MT"/>
                <a:cs typeface="Arial MT"/>
              </a:rPr>
              <a:t>Yinka-Ogunleye</a:t>
            </a:r>
            <a:r>
              <a:rPr sz="1000" spc="20" dirty="0">
                <a:solidFill>
                  <a:srgbClr val="333333"/>
                </a:solidFill>
                <a:latin typeface="Arial MT"/>
                <a:cs typeface="Arial MT"/>
              </a:rPr>
              <a:t> </a:t>
            </a:r>
            <a:r>
              <a:rPr sz="1000" spc="-5" dirty="0">
                <a:solidFill>
                  <a:srgbClr val="333333"/>
                </a:solidFill>
                <a:latin typeface="Arial MT"/>
                <a:cs typeface="Arial MT"/>
              </a:rPr>
              <a:t>et al.,</a:t>
            </a:r>
            <a:r>
              <a:rPr sz="1000" dirty="0">
                <a:solidFill>
                  <a:srgbClr val="333333"/>
                </a:solidFill>
                <a:latin typeface="Arial MT"/>
                <a:cs typeface="Arial MT"/>
              </a:rPr>
              <a:t> </a:t>
            </a:r>
            <a:r>
              <a:rPr sz="1000" spc="-5" dirty="0">
                <a:solidFill>
                  <a:srgbClr val="333333"/>
                </a:solidFill>
                <a:latin typeface="Arial MT"/>
                <a:cs typeface="Arial MT"/>
              </a:rPr>
              <a:t>2019</a:t>
            </a:r>
            <a:endParaRPr sz="1000">
              <a:latin typeface="Arial MT"/>
              <a:cs typeface="Arial MT"/>
            </a:endParaRPr>
          </a:p>
        </p:txBody>
      </p:sp>
      <p:sp>
        <p:nvSpPr>
          <p:cNvPr id="6" name="object 6"/>
          <p:cNvSpPr/>
          <p:nvPr/>
        </p:nvSpPr>
        <p:spPr>
          <a:xfrm>
            <a:off x="0" y="1200911"/>
            <a:ext cx="3159760" cy="4616450"/>
          </a:xfrm>
          <a:custGeom>
            <a:avLst/>
            <a:gdLst/>
            <a:ahLst/>
            <a:cxnLst/>
            <a:rect l="l" t="t" r="r" b="b"/>
            <a:pathLst>
              <a:path w="3159760" h="4616450">
                <a:moveTo>
                  <a:pt x="3159252" y="0"/>
                </a:moveTo>
                <a:lnTo>
                  <a:pt x="0" y="0"/>
                </a:lnTo>
                <a:lnTo>
                  <a:pt x="0" y="4616196"/>
                </a:lnTo>
                <a:lnTo>
                  <a:pt x="3159252" y="4616196"/>
                </a:lnTo>
                <a:lnTo>
                  <a:pt x="3159252" y="0"/>
                </a:lnTo>
                <a:close/>
              </a:path>
            </a:pathLst>
          </a:custGeom>
          <a:solidFill>
            <a:srgbClr val="E7E6E6"/>
          </a:solidFill>
        </p:spPr>
        <p:txBody>
          <a:bodyPr wrap="square" lIns="0" tIns="0" rIns="0" bIns="0" rtlCol="0"/>
          <a:lstStyle/>
          <a:p>
            <a:endParaRPr/>
          </a:p>
        </p:txBody>
      </p:sp>
      <p:sp>
        <p:nvSpPr>
          <p:cNvPr id="7" name="object 7"/>
          <p:cNvSpPr txBox="1"/>
          <p:nvPr/>
        </p:nvSpPr>
        <p:spPr>
          <a:xfrm>
            <a:off x="1" y="1222682"/>
            <a:ext cx="2971800" cy="4547399"/>
          </a:xfrm>
          <a:prstGeom prst="rect">
            <a:avLst/>
          </a:prstGeom>
        </p:spPr>
        <p:txBody>
          <a:bodyPr vert="horz" wrap="square" lIns="0" tIns="12700" rIns="0" bIns="0" rtlCol="0">
            <a:spAutoFit/>
          </a:bodyPr>
          <a:lstStyle/>
          <a:p>
            <a:pPr marR="6350" algn="r">
              <a:lnSpc>
                <a:spcPct val="100000"/>
              </a:lnSpc>
              <a:spcBef>
                <a:spcPts val="100"/>
              </a:spcBef>
            </a:pPr>
            <a:r>
              <a:rPr lang="vi-VN" sz="2100" spc="-5" dirty="0">
                <a:latin typeface="Calibri"/>
                <a:cs typeface="Calibri"/>
              </a:rPr>
              <a:t>Phát ban da</a:t>
            </a:r>
          </a:p>
          <a:p>
            <a:pPr marR="6350" algn="r">
              <a:lnSpc>
                <a:spcPct val="100000"/>
              </a:lnSpc>
              <a:spcBef>
                <a:spcPts val="100"/>
              </a:spcBef>
            </a:pPr>
            <a:r>
              <a:rPr lang="vi-VN" sz="2100" dirty="0">
                <a:latin typeface="Calibri"/>
                <a:cs typeface="Calibri"/>
              </a:rPr>
              <a:t>Sốt</a:t>
            </a:r>
            <a:endParaRPr sz="2100" dirty="0">
              <a:latin typeface="Calibri"/>
              <a:cs typeface="Calibri"/>
            </a:endParaRPr>
          </a:p>
          <a:p>
            <a:pPr marR="6350" algn="r">
              <a:lnSpc>
                <a:spcPct val="100000"/>
              </a:lnSpc>
            </a:pPr>
            <a:r>
              <a:rPr lang="vi-VN" sz="2100" dirty="0">
                <a:latin typeface="Calibri"/>
                <a:cs typeface="Calibri"/>
              </a:rPr>
              <a:t>Đau đầu</a:t>
            </a:r>
          </a:p>
          <a:p>
            <a:pPr marR="6350" algn="r">
              <a:lnSpc>
                <a:spcPct val="100000"/>
              </a:lnSpc>
            </a:pPr>
            <a:r>
              <a:rPr lang="vi-VN" sz="2100" dirty="0">
                <a:latin typeface="Calibri"/>
                <a:cs typeface="Calibri"/>
              </a:rPr>
              <a:t>Ngứa</a:t>
            </a:r>
          </a:p>
          <a:p>
            <a:pPr marR="6350" algn="r">
              <a:lnSpc>
                <a:spcPct val="100000"/>
              </a:lnSpc>
            </a:pPr>
            <a:r>
              <a:rPr lang="vi-VN" sz="2100" spc="-5" dirty="0">
                <a:latin typeface="Calibri"/>
                <a:cs typeface="Calibri"/>
              </a:rPr>
              <a:t>Nổi hạch</a:t>
            </a:r>
          </a:p>
          <a:p>
            <a:pPr marR="6350" algn="r">
              <a:lnSpc>
                <a:spcPct val="100000"/>
              </a:lnSpc>
            </a:pPr>
            <a:r>
              <a:rPr lang="vi-VN" sz="2100" dirty="0">
                <a:latin typeface="Calibri"/>
                <a:cs typeface="Calibri"/>
              </a:rPr>
              <a:t>Ớn lạnh hoặc vã mồ hôi</a:t>
            </a:r>
            <a:endParaRPr sz="2100" dirty="0">
              <a:latin typeface="Calibri"/>
              <a:cs typeface="Calibri"/>
            </a:endParaRPr>
          </a:p>
          <a:p>
            <a:pPr marL="1263650" marR="5080" indent="763270" algn="r">
              <a:lnSpc>
                <a:spcPct val="100000"/>
              </a:lnSpc>
              <a:spcBef>
                <a:spcPts val="5"/>
              </a:spcBef>
            </a:pPr>
            <a:r>
              <a:rPr lang="vi-VN" sz="2100" spc="-5" dirty="0">
                <a:latin typeface="Calibri"/>
                <a:cs typeface="Calibri"/>
              </a:rPr>
              <a:t>Đau cơ</a:t>
            </a:r>
            <a:r>
              <a:rPr sz="2100" spc="-45" dirty="0">
                <a:latin typeface="Calibri"/>
                <a:cs typeface="Calibri"/>
              </a:rPr>
              <a:t> </a:t>
            </a:r>
            <a:r>
              <a:rPr lang="vi-VN" sz="2100" spc="-45" dirty="0">
                <a:latin typeface="Calibri"/>
                <a:cs typeface="Calibri"/>
              </a:rPr>
              <a:t>Đau họng</a:t>
            </a:r>
            <a:endParaRPr sz="2100" dirty="0">
              <a:latin typeface="Calibri"/>
              <a:cs typeface="Calibri"/>
            </a:endParaRPr>
          </a:p>
          <a:p>
            <a:pPr marL="655320" marR="5080" indent="1429385" algn="r">
              <a:lnSpc>
                <a:spcPct val="100000"/>
              </a:lnSpc>
            </a:pPr>
            <a:r>
              <a:rPr lang="vi-VN" sz="2100" spc="-5" dirty="0">
                <a:latin typeface="Calibri"/>
                <a:cs typeface="Calibri"/>
              </a:rPr>
              <a:t>Mệt mỏi</a:t>
            </a:r>
            <a:r>
              <a:rPr sz="2100" spc="-5" dirty="0">
                <a:latin typeface="Calibri"/>
                <a:cs typeface="Calibri"/>
              </a:rPr>
              <a:t>  </a:t>
            </a:r>
            <a:r>
              <a:rPr lang="vi-VN" sz="2100" spc="-5" dirty="0">
                <a:latin typeface="Calibri"/>
                <a:cs typeface="Calibri"/>
              </a:rPr>
              <a:t>Loét miệng</a:t>
            </a:r>
            <a:endParaRPr sz="2100" dirty="0">
              <a:latin typeface="Calibri"/>
              <a:cs typeface="Calibri"/>
            </a:endParaRPr>
          </a:p>
          <a:p>
            <a:pPr marL="443865" marR="5080" indent="1913889" algn="r">
              <a:lnSpc>
                <a:spcPct val="100000"/>
              </a:lnSpc>
            </a:pPr>
            <a:r>
              <a:rPr lang="vi-VN" sz="2100" spc="-5" dirty="0">
                <a:latin typeface="Calibri"/>
                <a:cs typeface="Calibri"/>
              </a:rPr>
              <a:t>Ho</a:t>
            </a:r>
            <a:r>
              <a:rPr sz="2100" spc="-5" dirty="0">
                <a:latin typeface="Calibri"/>
                <a:cs typeface="Calibri"/>
              </a:rPr>
              <a:t>  </a:t>
            </a:r>
            <a:endParaRPr lang="vi-VN" sz="2100" spc="-5" dirty="0">
              <a:latin typeface="Calibri"/>
              <a:cs typeface="Calibri"/>
            </a:endParaRPr>
          </a:p>
          <a:p>
            <a:pPr marL="443865" marR="5080" indent="1913889" algn="r">
              <a:lnSpc>
                <a:spcPct val="100000"/>
              </a:lnSpc>
            </a:pPr>
            <a:r>
              <a:rPr lang="vi-VN" sz="2100" spc="-5" dirty="0">
                <a:latin typeface="Calibri"/>
                <a:cs typeface="Calibri"/>
              </a:rPr>
              <a:t>Viêm Nhạy cảm ánh sáng</a:t>
            </a:r>
            <a:endParaRPr sz="2100" dirty="0">
              <a:latin typeface="Calibri"/>
              <a:cs typeface="Calibri"/>
            </a:endParaRPr>
          </a:p>
          <a:p>
            <a:pPr marR="5080" algn="r">
              <a:lnSpc>
                <a:spcPts val="2510"/>
              </a:lnSpc>
            </a:pPr>
            <a:r>
              <a:rPr lang="vi-VN" sz="2100" spc="-5" dirty="0">
                <a:latin typeface="Calibri"/>
                <a:cs typeface="Calibri"/>
              </a:rPr>
              <a:t>Nôn hoặc buồn nôn</a:t>
            </a:r>
            <a:endParaRPr sz="2100" dirty="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9</a:t>
            </a:r>
          </a:p>
        </p:txBody>
      </p:sp>
      <p:sp>
        <p:nvSpPr>
          <p:cNvPr id="10" name="object 10"/>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8" name="object 8"/>
          <p:cNvSpPr txBox="1"/>
          <p:nvPr/>
        </p:nvSpPr>
        <p:spPr>
          <a:xfrm>
            <a:off x="67870" y="1828800"/>
            <a:ext cx="230832" cy="2576101"/>
          </a:xfrm>
          <a:prstGeom prst="rect">
            <a:avLst/>
          </a:prstGeom>
        </p:spPr>
        <p:txBody>
          <a:bodyPr vert="vert270" wrap="square" lIns="0" tIns="0" rIns="0" bIns="0" rtlCol="0">
            <a:spAutoFit/>
          </a:bodyPr>
          <a:lstStyle/>
          <a:p>
            <a:pPr marL="12700">
              <a:lnSpc>
                <a:spcPts val="1810"/>
              </a:lnSpc>
            </a:pPr>
            <a:r>
              <a:rPr lang="vi-VN" sz="1800" dirty="0">
                <a:latin typeface="Calibri"/>
                <a:cs typeface="Calibri"/>
              </a:rPr>
              <a:t>Dấu hiệu và triệu chứng</a:t>
            </a:r>
            <a:endParaRPr sz="1800" dirty="0">
              <a:latin typeface="Calibri"/>
              <a:cs typeface="Calibri"/>
            </a:endParaRPr>
          </a:p>
        </p:txBody>
      </p:sp>
      <p:sp>
        <p:nvSpPr>
          <p:cNvPr id="12" name="Rectangle 11"/>
          <p:cNvSpPr/>
          <p:nvPr/>
        </p:nvSpPr>
        <p:spPr>
          <a:xfrm>
            <a:off x="914400" y="4800600"/>
            <a:ext cx="2057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Viêm kết mạc</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76" y="77723"/>
            <a:ext cx="2246376" cy="687324"/>
          </a:xfrm>
          <a:prstGeom prst="rect">
            <a:avLst/>
          </a:prstGeom>
        </p:spPr>
      </p:pic>
      <p:grpSp>
        <p:nvGrpSpPr>
          <p:cNvPr id="3" name="object 3"/>
          <p:cNvGrpSpPr/>
          <p:nvPr/>
        </p:nvGrpSpPr>
        <p:grpSpPr>
          <a:xfrm>
            <a:off x="5154929" y="981202"/>
            <a:ext cx="6647815" cy="5354320"/>
            <a:chOff x="5210555" y="975360"/>
            <a:chExt cx="6647815" cy="5354320"/>
          </a:xfrm>
        </p:grpSpPr>
        <p:pic>
          <p:nvPicPr>
            <p:cNvPr id="4" name="object 4"/>
            <p:cNvPicPr/>
            <p:nvPr/>
          </p:nvPicPr>
          <p:blipFill>
            <a:blip r:embed="rId3" cstate="print"/>
            <a:stretch>
              <a:fillRect/>
            </a:stretch>
          </p:blipFill>
          <p:spPr>
            <a:xfrm>
              <a:off x="5210555" y="1239012"/>
              <a:ext cx="6647688" cy="4733544"/>
            </a:xfrm>
            <a:prstGeom prst="rect">
              <a:avLst/>
            </a:prstGeom>
          </p:spPr>
        </p:pic>
        <p:pic>
          <p:nvPicPr>
            <p:cNvPr id="5" name="object 5"/>
            <p:cNvPicPr/>
            <p:nvPr/>
          </p:nvPicPr>
          <p:blipFill>
            <a:blip r:embed="rId4"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482600"/>
          </a:xfrm>
          <a:prstGeom prst="rect">
            <a:avLst/>
          </a:prstGeom>
        </p:spPr>
        <p:txBody>
          <a:bodyPr vert="horz" wrap="square" lIns="0" tIns="12700" rIns="0" bIns="0" rtlCol="0">
            <a:spAutoFit/>
          </a:bodyPr>
          <a:lstStyle/>
          <a:p>
            <a:pPr marL="12700" algn="ctr">
              <a:lnSpc>
                <a:spcPct val="100000"/>
              </a:lnSpc>
              <a:spcBef>
                <a:spcPts val="100"/>
              </a:spcBef>
            </a:pPr>
            <a:r>
              <a:rPr lang="vi-VN" b="1" spc="-5" dirty="0">
                <a:latin typeface="+mj-lt"/>
                <a:cs typeface="Arial" panose="020B0604020202020204" pitchFamily="34" charset="0"/>
              </a:rPr>
              <a:t>BIẾN CHỨNG</a:t>
            </a:r>
          </a:p>
        </p:txBody>
      </p:sp>
      <p:sp>
        <p:nvSpPr>
          <p:cNvPr id="7" name="object 7"/>
          <p:cNvSpPr txBox="1"/>
          <p:nvPr/>
        </p:nvSpPr>
        <p:spPr>
          <a:xfrm>
            <a:off x="5535291" y="702096"/>
            <a:ext cx="6190615" cy="5100755"/>
          </a:xfrm>
          <a:prstGeom prst="rect">
            <a:avLst/>
          </a:prstGeom>
        </p:spPr>
        <p:txBody>
          <a:bodyPr vert="horz" wrap="square" lIns="0" tIns="12065" rIns="0" bIns="0" rtlCol="0">
            <a:spAutoFit/>
          </a:bodyPr>
          <a:lstStyle/>
          <a:p>
            <a:pPr marL="241300" indent="-228600">
              <a:lnSpc>
                <a:spcPct val="150000"/>
              </a:lnSpc>
              <a:spcBef>
                <a:spcPts val="95"/>
              </a:spcBef>
              <a:buClr>
                <a:srgbClr val="D76321"/>
              </a:buClr>
              <a:buSzPct val="107142"/>
              <a:buFont typeface="Calibri"/>
              <a:buChar char="▪"/>
              <a:tabLst>
                <a:tab pos="241300" algn="l"/>
              </a:tabLst>
            </a:pPr>
            <a:r>
              <a:rPr lang="vi-VN" sz="2400" spc="-5" dirty="0">
                <a:solidFill>
                  <a:srgbClr val="333333"/>
                </a:solidFill>
                <a:latin typeface="Times New Roman" panose="02020603050405020304" pitchFamily="18" charset="0"/>
                <a:cs typeface="Times New Roman" panose="02020603050405020304" pitchFamily="18" charset="0"/>
              </a:rPr>
              <a:t>Sẹo </a:t>
            </a:r>
            <a:r>
              <a:rPr lang="en-US" sz="2400" spc="-5" dirty="0" err="1">
                <a:solidFill>
                  <a:srgbClr val="333333"/>
                </a:solidFill>
                <a:latin typeface="Times New Roman" panose="02020603050405020304" pitchFamily="18" charset="0"/>
                <a:cs typeface="Times New Roman" panose="02020603050405020304" pitchFamily="18" charset="0"/>
              </a:rPr>
              <a:t>giác</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mạc</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và</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giảm</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thị</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lực</a:t>
            </a:r>
            <a:r>
              <a:rPr lang="en-US" sz="2400" spc="-5" dirty="0">
                <a:solidFill>
                  <a:srgbClr val="333333"/>
                </a:solidFill>
                <a:latin typeface="Times New Roman" panose="02020603050405020304" pitchFamily="18" charset="0"/>
                <a:cs typeface="Times New Roman" panose="02020603050405020304" pitchFamily="18" charset="0"/>
              </a:rPr>
              <a:t>, SẸO MẶT</a:t>
            </a: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r>
              <a:rPr lang="en-US" sz="2400" spc="-5" dirty="0" err="1">
                <a:solidFill>
                  <a:srgbClr val="333333"/>
                </a:solidFill>
                <a:latin typeface="Times New Roman" panose="02020603050405020304" pitchFamily="18" charset="0"/>
                <a:cs typeface="Times New Roman" panose="02020603050405020304" pitchFamily="18" charset="0"/>
              </a:rPr>
              <a:t>Nhiễm</a:t>
            </a:r>
            <a:r>
              <a:rPr lang="en-US" sz="2400" spc="-5" dirty="0">
                <a:solidFill>
                  <a:srgbClr val="333333"/>
                </a:solidFill>
                <a:latin typeface="Times New Roman" panose="02020603050405020304" pitchFamily="18" charset="0"/>
                <a:cs typeface="Times New Roman" panose="02020603050405020304" pitchFamily="18" charset="0"/>
              </a:rPr>
              <a:t> vi </a:t>
            </a:r>
            <a:r>
              <a:rPr lang="en-US" sz="2400" spc="-5" dirty="0" err="1">
                <a:solidFill>
                  <a:srgbClr val="333333"/>
                </a:solidFill>
                <a:latin typeface="Times New Roman" panose="02020603050405020304" pitchFamily="18" charset="0"/>
                <a:cs typeface="Times New Roman" panose="02020603050405020304" pitchFamily="18" charset="0"/>
              </a:rPr>
              <a:t>khuẩn</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thứ</a:t>
            </a:r>
            <a:r>
              <a:rPr lang="en-US" sz="2400" spc="-5" dirty="0">
                <a:solidFill>
                  <a:srgbClr val="333333"/>
                </a:solidFill>
                <a:latin typeface="Times New Roman" panose="02020603050405020304" pitchFamily="18" charset="0"/>
                <a:cs typeface="Times New Roman" panose="02020603050405020304" pitchFamily="18" charset="0"/>
              </a:rPr>
              <a:t> </a:t>
            </a:r>
            <a:r>
              <a:rPr lang="en-US" sz="2400" spc="-5" dirty="0" err="1">
                <a:solidFill>
                  <a:srgbClr val="333333"/>
                </a:solidFill>
                <a:latin typeface="Times New Roman" panose="02020603050405020304" pitchFamily="18" charset="0"/>
                <a:cs typeface="Times New Roman" panose="02020603050405020304" pitchFamily="18" charset="0"/>
              </a:rPr>
              <a:t>cấp</a:t>
            </a: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lang="vi-VN" sz="2400" spc="-5" dirty="0">
              <a:solidFill>
                <a:srgbClr val="333333"/>
              </a:solidFill>
              <a:latin typeface="Times New Roman" panose="02020603050405020304" pitchFamily="18" charset="0"/>
              <a:cs typeface="Times New Roman" panose="02020603050405020304" pitchFamily="18" charset="0"/>
            </a:endParaRPr>
          </a:p>
          <a:p>
            <a:pPr marL="241300" indent="-228600">
              <a:lnSpc>
                <a:spcPct val="150000"/>
              </a:lnSpc>
              <a:spcBef>
                <a:spcPts val="95"/>
              </a:spcBef>
              <a:buClr>
                <a:srgbClr val="D76321"/>
              </a:buClr>
              <a:buSzPct val="107142"/>
              <a:buFont typeface="Calibri"/>
              <a:buChar char="▪"/>
              <a:tabLst>
                <a:tab pos="241300" algn="l"/>
              </a:tabLst>
            </a:pPr>
            <a:endParaRPr sz="2400" dirty="0">
              <a:latin typeface="Times New Roman" panose="02020603050405020304" pitchFamily="18" charset="0"/>
              <a:cs typeface="Times New Roman" panose="02020603050405020304" pitchFamily="18" charset="0"/>
            </a:endParaRPr>
          </a:p>
        </p:txBody>
      </p:sp>
      <p:sp>
        <p:nvSpPr>
          <p:cNvPr id="9" name="object 9"/>
          <p:cNvSpPr txBox="1"/>
          <p:nvPr/>
        </p:nvSpPr>
        <p:spPr>
          <a:xfrm>
            <a:off x="5510530" y="1783099"/>
            <a:ext cx="6308725" cy="4922501"/>
          </a:xfrm>
          <a:prstGeom prst="rect">
            <a:avLst/>
          </a:prstGeom>
        </p:spPr>
        <p:txBody>
          <a:bodyPr vert="horz" wrap="square" lIns="0" tIns="66675" rIns="0" bIns="0" rtlCol="0">
            <a:spAutoFit/>
          </a:bodyPr>
          <a:lstStyle/>
          <a:p>
            <a:pPr marL="241300" indent="-228600">
              <a:lnSpc>
                <a:spcPct val="150000"/>
              </a:lnSpc>
              <a:spcBef>
                <a:spcPts val="525"/>
              </a:spcBef>
              <a:buClr>
                <a:srgbClr val="D76321"/>
              </a:buClr>
              <a:buSzPct val="107142"/>
              <a:buFont typeface="Calibri"/>
              <a:buChar char="▪"/>
              <a:tabLst>
                <a:tab pos="241300" algn="l"/>
              </a:tabLst>
            </a:pPr>
            <a:r>
              <a:rPr lang="vi-VN" sz="2400" spc="-5" dirty="0">
                <a:solidFill>
                  <a:srgbClr val="333333"/>
                </a:solidFill>
                <a:latin typeface="+mj-lt"/>
                <a:cs typeface="Arial MT"/>
              </a:rPr>
              <a:t>Viêm phổi</a:t>
            </a:r>
            <a:endParaRPr sz="2400" dirty="0">
              <a:latin typeface="+mj-lt"/>
              <a:cs typeface="Arial MT"/>
            </a:endParaRPr>
          </a:p>
          <a:p>
            <a:pPr marL="241300" indent="-228600">
              <a:lnSpc>
                <a:spcPct val="150000"/>
              </a:lnSpc>
              <a:spcBef>
                <a:spcPts val="620"/>
              </a:spcBef>
              <a:buClr>
                <a:srgbClr val="D76321"/>
              </a:buClr>
              <a:buSzPct val="107142"/>
              <a:buFont typeface="Calibri"/>
              <a:buChar char="▪"/>
              <a:tabLst>
                <a:tab pos="241300" algn="l"/>
              </a:tabLst>
            </a:pPr>
            <a:r>
              <a:rPr lang="vi-VN" sz="2400" spc="-5" dirty="0">
                <a:solidFill>
                  <a:srgbClr val="333333"/>
                </a:solidFill>
                <a:latin typeface="+mj-lt"/>
                <a:cs typeface="Arial MT"/>
              </a:rPr>
              <a:t>Nhiễm khuẩn huyết</a:t>
            </a:r>
          </a:p>
          <a:p>
            <a:pPr marL="241300" indent="-228600">
              <a:lnSpc>
                <a:spcPct val="150000"/>
              </a:lnSpc>
              <a:spcBef>
                <a:spcPts val="620"/>
              </a:spcBef>
              <a:buClr>
                <a:srgbClr val="D76321"/>
              </a:buClr>
              <a:buSzPct val="107142"/>
              <a:buFont typeface="Calibri"/>
              <a:buChar char="▪"/>
              <a:tabLst>
                <a:tab pos="241300" algn="l"/>
              </a:tabLst>
            </a:pPr>
            <a:r>
              <a:rPr lang="vi-VN" sz="2400" spc="-5" dirty="0">
                <a:solidFill>
                  <a:srgbClr val="333333"/>
                </a:solidFill>
                <a:latin typeface="+mj-lt"/>
                <a:cs typeface="Arial MT"/>
              </a:rPr>
              <a:t>Nhiễm trùng thần kinh TW (Viêm não)</a:t>
            </a:r>
            <a:endParaRPr sz="2400" dirty="0">
              <a:latin typeface="+mj-lt"/>
              <a:cs typeface="Arial MT"/>
            </a:endParaRPr>
          </a:p>
          <a:p>
            <a:pPr marL="241300" indent="-228600">
              <a:lnSpc>
                <a:spcPct val="150000"/>
              </a:lnSpc>
              <a:spcBef>
                <a:spcPts val="675"/>
              </a:spcBef>
              <a:buClr>
                <a:srgbClr val="D76321"/>
              </a:buClr>
              <a:buSzPct val="107142"/>
              <a:buFont typeface="Calibri"/>
              <a:buChar char="▪"/>
              <a:tabLst>
                <a:tab pos="241300" algn="l"/>
              </a:tabLst>
            </a:pPr>
            <a:r>
              <a:rPr lang="vi-VN" sz="2400" dirty="0">
                <a:latin typeface="+mj-lt"/>
                <a:cs typeface="Arial MT"/>
              </a:rPr>
              <a:t>Sảy thai</a:t>
            </a:r>
          </a:p>
          <a:p>
            <a:pPr marL="241300" indent="-228600">
              <a:lnSpc>
                <a:spcPct val="150000"/>
              </a:lnSpc>
              <a:spcBef>
                <a:spcPts val="675"/>
              </a:spcBef>
              <a:buClr>
                <a:srgbClr val="D76321"/>
              </a:buClr>
              <a:buSzPct val="107142"/>
              <a:buFont typeface="Calibri"/>
              <a:buChar char="▪"/>
              <a:tabLst>
                <a:tab pos="241300" algn="l"/>
              </a:tabLst>
            </a:pPr>
            <a:r>
              <a:rPr lang="vi-VN" sz="2400" dirty="0">
                <a:latin typeface="+mj-lt"/>
              </a:rPr>
              <a:t>Mất nước (nôn mửa, tiêu chảy, giảm lượng đường uống do tổn thương miệng đau đớn và mất nước không thể nhận thấy do da lan rộng)</a:t>
            </a:r>
          </a:p>
          <a:p>
            <a:pPr marL="241300" indent="-228600">
              <a:lnSpc>
                <a:spcPct val="150000"/>
              </a:lnSpc>
              <a:spcBef>
                <a:spcPts val="675"/>
              </a:spcBef>
              <a:buClr>
                <a:srgbClr val="D76321"/>
              </a:buClr>
              <a:buSzPct val="107142"/>
              <a:buFont typeface="Calibri"/>
              <a:buChar char="▪"/>
              <a:tabLst>
                <a:tab pos="241300" algn="l"/>
              </a:tabLst>
            </a:pPr>
            <a:r>
              <a:rPr lang="vi-VN" sz="2400" dirty="0">
                <a:latin typeface="+mj-lt"/>
                <a:cs typeface="Arial MT"/>
              </a:rPr>
              <a:t>Tử vong</a:t>
            </a:r>
            <a:endParaRPr sz="2400" dirty="0">
              <a:latin typeface="+mj-lt"/>
              <a:cs typeface="Arial MT"/>
            </a:endParaRPr>
          </a:p>
        </p:txBody>
      </p:sp>
      <p:grpSp>
        <p:nvGrpSpPr>
          <p:cNvPr id="10" name="object 10"/>
          <p:cNvGrpSpPr/>
          <p:nvPr/>
        </p:nvGrpSpPr>
        <p:grpSpPr>
          <a:xfrm>
            <a:off x="574528" y="1127727"/>
            <a:ext cx="4224655" cy="5121275"/>
            <a:chOff x="574528" y="1127727"/>
            <a:chExt cx="4224655" cy="5121275"/>
          </a:xfrm>
        </p:grpSpPr>
        <p:pic>
          <p:nvPicPr>
            <p:cNvPr id="11" name="object 11"/>
            <p:cNvPicPr/>
            <p:nvPr/>
          </p:nvPicPr>
          <p:blipFill>
            <a:blip r:embed="rId5" cstate="print"/>
            <a:stretch>
              <a:fillRect/>
            </a:stretch>
          </p:blipFill>
          <p:spPr>
            <a:xfrm>
              <a:off x="574528" y="1127727"/>
              <a:ext cx="4224567" cy="5120688"/>
            </a:xfrm>
            <a:prstGeom prst="rect">
              <a:avLst/>
            </a:prstGeom>
          </p:spPr>
        </p:pic>
        <p:pic>
          <p:nvPicPr>
            <p:cNvPr id="12" name="object 12"/>
            <p:cNvPicPr/>
            <p:nvPr/>
          </p:nvPicPr>
          <p:blipFill>
            <a:blip r:embed="rId6" cstate="print"/>
            <a:stretch>
              <a:fillRect/>
            </a:stretch>
          </p:blipFill>
          <p:spPr>
            <a:xfrm>
              <a:off x="629412" y="1173480"/>
              <a:ext cx="4064508" cy="4969764"/>
            </a:xfrm>
            <a:prstGeom prst="rect">
              <a:avLst/>
            </a:prstGeom>
          </p:spPr>
        </p:pic>
      </p:grpSp>
      <p:sp>
        <p:nvSpPr>
          <p:cNvPr id="13" name="object 13"/>
          <p:cNvSpPr txBox="1"/>
          <p:nvPr/>
        </p:nvSpPr>
        <p:spPr>
          <a:xfrm>
            <a:off x="610362" y="1154430"/>
            <a:ext cx="4102735" cy="5008245"/>
          </a:xfrm>
          <a:prstGeom prst="rect">
            <a:avLst/>
          </a:prstGeom>
          <a:ln w="38100">
            <a:solidFill>
              <a:srgbClr val="00ACEE"/>
            </a:solidFill>
          </a:ln>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10489">
              <a:lnSpc>
                <a:spcPct val="100000"/>
              </a:lnSpc>
              <a:spcBef>
                <a:spcPts val="780"/>
              </a:spcBef>
            </a:pPr>
            <a:r>
              <a:rPr sz="1000" spc="-5" dirty="0">
                <a:solidFill>
                  <a:srgbClr val="FFFFFF"/>
                </a:solidFill>
                <a:latin typeface="Arial MT"/>
                <a:cs typeface="Arial MT"/>
              </a:rPr>
              <a:t>Crédits photo :</a:t>
            </a:r>
            <a:r>
              <a:rPr sz="1000" spc="-15" dirty="0">
                <a:solidFill>
                  <a:srgbClr val="FFFFFF"/>
                </a:solidFill>
                <a:latin typeface="Arial MT"/>
                <a:cs typeface="Arial MT"/>
              </a:rPr>
              <a:t> </a:t>
            </a:r>
            <a:r>
              <a:rPr sz="1000" spc="-5" dirty="0">
                <a:solidFill>
                  <a:srgbClr val="FFFFFF"/>
                </a:solidFill>
                <a:latin typeface="Arial MT"/>
                <a:cs typeface="Arial MT"/>
              </a:rPr>
              <a:t>Nigeria</a:t>
            </a:r>
            <a:r>
              <a:rPr sz="1000" spc="15" dirty="0">
                <a:solidFill>
                  <a:srgbClr val="FFFFFF"/>
                </a:solidFill>
                <a:latin typeface="Arial MT"/>
                <a:cs typeface="Arial MT"/>
              </a:rPr>
              <a:t> </a:t>
            </a:r>
            <a:r>
              <a:rPr sz="1000" spc="-5" dirty="0">
                <a:solidFill>
                  <a:srgbClr val="FFFFFF"/>
                </a:solidFill>
                <a:latin typeface="Arial MT"/>
                <a:cs typeface="Arial MT"/>
              </a:rPr>
              <a:t>Centre </a:t>
            </a:r>
            <a:r>
              <a:rPr sz="1000" dirty="0">
                <a:solidFill>
                  <a:srgbClr val="FFFFFF"/>
                </a:solidFill>
                <a:latin typeface="Arial MT"/>
                <a:cs typeface="Arial MT"/>
              </a:rPr>
              <a:t>for</a:t>
            </a:r>
            <a:r>
              <a:rPr sz="1000" spc="-15" dirty="0">
                <a:solidFill>
                  <a:srgbClr val="FFFFFF"/>
                </a:solidFill>
                <a:latin typeface="Arial MT"/>
                <a:cs typeface="Arial MT"/>
              </a:rPr>
              <a:t> </a:t>
            </a:r>
            <a:r>
              <a:rPr sz="1000" spc="-5" dirty="0">
                <a:solidFill>
                  <a:srgbClr val="FFFFFF"/>
                </a:solidFill>
                <a:latin typeface="Arial MT"/>
                <a:cs typeface="Arial MT"/>
              </a:rPr>
              <a:t>Disease Control</a:t>
            </a:r>
            <a:r>
              <a:rPr sz="1000" spc="-10" dirty="0">
                <a:solidFill>
                  <a:srgbClr val="FFFFFF"/>
                </a:solidFill>
                <a:latin typeface="Arial MT"/>
                <a:cs typeface="Arial MT"/>
              </a:rPr>
              <a:t> </a:t>
            </a:r>
            <a:r>
              <a:rPr sz="1000" spc="-5" dirty="0">
                <a:solidFill>
                  <a:srgbClr val="FFFFFF"/>
                </a:solidFill>
                <a:latin typeface="Arial MT"/>
                <a:cs typeface="Arial MT"/>
              </a:rPr>
              <a:t>(NCDC)</a:t>
            </a:r>
            <a:endParaRPr sz="1000">
              <a:latin typeface="Arial M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7"/>
              </a:rPr>
              <a:t>Open</a:t>
            </a:r>
            <a:r>
              <a:rPr sz="1100" dirty="0">
                <a:solidFill>
                  <a:srgbClr val="FFFFFF"/>
                </a:solidFill>
                <a:latin typeface="Calibri"/>
                <a:cs typeface="Calibri"/>
                <a:hlinkClick r:id="rId7"/>
              </a:rPr>
              <a:t>WHO</a:t>
            </a:r>
            <a:r>
              <a:rPr sz="1100" spc="-5" dirty="0">
                <a:solidFill>
                  <a:srgbClr val="FFFFFF"/>
                </a:solidFill>
                <a:latin typeface="Calibri"/>
                <a:cs typeface="Calibri"/>
                <a:hlinkClick r:id="rId7"/>
              </a:rPr>
              <a:t>.</a:t>
            </a:r>
            <a:r>
              <a:rPr sz="1100" spc="5" dirty="0">
                <a:solidFill>
                  <a:srgbClr val="FFFFFF"/>
                </a:solidFill>
                <a:latin typeface="Calibri"/>
                <a:cs typeface="Calibri"/>
                <a:hlinkClick r:id="rId7"/>
              </a:rPr>
              <a:t>o</a:t>
            </a:r>
            <a:r>
              <a:rPr sz="1100" dirty="0">
                <a:solidFill>
                  <a:srgbClr val="FFFFFF"/>
                </a:solidFill>
                <a:latin typeface="Calibri"/>
                <a:cs typeface="Calibri"/>
                <a:hlinkClick r:id="rId7"/>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5742" y="915092"/>
            <a:ext cx="7810221" cy="6133410"/>
          </a:xfrm>
          <a:prstGeom prst="rect">
            <a:avLst/>
          </a:prstGeom>
        </p:spPr>
        <p:txBody>
          <a:bodyPr vert="horz" wrap="square" lIns="0" tIns="53975" rIns="0" bIns="0"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Thể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đục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ho,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co </a:t>
            </a:r>
            <a:r>
              <a:rPr lang="en-US" sz="2400" dirty="0" err="1">
                <a:latin typeface="Times New Roman" panose="02020603050405020304" pitchFamily="18" charset="0"/>
                <a:cs typeface="Times New Roman" panose="02020603050405020304" pitchFamily="18" charset="0"/>
              </a:rPr>
              <a:t>giật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tạng</a:t>
            </a:r>
            <a:r>
              <a:rPr lang="en-US" sz="2400" dirty="0">
                <a:latin typeface="Times New Roman" panose="02020603050405020304" pitchFamily="18" charset="0"/>
                <a:cs typeface="Times New Roman" panose="02020603050405020304" pitchFamily="18" charset="0"/>
              </a:rPr>
              <a:t>.</a:t>
            </a:r>
          </a:p>
          <a:p>
            <a:pPr marL="241300" marR="5080" indent="-228600" algn="just">
              <a:lnSpc>
                <a:spcPct val="150000"/>
              </a:lnSpc>
              <a:spcBef>
                <a:spcPts val="425"/>
              </a:spcBef>
              <a:buClr>
                <a:srgbClr val="D76321"/>
              </a:buClr>
              <a:buFont typeface="Wingdings"/>
              <a:buChar char=""/>
              <a:tabLst>
                <a:tab pos="241300" algn="l"/>
              </a:tabLst>
            </a:pPr>
            <a:endParaRPr sz="24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7959979" y="5113146"/>
            <a:ext cx="3859276" cy="596958"/>
          </a:xfrm>
          <a:prstGeom prst="rect">
            <a:avLst/>
          </a:prstGeom>
        </p:spPr>
        <p:txBody>
          <a:bodyPr vert="horz" wrap="square" lIns="0" tIns="12065" rIns="0" bIns="0" rtlCol="0">
            <a:spAutoFit/>
          </a:bodyPr>
          <a:lstStyle/>
          <a:p>
            <a:pPr marL="12700">
              <a:lnSpc>
                <a:spcPct val="100000"/>
              </a:lnSpc>
              <a:spcBef>
                <a:spcPts val="95"/>
              </a:spcBef>
            </a:pPr>
            <a:r>
              <a:rPr lang="en-US" sz="1600" spc="-5" dirty="0">
                <a:latin typeface="Arial MT"/>
                <a:cs typeface="Arial MT"/>
              </a:rPr>
              <a:t>  </a:t>
            </a:r>
            <a:r>
              <a:rPr sz="1600" spc="-5" dirty="0">
                <a:latin typeface="Arial MT"/>
                <a:cs typeface="Arial MT"/>
              </a:rPr>
              <a:t>Ganglions</a:t>
            </a:r>
            <a:r>
              <a:rPr sz="1600" spc="-25" dirty="0">
                <a:latin typeface="Arial MT"/>
                <a:cs typeface="Arial MT"/>
              </a:rPr>
              <a:t> </a:t>
            </a:r>
            <a:r>
              <a:rPr sz="1600" spc="-5" dirty="0">
                <a:latin typeface="Arial MT"/>
                <a:cs typeface="Arial MT"/>
              </a:rPr>
              <a:t>lymphatiques</a:t>
            </a:r>
            <a:r>
              <a:rPr sz="1600" spc="5" dirty="0">
                <a:latin typeface="Arial MT"/>
                <a:cs typeface="Arial MT"/>
              </a:rPr>
              <a:t> </a:t>
            </a:r>
            <a:r>
              <a:rPr sz="1600" spc="-5" dirty="0">
                <a:latin typeface="Arial MT"/>
                <a:cs typeface="Arial MT"/>
              </a:rPr>
              <a:t>enflés</a:t>
            </a:r>
            <a:endParaRPr sz="1600" dirty="0">
              <a:latin typeface="Arial MT"/>
              <a:cs typeface="Arial MT"/>
            </a:endParaRPr>
          </a:p>
          <a:p>
            <a:pPr marL="274955">
              <a:lnSpc>
                <a:spcPct val="100000"/>
              </a:lnSpc>
              <a:spcBef>
                <a:spcPts val="1175"/>
              </a:spcBef>
            </a:pPr>
            <a:r>
              <a:rPr sz="1200" spc="-5" dirty="0">
                <a:latin typeface="Arial MT"/>
                <a:cs typeface="Arial MT"/>
              </a:rPr>
              <a:t>Crédit</a:t>
            </a:r>
            <a:r>
              <a:rPr sz="1200" spc="-10" dirty="0">
                <a:latin typeface="Arial MT"/>
                <a:cs typeface="Arial MT"/>
              </a:rPr>
              <a:t> </a:t>
            </a:r>
            <a:r>
              <a:rPr sz="1200" spc="-5" dirty="0">
                <a:latin typeface="Arial MT"/>
                <a:cs typeface="Arial MT"/>
              </a:rPr>
              <a:t>photo</a:t>
            </a:r>
            <a:r>
              <a:rPr sz="1200" spc="-35" dirty="0">
                <a:latin typeface="Arial MT"/>
                <a:cs typeface="Arial MT"/>
              </a:rPr>
              <a:t> </a:t>
            </a:r>
            <a:r>
              <a:rPr sz="1200" dirty="0">
                <a:latin typeface="Arial MT"/>
                <a:cs typeface="Arial MT"/>
              </a:rPr>
              <a:t>: </a:t>
            </a:r>
            <a:r>
              <a:rPr sz="1200" spc="-5" dirty="0">
                <a:latin typeface="Arial MT"/>
                <a:cs typeface="Arial MT"/>
              </a:rPr>
              <a:t>CDC </a:t>
            </a:r>
            <a:r>
              <a:rPr sz="1200" dirty="0">
                <a:latin typeface="Arial MT"/>
                <a:cs typeface="Arial MT"/>
              </a:rPr>
              <a:t>/</a:t>
            </a:r>
            <a:r>
              <a:rPr sz="1200" spc="-5" dirty="0">
                <a:latin typeface="Arial MT"/>
                <a:cs typeface="Arial MT"/>
              </a:rPr>
              <a:t> </a:t>
            </a:r>
            <a:r>
              <a:rPr sz="1200" dirty="0">
                <a:latin typeface="Arial MT"/>
                <a:cs typeface="Arial MT"/>
              </a:rPr>
              <a:t>B.</a:t>
            </a:r>
            <a:r>
              <a:rPr sz="1200" spc="-10" dirty="0">
                <a:latin typeface="Arial MT"/>
                <a:cs typeface="Arial MT"/>
              </a:rPr>
              <a:t> W.</a:t>
            </a:r>
            <a:r>
              <a:rPr sz="1200" spc="-25" dirty="0">
                <a:latin typeface="Arial MT"/>
                <a:cs typeface="Arial MT"/>
              </a:rPr>
              <a:t> </a:t>
            </a:r>
            <a:r>
              <a:rPr sz="1200" dirty="0">
                <a:latin typeface="Arial MT"/>
                <a:cs typeface="Arial MT"/>
              </a:rPr>
              <a:t>J.</a:t>
            </a:r>
            <a:r>
              <a:rPr sz="1200" spc="5" dirty="0">
                <a:latin typeface="Arial MT"/>
                <a:cs typeface="Arial MT"/>
              </a:rPr>
              <a:t> </a:t>
            </a:r>
            <a:r>
              <a:rPr sz="1200" spc="-5" dirty="0">
                <a:latin typeface="Arial MT"/>
                <a:cs typeface="Arial MT"/>
              </a:rPr>
              <a:t>Mahy</a:t>
            </a:r>
            <a:endParaRPr sz="1200" dirty="0">
              <a:latin typeface="Arial MT"/>
              <a:cs typeface="Arial MT"/>
            </a:endParaRPr>
          </a:p>
        </p:txBody>
      </p:sp>
      <p:pic>
        <p:nvPicPr>
          <p:cNvPr id="5" name="object 5"/>
          <p:cNvPicPr/>
          <p:nvPr/>
        </p:nvPicPr>
        <p:blipFill>
          <a:blip r:embed="rId2" cstate="print"/>
          <a:stretch>
            <a:fillRect/>
          </a:stretch>
        </p:blipFill>
        <p:spPr>
          <a:xfrm>
            <a:off x="8229599" y="1524000"/>
            <a:ext cx="3756659" cy="3505199"/>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14</a:t>
            </a: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
        <p:nvSpPr>
          <p:cNvPr id="10" name="object 2"/>
          <p:cNvSpPr txBox="1">
            <a:spLocks noGrp="1"/>
          </p:cNvSpPr>
          <p:nvPr>
            <p:ph type="title"/>
          </p:nvPr>
        </p:nvSpPr>
        <p:spPr>
          <a:xfrm>
            <a:off x="3320922" y="152780"/>
            <a:ext cx="7780020" cy="473848"/>
          </a:xfrm>
          <a:prstGeom prst="rect">
            <a:avLst/>
          </a:prstGeom>
        </p:spPr>
        <p:txBody>
          <a:bodyPr vert="horz" wrap="square" lIns="0" tIns="12065" rIns="0" bIns="0" rtlCol="0">
            <a:spAutoFit/>
          </a:bodyPr>
          <a:lstStyle/>
          <a:p>
            <a:pPr marL="12700" algn="ctr">
              <a:lnSpc>
                <a:spcPct val="100000"/>
              </a:lnSpc>
              <a:spcBef>
                <a:spcPts val="95"/>
              </a:spcBef>
            </a:pPr>
            <a:r>
              <a:rPr lang="en-US" b="1" spc="-35" dirty="0">
                <a:solidFill>
                  <a:schemeClr val="bg2"/>
                </a:solidFill>
              </a:rPr>
              <a:t>THỂ LÂM SÀNG</a:t>
            </a:r>
            <a:endParaRPr lang="en-US" b="1" dirty="0">
              <a:solidFill>
                <a:schemeClr val="bg2"/>
              </a:solidFill>
            </a:endParaRPr>
          </a:p>
        </p:txBody>
      </p:sp>
    </p:spTree>
    <p:extLst>
      <p:ext uri="{BB962C8B-B14F-4D97-AF65-F5344CB8AC3E}">
        <p14:creationId xmlns:p14="http://schemas.microsoft.com/office/powerpoint/2010/main" val="89025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72745" y="981202"/>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482600"/>
          </a:xfrm>
          <a:prstGeom prst="rect">
            <a:avLst/>
          </a:prstGeom>
        </p:spPr>
        <p:txBody>
          <a:bodyPr vert="horz" wrap="square" lIns="0" tIns="12700" rIns="0" bIns="0" rtlCol="0">
            <a:spAutoFit/>
          </a:bodyPr>
          <a:lstStyle/>
          <a:p>
            <a:pPr marL="12700" algn="ctr">
              <a:lnSpc>
                <a:spcPct val="100000"/>
              </a:lnSpc>
              <a:spcBef>
                <a:spcPts val="100"/>
              </a:spcBef>
            </a:pPr>
            <a:r>
              <a:rPr lang="en-US" b="1" spc="-5" dirty="0">
                <a:solidFill>
                  <a:schemeClr val="bg2"/>
                </a:solidFill>
                <a:latin typeface="Times New Roman" panose="02020603050405020304" pitchFamily="18" charset="0"/>
                <a:cs typeface="Times New Roman" panose="02020603050405020304" pitchFamily="18" charset="0"/>
              </a:rPr>
              <a:t>CẬN LÂM SÀNG</a:t>
            </a:r>
            <a:endParaRPr lang="vi-VN"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6715300"/>
          </a:xfrm>
          <a:prstGeom prst="rect">
            <a:avLst/>
          </a:prstGeom>
        </p:spPr>
        <p:txBody>
          <a:bodyPr vert="horz" wrap="square" lIns="0" tIns="66675" rIns="0" bIns="0" rtlCol="0">
            <a:spAutoFit/>
          </a:bodyPr>
          <a:lstStyle/>
          <a:p>
            <a:pPr algn="just"/>
            <a:r>
              <a:rPr lang="vi-VN" sz="2400" dirty="0">
                <a:latin typeface="+mj-lt"/>
              </a:rPr>
              <a:t> </a:t>
            </a:r>
            <a:r>
              <a:rPr lang="en-US" sz="2400" dirty="0" err="1">
                <a:latin typeface="+mj-lt"/>
              </a:rPr>
              <a:t>Các</a:t>
            </a:r>
            <a:r>
              <a:rPr lang="en-US" sz="2400" dirty="0">
                <a:latin typeface="+mj-lt"/>
              </a:rPr>
              <a:t> </a:t>
            </a:r>
            <a:r>
              <a:rPr lang="en-US" sz="2400" dirty="0" err="1">
                <a:latin typeface="+mj-lt"/>
              </a:rPr>
              <a:t>xét</a:t>
            </a:r>
            <a:r>
              <a:rPr lang="en-US" sz="2400" dirty="0">
                <a:latin typeface="+mj-lt"/>
              </a:rPr>
              <a:t> </a:t>
            </a:r>
            <a:r>
              <a:rPr lang="en-US" sz="2400" dirty="0" err="1">
                <a:latin typeface="+mj-lt"/>
              </a:rPr>
              <a:t>nghiệm</a:t>
            </a:r>
            <a:r>
              <a:rPr lang="en-US" sz="2400" dirty="0">
                <a:latin typeface="+mj-lt"/>
              </a:rPr>
              <a:t> </a:t>
            </a:r>
            <a:r>
              <a:rPr lang="en-US" sz="2400" dirty="0" err="1">
                <a:latin typeface="+mj-lt"/>
              </a:rPr>
              <a:t>huyết</a:t>
            </a:r>
            <a:r>
              <a:rPr lang="en-US" sz="2400" dirty="0">
                <a:latin typeface="+mj-lt"/>
              </a:rPr>
              <a:t> </a:t>
            </a:r>
            <a:r>
              <a:rPr lang="en-US" sz="2400" dirty="0" err="1">
                <a:latin typeface="+mj-lt"/>
              </a:rPr>
              <a:t>học</a:t>
            </a:r>
            <a:r>
              <a:rPr lang="en-US" sz="2400" dirty="0">
                <a:latin typeface="+mj-lt"/>
              </a:rPr>
              <a:t>, </a:t>
            </a:r>
            <a:r>
              <a:rPr lang="en-US" sz="2400" dirty="0" err="1">
                <a:latin typeface="+mj-lt"/>
              </a:rPr>
              <a:t>sinh</a:t>
            </a:r>
            <a:r>
              <a:rPr lang="en-US" sz="2400" dirty="0">
                <a:latin typeface="+mj-lt"/>
              </a:rPr>
              <a:t> </a:t>
            </a:r>
            <a:r>
              <a:rPr lang="en-US" sz="2400" dirty="0" err="1">
                <a:latin typeface="+mj-lt"/>
              </a:rPr>
              <a:t>hóa</a:t>
            </a:r>
            <a:r>
              <a:rPr lang="en-US" sz="2400" dirty="0">
                <a:latin typeface="+mj-lt"/>
              </a:rPr>
              <a:t> </a:t>
            </a:r>
            <a:r>
              <a:rPr lang="en-US" sz="2400" dirty="0" err="1">
                <a:latin typeface="+mj-lt"/>
              </a:rPr>
              <a:t>máu</a:t>
            </a:r>
            <a:r>
              <a:rPr lang="en-US" sz="2400" dirty="0">
                <a:latin typeface="+mj-lt"/>
              </a:rPr>
              <a:t> </a:t>
            </a:r>
            <a:r>
              <a:rPr lang="en-US" sz="2400" dirty="0" err="1">
                <a:latin typeface="+mj-lt"/>
              </a:rPr>
              <a:t>thay</a:t>
            </a:r>
            <a:r>
              <a:rPr lang="en-US" sz="2400" dirty="0">
                <a:latin typeface="+mj-lt"/>
              </a:rPr>
              <a:t> </a:t>
            </a:r>
            <a:r>
              <a:rPr lang="en-US" sz="2400" dirty="0" err="1">
                <a:latin typeface="+mj-lt"/>
              </a:rPr>
              <a:t>đổi</a:t>
            </a:r>
            <a:r>
              <a:rPr lang="en-US" sz="2400" dirty="0">
                <a:latin typeface="+mj-lt"/>
              </a:rPr>
              <a:t> </a:t>
            </a:r>
            <a:r>
              <a:rPr lang="en-US" sz="2400" dirty="0" err="1">
                <a:latin typeface="+mj-lt"/>
              </a:rPr>
              <a:t>không</a:t>
            </a:r>
            <a:r>
              <a:rPr lang="en-US" sz="2400" dirty="0">
                <a:latin typeface="+mj-lt"/>
              </a:rPr>
              <a:t> </a:t>
            </a:r>
            <a:r>
              <a:rPr lang="en-US" sz="2400" dirty="0" err="1">
                <a:latin typeface="+mj-lt"/>
              </a:rPr>
              <a:t>đặc</a:t>
            </a:r>
            <a:r>
              <a:rPr lang="en-US" sz="2400" dirty="0">
                <a:latin typeface="+mj-lt"/>
              </a:rPr>
              <a:t> </a:t>
            </a:r>
            <a:r>
              <a:rPr lang="en-US" sz="2400" dirty="0" err="1">
                <a:latin typeface="+mj-lt"/>
              </a:rPr>
              <a:t>hiệu</a:t>
            </a:r>
            <a:r>
              <a:rPr lang="en-US" sz="2400" dirty="0">
                <a:latin typeface="+mj-lt"/>
              </a:rPr>
              <a:t>:</a:t>
            </a:r>
          </a:p>
          <a:p>
            <a:pPr algn="just"/>
            <a:r>
              <a:rPr lang="en-US" sz="2400" dirty="0">
                <a:latin typeface="+mj-lt"/>
              </a:rPr>
              <a:t>- </a:t>
            </a:r>
            <a:r>
              <a:rPr lang="en-US" sz="2400" dirty="0" err="1">
                <a:latin typeface="+mj-lt"/>
              </a:rPr>
              <a:t>Số</a:t>
            </a:r>
            <a:r>
              <a:rPr lang="en-US" sz="2400" dirty="0">
                <a:latin typeface="+mj-lt"/>
              </a:rPr>
              <a:t> </a:t>
            </a:r>
            <a:r>
              <a:rPr lang="en-US" sz="2400" dirty="0" err="1">
                <a:latin typeface="+mj-lt"/>
              </a:rPr>
              <a:t>lượng</a:t>
            </a:r>
            <a:r>
              <a:rPr lang="en-US" sz="2400" dirty="0">
                <a:latin typeface="+mj-lt"/>
              </a:rPr>
              <a:t> </a:t>
            </a:r>
            <a:r>
              <a:rPr lang="en-US" sz="2400" dirty="0" err="1">
                <a:latin typeface="+mj-lt"/>
              </a:rPr>
              <a:t>bạch</a:t>
            </a:r>
            <a:r>
              <a:rPr lang="en-US" sz="2400" dirty="0">
                <a:latin typeface="+mj-lt"/>
              </a:rPr>
              <a:t> </a:t>
            </a:r>
            <a:r>
              <a:rPr lang="en-US" sz="2400" dirty="0" err="1">
                <a:latin typeface="+mj-lt"/>
              </a:rPr>
              <a:t>cầu</a:t>
            </a:r>
            <a:r>
              <a:rPr lang="en-US" sz="2400" dirty="0">
                <a:latin typeface="+mj-lt"/>
              </a:rPr>
              <a:t> </a:t>
            </a:r>
            <a:r>
              <a:rPr lang="en-US" sz="2400" dirty="0" err="1">
                <a:latin typeface="+mj-lt"/>
              </a:rPr>
              <a:t>trong</a:t>
            </a:r>
            <a:r>
              <a:rPr lang="en-US" sz="2400" dirty="0">
                <a:latin typeface="+mj-lt"/>
              </a:rPr>
              <a:t> </a:t>
            </a:r>
            <a:r>
              <a:rPr lang="en-US" sz="2400" dirty="0" err="1">
                <a:latin typeface="+mj-lt"/>
              </a:rPr>
              <a:t>máu</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bình</a:t>
            </a:r>
            <a:r>
              <a:rPr lang="en-US" sz="2400" dirty="0">
                <a:latin typeface="+mj-lt"/>
              </a:rPr>
              <a:t> </a:t>
            </a:r>
            <a:r>
              <a:rPr lang="en-US" sz="2400" dirty="0" err="1">
                <a:latin typeface="+mj-lt"/>
              </a:rPr>
              <a:t>thường</a:t>
            </a:r>
            <a:r>
              <a:rPr lang="en-US" sz="2400" dirty="0">
                <a:latin typeface="+mj-lt"/>
              </a:rPr>
              <a:t> </a:t>
            </a:r>
            <a:r>
              <a:rPr lang="en-US" sz="2400" dirty="0" err="1">
                <a:latin typeface="+mj-lt"/>
              </a:rPr>
              <a:t>hoặc</a:t>
            </a:r>
            <a:r>
              <a:rPr lang="en-US" sz="2400" dirty="0">
                <a:latin typeface="+mj-lt"/>
              </a:rPr>
              <a:t> </a:t>
            </a:r>
            <a:r>
              <a:rPr lang="vi-VN" sz="2400" dirty="0">
                <a:latin typeface="+mj-lt"/>
              </a:rPr>
              <a:t>tăng nhẹ</a:t>
            </a:r>
            <a:r>
              <a:rPr lang="en-US" sz="2400" dirty="0">
                <a:latin typeface="+mj-lt"/>
              </a:rPr>
              <a:t>; </a:t>
            </a:r>
            <a:r>
              <a:rPr lang="en-US" sz="2400" dirty="0" err="1">
                <a:latin typeface="+mj-lt"/>
              </a:rPr>
              <a:t>số</a:t>
            </a:r>
            <a:r>
              <a:rPr lang="en-US" sz="2400" dirty="0">
                <a:latin typeface="+mj-lt"/>
              </a:rPr>
              <a:t> </a:t>
            </a:r>
            <a:r>
              <a:rPr lang="en-US" sz="2400" dirty="0" err="1">
                <a:latin typeface="+mj-lt"/>
              </a:rPr>
              <a:t>lượng</a:t>
            </a:r>
            <a:r>
              <a:rPr lang="en-US" sz="2400" dirty="0">
                <a:latin typeface="+mj-lt"/>
              </a:rPr>
              <a:t> </a:t>
            </a:r>
            <a:r>
              <a:rPr lang="en-US" sz="2400" dirty="0" err="1">
                <a:latin typeface="+mj-lt"/>
              </a:rPr>
              <a:t>bạch</a:t>
            </a:r>
            <a:r>
              <a:rPr lang="en-US" sz="2400" dirty="0">
                <a:latin typeface="+mj-lt"/>
              </a:rPr>
              <a:t> </a:t>
            </a:r>
            <a:r>
              <a:rPr lang="en-US" sz="2400" dirty="0" err="1">
                <a:latin typeface="+mj-lt"/>
              </a:rPr>
              <a:t>cầu</a:t>
            </a:r>
            <a:r>
              <a:rPr lang="en-US" sz="2400" dirty="0">
                <a:latin typeface="+mj-lt"/>
              </a:rPr>
              <a:t> </a:t>
            </a:r>
            <a:r>
              <a:rPr lang="en-US" sz="2400" dirty="0" err="1">
                <a:latin typeface="+mj-lt"/>
              </a:rPr>
              <a:t>lympho</a:t>
            </a:r>
            <a:r>
              <a:rPr lang="en-US" sz="2400" dirty="0">
                <a:latin typeface="+mj-lt"/>
              </a:rPr>
              <a:t> </a:t>
            </a:r>
            <a:r>
              <a:rPr lang="en-US" sz="2400" dirty="0" err="1">
                <a:latin typeface="+mj-lt"/>
              </a:rPr>
              <a:t>thường</a:t>
            </a:r>
            <a:r>
              <a:rPr lang="en-US" sz="2400" dirty="0">
                <a:latin typeface="+mj-lt"/>
              </a:rPr>
              <a:t> </a:t>
            </a:r>
            <a:r>
              <a:rPr lang="en-US" sz="2400" dirty="0" err="1">
                <a:latin typeface="+mj-lt"/>
              </a:rPr>
              <a:t>giảm</a:t>
            </a:r>
            <a:r>
              <a:rPr lang="en-US" sz="2400" dirty="0">
                <a:latin typeface="+mj-lt"/>
              </a:rPr>
              <a:t>.</a:t>
            </a:r>
          </a:p>
          <a:p>
            <a:pPr algn="just"/>
            <a:r>
              <a:rPr lang="en-US" sz="2400" dirty="0">
                <a:latin typeface="+mj-lt"/>
              </a:rPr>
              <a:t>- </a:t>
            </a:r>
            <a:r>
              <a:rPr lang="en-US" sz="2400" dirty="0" err="1">
                <a:latin typeface="+mj-lt"/>
              </a:rPr>
              <a:t>Tốc</a:t>
            </a:r>
            <a:r>
              <a:rPr lang="en-US" sz="2400" dirty="0">
                <a:latin typeface="+mj-lt"/>
              </a:rPr>
              <a:t> </a:t>
            </a:r>
            <a:r>
              <a:rPr lang="en-US" sz="2400" dirty="0" err="1">
                <a:latin typeface="+mj-lt"/>
              </a:rPr>
              <a:t>độ</a:t>
            </a:r>
            <a:r>
              <a:rPr lang="en-US" sz="2400" dirty="0">
                <a:latin typeface="+mj-lt"/>
              </a:rPr>
              <a:t> </a:t>
            </a:r>
            <a:r>
              <a:rPr lang="en-US" sz="2400" dirty="0" err="1">
                <a:latin typeface="+mj-lt"/>
              </a:rPr>
              <a:t>máu</a:t>
            </a:r>
            <a:r>
              <a:rPr lang="en-US" sz="2400" dirty="0">
                <a:latin typeface="+mj-lt"/>
              </a:rPr>
              <a:t> </a:t>
            </a:r>
            <a:r>
              <a:rPr lang="en-US" sz="2400" dirty="0" err="1">
                <a:latin typeface="+mj-lt"/>
              </a:rPr>
              <a:t>lắng</a:t>
            </a:r>
            <a:r>
              <a:rPr lang="en-US" sz="2400" dirty="0">
                <a:latin typeface="+mj-lt"/>
              </a:rPr>
              <a:t>, protein C </a:t>
            </a:r>
            <a:r>
              <a:rPr lang="en-US" sz="2400" dirty="0" err="1">
                <a:latin typeface="+mj-lt"/>
              </a:rPr>
              <a:t>phản</a:t>
            </a:r>
            <a:r>
              <a:rPr lang="en-US" sz="2400" dirty="0">
                <a:latin typeface="+mj-lt"/>
              </a:rPr>
              <a:t> </a:t>
            </a:r>
            <a:r>
              <a:rPr lang="en-US" sz="2400" dirty="0" err="1">
                <a:latin typeface="+mj-lt"/>
              </a:rPr>
              <a:t>ứng</a:t>
            </a:r>
            <a:r>
              <a:rPr lang="en-US" sz="2400" dirty="0">
                <a:latin typeface="+mj-lt"/>
              </a:rPr>
              <a:t> (CRP), Procalcitonin (PCT) </a:t>
            </a:r>
            <a:r>
              <a:rPr lang="en-US" sz="2400" dirty="0" err="1">
                <a:latin typeface="+mj-lt"/>
              </a:rPr>
              <a:t>bình</a:t>
            </a:r>
            <a:r>
              <a:rPr lang="en-US" sz="2400" dirty="0">
                <a:latin typeface="+mj-lt"/>
              </a:rPr>
              <a:t> </a:t>
            </a:r>
            <a:r>
              <a:rPr lang="en-US" sz="2400" dirty="0" err="1">
                <a:latin typeface="+mj-lt"/>
              </a:rPr>
              <a:t>thường</a:t>
            </a:r>
            <a:r>
              <a:rPr lang="en-US" sz="2400" dirty="0">
                <a:latin typeface="+mj-lt"/>
              </a:rPr>
              <a:t> </a:t>
            </a:r>
            <a:r>
              <a:rPr lang="en-US" sz="2400" dirty="0" err="1">
                <a:latin typeface="+mj-lt"/>
              </a:rPr>
              <a:t>hoặc</a:t>
            </a:r>
            <a:r>
              <a:rPr lang="en-US" sz="2400" dirty="0">
                <a:latin typeface="+mj-lt"/>
              </a:rPr>
              <a:t> </a:t>
            </a:r>
            <a:r>
              <a:rPr lang="en-US" sz="2400" dirty="0" err="1">
                <a:latin typeface="+mj-lt"/>
              </a:rPr>
              <a:t>tăng</a:t>
            </a:r>
            <a:r>
              <a:rPr lang="en-US" sz="2400" dirty="0">
                <a:latin typeface="+mj-lt"/>
              </a:rPr>
              <a:t> </a:t>
            </a:r>
            <a:r>
              <a:rPr lang="en-US" sz="2400" dirty="0" err="1">
                <a:latin typeface="+mj-lt"/>
              </a:rPr>
              <a:t>nhẹ</a:t>
            </a:r>
            <a:r>
              <a:rPr lang="en-US" sz="2400" dirty="0">
                <a:latin typeface="+mj-lt"/>
              </a:rPr>
              <a:t>.</a:t>
            </a:r>
          </a:p>
          <a:p>
            <a:pPr algn="just"/>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tăng</a:t>
            </a:r>
            <a:r>
              <a:rPr lang="en-US" sz="2400" dirty="0">
                <a:latin typeface="+mj-lt"/>
              </a:rPr>
              <a:t> </a:t>
            </a:r>
            <a:r>
              <a:rPr lang="en-US" sz="2400" dirty="0" err="1">
                <a:latin typeface="+mj-lt"/>
              </a:rPr>
              <a:t>nhẹ</a:t>
            </a:r>
            <a:r>
              <a:rPr lang="en-US" sz="2400" dirty="0">
                <a:latin typeface="+mj-lt"/>
              </a:rPr>
              <a:t> ALT, AST, CK.</a:t>
            </a:r>
          </a:p>
          <a:p>
            <a:pPr algn="just"/>
            <a:r>
              <a:rPr lang="en-US" sz="2400" dirty="0">
                <a:latin typeface="+mj-lt"/>
              </a:rPr>
              <a:t>- </a:t>
            </a:r>
            <a:r>
              <a:rPr lang="en-US" sz="2400" dirty="0" err="1">
                <a:latin typeface="+mj-lt"/>
              </a:rPr>
              <a:t>Trong</a:t>
            </a:r>
            <a:r>
              <a:rPr lang="en-US" sz="2400" dirty="0">
                <a:latin typeface="+mj-lt"/>
              </a:rPr>
              <a:t> </a:t>
            </a:r>
            <a:r>
              <a:rPr lang="en-US" sz="2400" dirty="0" err="1">
                <a:latin typeface="+mj-lt"/>
              </a:rPr>
              <a:t>các</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diễn</a:t>
            </a:r>
            <a:r>
              <a:rPr lang="en-US" sz="2400" dirty="0">
                <a:latin typeface="+mj-lt"/>
              </a:rPr>
              <a:t> </a:t>
            </a:r>
            <a:r>
              <a:rPr lang="en-US" sz="2400" dirty="0" err="1">
                <a:latin typeface="+mj-lt"/>
              </a:rPr>
              <a:t>biến</a:t>
            </a:r>
            <a:r>
              <a:rPr lang="en-US" sz="2400" dirty="0">
                <a:latin typeface="+mj-lt"/>
              </a:rPr>
              <a:t> </a:t>
            </a:r>
            <a:r>
              <a:rPr lang="en-US" sz="2400" dirty="0" err="1">
                <a:latin typeface="+mj-lt"/>
              </a:rPr>
              <a:t>nặng</a:t>
            </a:r>
            <a:r>
              <a:rPr lang="en-US" sz="2400" dirty="0">
                <a:latin typeface="+mj-lt"/>
              </a:rPr>
              <a:t> </a:t>
            </a:r>
            <a:r>
              <a:rPr lang="en-US" sz="2400" dirty="0" err="1">
                <a:latin typeface="+mj-lt"/>
              </a:rPr>
              <a:t>có</a:t>
            </a:r>
            <a:r>
              <a:rPr lang="en-US" sz="2400" dirty="0">
                <a:latin typeface="+mj-lt"/>
              </a:rPr>
              <a:t> </a:t>
            </a:r>
            <a:r>
              <a:rPr lang="en-US" sz="2400" dirty="0" err="1">
                <a:latin typeface="+mj-lt"/>
              </a:rPr>
              <a:t>các</a:t>
            </a:r>
            <a:r>
              <a:rPr lang="en-US" sz="2400" dirty="0">
                <a:latin typeface="+mj-lt"/>
              </a:rPr>
              <a:t> </a:t>
            </a:r>
            <a:r>
              <a:rPr lang="en-US" sz="2400" dirty="0" err="1">
                <a:latin typeface="+mj-lt"/>
              </a:rPr>
              <a:t>biểu</a:t>
            </a:r>
            <a:r>
              <a:rPr lang="en-US" sz="2400" dirty="0">
                <a:latin typeface="+mj-lt"/>
              </a:rPr>
              <a:t> </a:t>
            </a:r>
            <a:r>
              <a:rPr lang="en-US" sz="2400" dirty="0" err="1">
                <a:latin typeface="+mj-lt"/>
              </a:rPr>
              <a:t>hiện</a:t>
            </a:r>
            <a:r>
              <a:rPr lang="en-US" sz="2400" dirty="0">
                <a:latin typeface="+mj-lt"/>
              </a:rPr>
              <a:t> </a:t>
            </a:r>
            <a:r>
              <a:rPr lang="en-US" sz="2400" dirty="0" err="1">
                <a:latin typeface="+mj-lt"/>
              </a:rPr>
              <a:t>suy</a:t>
            </a:r>
            <a:r>
              <a:rPr lang="en-US" sz="2400" dirty="0">
                <a:latin typeface="+mj-lt"/>
              </a:rPr>
              <a:t> </a:t>
            </a:r>
            <a:r>
              <a:rPr lang="en-US" sz="2400" dirty="0" err="1">
                <a:latin typeface="+mj-lt"/>
              </a:rPr>
              <a:t>chức</a:t>
            </a:r>
            <a:r>
              <a:rPr lang="en-US" sz="2400" dirty="0">
                <a:latin typeface="+mj-lt"/>
              </a:rPr>
              <a:t> </a:t>
            </a:r>
            <a:r>
              <a:rPr lang="en-US" sz="2400" dirty="0" err="1">
                <a:latin typeface="+mj-lt"/>
              </a:rPr>
              <a:t>năng</a:t>
            </a:r>
            <a:r>
              <a:rPr lang="en-US" sz="2400" dirty="0">
                <a:latin typeface="+mj-lt"/>
              </a:rPr>
              <a:t> </a:t>
            </a:r>
            <a:r>
              <a:rPr lang="en-US" sz="2400" dirty="0" err="1">
                <a:latin typeface="+mj-lt"/>
              </a:rPr>
              <a:t>các</a:t>
            </a:r>
            <a:r>
              <a:rPr lang="en-US" sz="2400" dirty="0">
                <a:latin typeface="+mj-lt"/>
              </a:rPr>
              <a:t> </a:t>
            </a:r>
            <a:r>
              <a:rPr lang="en-US" sz="2400" dirty="0" err="1">
                <a:latin typeface="+mj-lt"/>
              </a:rPr>
              <a:t>cơ</a:t>
            </a:r>
            <a:r>
              <a:rPr lang="en-US" sz="2400" dirty="0">
                <a:latin typeface="+mj-lt"/>
              </a:rPr>
              <a:t> </a:t>
            </a:r>
            <a:r>
              <a:rPr lang="en-US" sz="2400" dirty="0" err="1">
                <a:latin typeface="+mj-lt"/>
              </a:rPr>
              <a:t>quan</a:t>
            </a:r>
            <a:r>
              <a:rPr lang="en-US" sz="2400" dirty="0">
                <a:latin typeface="+mj-lt"/>
              </a:rPr>
              <a:t>, </a:t>
            </a:r>
            <a:r>
              <a:rPr lang="en-US" sz="2400" dirty="0" err="1">
                <a:latin typeface="+mj-lt"/>
              </a:rPr>
              <a:t>rối</a:t>
            </a:r>
            <a:r>
              <a:rPr lang="en-US" sz="2400" dirty="0">
                <a:latin typeface="+mj-lt"/>
              </a:rPr>
              <a:t> </a:t>
            </a:r>
            <a:r>
              <a:rPr lang="en-US" sz="2400" dirty="0" err="1">
                <a:latin typeface="+mj-lt"/>
              </a:rPr>
              <a:t>loạn</a:t>
            </a:r>
            <a:r>
              <a:rPr lang="en-US" sz="2400" dirty="0">
                <a:latin typeface="+mj-lt"/>
              </a:rPr>
              <a:t> </a:t>
            </a:r>
            <a:r>
              <a:rPr lang="en-US" sz="2400" dirty="0" err="1">
                <a:latin typeface="+mj-lt"/>
              </a:rPr>
              <a:t>điện</a:t>
            </a:r>
            <a:r>
              <a:rPr lang="en-US" sz="2400" dirty="0">
                <a:latin typeface="+mj-lt"/>
              </a:rPr>
              <a:t> </a:t>
            </a:r>
            <a:r>
              <a:rPr lang="en-US" sz="2400" dirty="0" err="1">
                <a:latin typeface="+mj-lt"/>
              </a:rPr>
              <a:t>giải</a:t>
            </a:r>
            <a:r>
              <a:rPr lang="en-US" sz="2400" dirty="0">
                <a:latin typeface="+mj-lt"/>
              </a:rPr>
              <a:t> </a:t>
            </a:r>
            <a:r>
              <a:rPr lang="en-US" sz="2400" dirty="0" err="1">
                <a:latin typeface="+mj-lt"/>
              </a:rPr>
              <a:t>và</a:t>
            </a:r>
            <a:r>
              <a:rPr lang="en-US" sz="2400" dirty="0">
                <a:latin typeface="+mj-lt"/>
              </a:rPr>
              <a:t> </a:t>
            </a:r>
            <a:r>
              <a:rPr lang="en-US" sz="2400" dirty="0" err="1">
                <a:latin typeface="+mj-lt"/>
              </a:rPr>
              <a:t>toan</a:t>
            </a:r>
            <a:r>
              <a:rPr lang="en-US" sz="2400" dirty="0">
                <a:latin typeface="+mj-lt"/>
              </a:rPr>
              <a:t> </a:t>
            </a:r>
            <a:r>
              <a:rPr lang="en-US" sz="2400" dirty="0" err="1">
                <a:latin typeface="+mj-lt"/>
              </a:rPr>
              <a:t>kiềm</a:t>
            </a:r>
            <a:r>
              <a:rPr lang="en-US" sz="2400" dirty="0">
                <a:latin typeface="+mj-lt"/>
              </a:rPr>
              <a:t> </a:t>
            </a:r>
            <a:r>
              <a:rPr lang="en-US" sz="2400" dirty="0" err="1">
                <a:latin typeface="+mj-lt"/>
              </a:rPr>
              <a:t>và</a:t>
            </a:r>
            <a:r>
              <a:rPr lang="en-US" sz="2400" dirty="0">
                <a:latin typeface="+mj-lt"/>
              </a:rPr>
              <a:t> </a:t>
            </a:r>
            <a:r>
              <a:rPr lang="en-US" sz="2400" dirty="0" err="1">
                <a:latin typeface="+mj-lt"/>
              </a:rPr>
              <a:t>các</a:t>
            </a:r>
            <a:r>
              <a:rPr lang="en-US" sz="2400" dirty="0">
                <a:latin typeface="+mj-lt"/>
              </a:rPr>
              <a:t> </a:t>
            </a:r>
            <a:r>
              <a:rPr lang="en-US" sz="2400" dirty="0" err="1">
                <a:latin typeface="+mj-lt"/>
              </a:rPr>
              <a:t>xét</a:t>
            </a:r>
            <a:r>
              <a:rPr lang="en-US" sz="2400" dirty="0">
                <a:latin typeface="+mj-lt"/>
              </a:rPr>
              <a:t> </a:t>
            </a:r>
            <a:r>
              <a:rPr lang="en-US" sz="2400" dirty="0" err="1">
                <a:latin typeface="+mj-lt"/>
              </a:rPr>
              <a:t>nghiệm</a:t>
            </a:r>
            <a:r>
              <a:rPr lang="en-US" sz="2400" dirty="0">
                <a:latin typeface="+mj-lt"/>
              </a:rPr>
              <a:t> </a:t>
            </a:r>
            <a:r>
              <a:rPr lang="en-US" sz="2400" dirty="0" err="1">
                <a:latin typeface="+mj-lt"/>
              </a:rPr>
              <a:t>sau</a:t>
            </a:r>
            <a:r>
              <a:rPr lang="en-US" sz="2400" dirty="0">
                <a:latin typeface="+mj-lt"/>
              </a:rPr>
              <a:t> </a:t>
            </a:r>
            <a:r>
              <a:rPr lang="en-US" sz="2400" dirty="0" err="1">
                <a:latin typeface="+mj-lt"/>
              </a:rPr>
              <a:t>tại</a:t>
            </a:r>
            <a:r>
              <a:rPr lang="en-US" sz="2400" dirty="0">
                <a:latin typeface="+mj-lt"/>
              </a:rPr>
              <a:t> </a:t>
            </a:r>
            <a:r>
              <a:rPr lang="en-US" sz="2400" dirty="0" err="1">
                <a:latin typeface="+mj-lt"/>
              </a:rPr>
              <a:t>các</a:t>
            </a:r>
            <a:r>
              <a:rPr lang="en-US" sz="2400" dirty="0">
                <a:latin typeface="+mj-lt"/>
              </a:rPr>
              <a:t> </a:t>
            </a:r>
            <a:r>
              <a:rPr lang="en-US" sz="2400" dirty="0" err="1">
                <a:latin typeface="+mj-lt"/>
              </a:rPr>
              <a:t>đơn</a:t>
            </a:r>
            <a:r>
              <a:rPr lang="en-US" sz="2400" dirty="0">
                <a:latin typeface="+mj-lt"/>
              </a:rPr>
              <a:t> </a:t>
            </a:r>
            <a:r>
              <a:rPr lang="en-US" sz="2400" dirty="0" err="1">
                <a:latin typeface="+mj-lt"/>
              </a:rPr>
              <a:t>vị</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làm</a:t>
            </a:r>
            <a:r>
              <a:rPr lang="en-US" sz="2400" dirty="0">
                <a:latin typeface="+mj-lt"/>
              </a:rPr>
              <a:t> </a:t>
            </a:r>
            <a:r>
              <a:rPr lang="en-US" sz="2400" dirty="0" err="1">
                <a:latin typeface="+mj-lt"/>
              </a:rPr>
              <a:t>được</a:t>
            </a:r>
            <a:r>
              <a:rPr lang="en-US" sz="2400" dirty="0">
                <a:latin typeface="+mj-lt"/>
              </a:rPr>
              <a:t>:</a:t>
            </a:r>
          </a:p>
          <a:p>
            <a:pPr algn="just"/>
            <a:r>
              <a:rPr lang="en-US" sz="2400" dirty="0">
                <a:latin typeface="+mj-lt"/>
              </a:rPr>
              <a:t>+ </a:t>
            </a:r>
            <a:r>
              <a:rPr lang="en-US" sz="2400" dirty="0" err="1">
                <a:latin typeface="+mj-lt"/>
              </a:rPr>
              <a:t>Cấy</a:t>
            </a:r>
            <a:r>
              <a:rPr lang="en-US" sz="2400" dirty="0">
                <a:latin typeface="+mj-lt"/>
              </a:rPr>
              <a:t> </a:t>
            </a:r>
            <a:r>
              <a:rPr lang="en-US" sz="2400" dirty="0" err="1">
                <a:latin typeface="+mj-lt"/>
              </a:rPr>
              <a:t>máu</a:t>
            </a:r>
            <a:r>
              <a:rPr lang="en-US" sz="2400" dirty="0">
                <a:latin typeface="+mj-lt"/>
              </a:rPr>
              <a:t>, </a:t>
            </a:r>
            <a:r>
              <a:rPr lang="en-US" sz="2400" dirty="0" err="1">
                <a:latin typeface="+mj-lt"/>
              </a:rPr>
              <a:t>cấy</a:t>
            </a:r>
            <a:r>
              <a:rPr lang="en-US" sz="2400" dirty="0">
                <a:latin typeface="+mj-lt"/>
              </a:rPr>
              <a:t> </a:t>
            </a:r>
            <a:r>
              <a:rPr lang="en-US" sz="2400" dirty="0" err="1">
                <a:latin typeface="+mj-lt"/>
              </a:rPr>
              <a:t>dịch</a:t>
            </a:r>
            <a:r>
              <a:rPr lang="en-US" sz="2400" dirty="0">
                <a:latin typeface="+mj-lt"/>
              </a:rPr>
              <a:t> </a:t>
            </a:r>
            <a:r>
              <a:rPr lang="en-US" sz="2400" dirty="0" err="1">
                <a:latin typeface="+mj-lt"/>
              </a:rPr>
              <a:t>nốt</a:t>
            </a:r>
            <a:r>
              <a:rPr lang="en-US" sz="2400" dirty="0">
                <a:latin typeface="+mj-lt"/>
              </a:rPr>
              <a:t> </a:t>
            </a:r>
            <a:r>
              <a:rPr lang="en-US" sz="2400" dirty="0" err="1">
                <a:latin typeface="+mj-lt"/>
              </a:rPr>
              <a:t>phỏng</a:t>
            </a:r>
            <a:r>
              <a:rPr lang="en-US" sz="2400" dirty="0">
                <a:latin typeface="+mj-lt"/>
              </a:rPr>
              <a:t> </a:t>
            </a:r>
            <a:r>
              <a:rPr lang="en-US" sz="2400" dirty="0" err="1">
                <a:latin typeface="+mj-lt"/>
              </a:rPr>
              <a:t>tìm</a:t>
            </a:r>
            <a:r>
              <a:rPr lang="en-US" sz="2400" dirty="0">
                <a:latin typeface="+mj-lt"/>
              </a:rPr>
              <a:t> </a:t>
            </a:r>
            <a:r>
              <a:rPr lang="en-US" sz="2400" dirty="0" err="1">
                <a:latin typeface="+mj-lt"/>
              </a:rPr>
              <a:t>căn</a:t>
            </a:r>
            <a:r>
              <a:rPr lang="en-US" sz="2400" dirty="0">
                <a:latin typeface="+mj-lt"/>
              </a:rPr>
              <a:t> </a:t>
            </a:r>
            <a:r>
              <a:rPr lang="en-US" sz="2400" dirty="0" err="1">
                <a:latin typeface="+mj-lt"/>
              </a:rPr>
              <a:t>nguyên</a:t>
            </a:r>
            <a:r>
              <a:rPr lang="en-US" sz="2400" dirty="0">
                <a:latin typeface="+mj-lt"/>
              </a:rPr>
              <a:t> vi </a:t>
            </a:r>
            <a:r>
              <a:rPr lang="en-US" sz="2400" dirty="0" err="1">
                <a:latin typeface="+mj-lt"/>
              </a:rPr>
              <a:t>khuẩn</a:t>
            </a:r>
            <a:r>
              <a:rPr lang="en-US" sz="2400" dirty="0">
                <a:latin typeface="+mj-lt"/>
              </a:rPr>
              <a:t> </a:t>
            </a:r>
            <a:r>
              <a:rPr lang="en-US" sz="2400" dirty="0" err="1">
                <a:latin typeface="+mj-lt"/>
              </a:rPr>
              <a:t>trong</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nghi</a:t>
            </a:r>
            <a:r>
              <a:rPr lang="en-US" sz="2400" dirty="0">
                <a:latin typeface="+mj-lt"/>
              </a:rPr>
              <a:t> </a:t>
            </a:r>
            <a:r>
              <a:rPr lang="en-US" sz="2400" dirty="0" err="1">
                <a:latin typeface="+mj-lt"/>
              </a:rPr>
              <a:t>ngờ</a:t>
            </a:r>
            <a:r>
              <a:rPr lang="en-US" sz="2400" dirty="0">
                <a:latin typeface="+mj-lt"/>
              </a:rPr>
              <a:t> </a:t>
            </a:r>
            <a:r>
              <a:rPr lang="en-US" sz="2400" dirty="0" err="1">
                <a:latin typeface="+mj-lt"/>
              </a:rPr>
              <a:t>biến</a:t>
            </a:r>
            <a:r>
              <a:rPr lang="en-US" sz="2400" dirty="0">
                <a:latin typeface="+mj-lt"/>
              </a:rPr>
              <a:t> </a:t>
            </a:r>
            <a:r>
              <a:rPr lang="en-US" sz="2400" dirty="0" err="1">
                <a:latin typeface="+mj-lt"/>
              </a:rPr>
              <a:t>chứng</a:t>
            </a:r>
            <a:r>
              <a:rPr lang="en-US" sz="2400" dirty="0">
                <a:latin typeface="+mj-lt"/>
              </a:rPr>
              <a:t> </a:t>
            </a:r>
            <a:r>
              <a:rPr lang="en-US" sz="2400" dirty="0" err="1">
                <a:latin typeface="+mj-lt"/>
              </a:rPr>
              <a:t>nhiễm</a:t>
            </a:r>
            <a:r>
              <a:rPr lang="en-US" sz="2400" dirty="0">
                <a:latin typeface="+mj-lt"/>
              </a:rPr>
              <a:t> </a:t>
            </a:r>
            <a:r>
              <a:rPr lang="en-US" sz="2400" dirty="0" err="1">
                <a:latin typeface="+mj-lt"/>
              </a:rPr>
              <a:t>trùng</a:t>
            </a:r>
            <a:r>
              <a:rPr lang="en-US" sz="2400" dirty="0">
                <a:latin typeface="+mj-lt"/>
              </a:rPr>
              <a:t> da, </a:t>
            </a:r>
            <a:r>
              <a:rPr lang="en-US" sz="2400" dirty="0" err="1">
                <a:latin typeface="+mj-lt"/>
              </a:rPr>
              <a:t>nhiễm</a:t>
            </a:r>
            <a:r>
              <a:rPr lang="en-US" sz="2400" dirty="0">
                <a:latin typeface="+mj-lt"/>
              </a:rPr>
              <a:t> </a:t>
            </a:r>
            <a:r>
              <a:rPr lang="en-US" sz="2400" dirty="0" err="1">
                <a:latin typeface="+mj-lt"/>
              </a:rPr>
              <a:t>khuẩn</a:t>
            </a:r>
            <a:r>
              <a:rPr lang="en-US" sz="2400" dirty="0">
                <a:latin typeface="+mj-lt"/>
              </a:rPr>
              <a:t> </a:t>
            </a:r>
            <a:r>
              <a:rPr lang="en-US" sz="2400" dirty="0" err="1">
                <a:latin typeface="+mj-lt"/>
              </a:rPr>
              <a:t>huyết</a:t>
            </a:r>
            <a:r>
              <a:rPr lang="en-US" sz="2400" dirty="0">
                <a:latin typeface="+mj-lt"/>
              </a:rPr>
              <a:t>...</a:t>
            </a:r>
          </a:p>
          <a:p>
            <a:pPr algn="just"/>
            <a:r>
              <a:rPr lang="en-US" sz="2400" dirty="0">
                <a:latin typeface="+mj-lt"/>
              </a:rPr>
              <a:t>+ </a:t>
            </a:r>
            <a:r>
              <a:rPr lang="en-US" sz="2400" dirty="0" err="1">
                <a:latin typeface="+mj-lt"/>
              </a:rPr>
              <a:t>Chụp</a:t>
            </a:r>
            <a:r>
              <a:rPr lang="en-US" sz="2400" dirty="0">
                <a:latin typeface="+mj-lt"/>
              </a:rPr>
              <a:t> X - </a:t>
            </a:r>
            <a:r>
              <a:rPr lang="en-US" sz="2400" dirty="0" err="1">
                <a:latin typeface="+mj-lt"/>
              </a:rPr>
              <a:t>quang</a:t>
            </a:r>
            <a:r>
              <a:rPr lang="en-US" sz="2400" dirty="0">
                <a:latin typeface="+mj-lt"/>
              </a:rPr>
              <a:t> </a:t>
            </a:r>
            <a:r>
              <a:rPr lang="en-US" sz="2400" dirty="0" err="1">
                <a:latin typeface="+mj-lt"/>
              </a:rPr>
              <a:t>ngực</a:t>
            </a:r>
            <a:r>
              <a:rPr lang="en-US" sz="2400" dirty="0">
                <a:latin typeface="+mj-lt"/>
              </a:rPr>
              <a:t> hay </a:t>
            </a:r>
            <a:r>
              <a:rPr lang="en-US" sz="2400" dirty="0" err="1">
                <a:latin typeface="+mj-lt"/>
              </a:rPr>
              <a:t>cắt</a:t>
            </a:r>
            <a:r>
              <a:rPr lang="en-US" sz="2400" dirty="0">
                <a:latin typeface="+mj-lt"/>
              </a:rPr>
              <a:t> </a:t>
            </a:r>
            <a:r>
              <a:rPr lang="en-US" sz="2400" dirty="0" err="1">
                <a:latin typeface="+mj-lt"/>
              </a:rPr>
              <a:t>lớp</a:t>
            </a:r>
            <a:r>
              <a:rPr lang="en-US" sz="2400" dirty="0">
                <a:latin typeface="+mj-lt"/>
              </a:rPr>
              <a:t> vi </a:t>
            </a:r>
            <a:r>
              <a:rPr lang="en-US" sz="2400" dirty="0" err="1">
                <a:latin typeface="+mj-lt"/>
              </a:rPr>
              <a:t>tính</a:t>
            </a:r>
            <a:r>
              <a:rPr lang="en-US" sz="2400" dirty="0">
                <a:latin typeface="+mj-lt"/>
              </a:rPr>
              <a:t> </a:t>
            </a:r>
            <a:r>
              <a:rPr lang="en-US" sz="2400" dirty="0" err="1">
                <a:latin typeface="+mj-lt"/>
              </a:rPr>
              <a:t>ngực</a:t>
            </a:r>
            <a:r>
              <a:rPr lang="en-US" sz="2400" dirty="0">
                <a:latin typeface="+mj-lt"/>
              </a:rPr>
              <a:t> </a:t>
            </a:r>
            <a:r>
              <a:rPr lang="en-US" sz="2400" dirty="0" err="1">
                <a:latin typeface="+mj-lt"/>
              </a:rPr>
              <a:t>trong</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có</a:t>
            </a:r>
            <a:r>
              <a:rPr lang="en-US" sz="2400" dirty="0">
                <a:latin typeface="+mj-lt"/>
              </a:rPr>
              <a:t> </a:t>
            </a:r>
            <a:r>
              <a:rPr lang="en-US" sz="2400" dirty="0" err="1">
                <a:latin typeface="+mj-lt"/>
              </a:rPr>
              <a:t>biến</a:t>
            </a:r>
            <a:r>
              <a:rPr lang="en-US" sz="2400" dirty="0">
                <a:latin typeface="+mj-lt"/>
              </a:rPr>
              <a:t> </a:t>
            </a:r>
            <a:r>
              <a:rPr lang="en-US" sz="2400" dirty="0" err="1">
                <a:latin typeface="+mj-lt"/>
              </a:rPr>
              <a:t>chứng</a:t>
            </a:r>
            <a:r>
              <a:rPr lang="en-US" sz="2400" dirty="0">
                <a:latin typeface="+mj-lt"/>
              </a:rPr>
              <a:t> </a:t>
            </a:r>
            <a:r>
              <a:rPr lang="en-US" sz="2400" dirty="0" err="1">
                <a:latin typeface="+mj-lt"/>
              </a:rPr>
              <a:t>viêm</a:t>
            </a:r>
            <a:r>
              <a:rPr lang="en-US" sz="2400" dirty="0">
                <a:latin typeface="+mj-lt"/>
              </a:rPr>
              <a:t> </a:t>
            </a:r>
            <a:r>
              <a:rPr lang="en-US" sz="2400" dirty="0" err="1">
                <a:latin typeface="+mj-lt"/>
              </a:rPr>
              <a:t>phổi</a:t>
            </a:r>
            <a:r>
              <a:rPr lang="en-US" sz="2400" dirty="0">
                <a:latin typeface="+mj-lt"/>
              </a:rPr>
              <a:t>, </a:t>
            </a:r>
            <a:r>
              <a:rPr lang="en-US" sz="2400" dirty="0" err="1">
                <a:latin typeface="+mj-lt"/>
              </a:rPr>
              <a:t>áp</a:t>
            </a:r>
            <a:r>
              <a:rPr lang="en-US" sz="2400" dirty="0">
                <a:latin typeface="+mj-lt"/>
              </a:rPr>
              <a:t> </a:t>
            </a:r>
            <a:r>
              <a:rPr lang="en-US" sz="2400" dirty="0" err="1">
                <a:latin typeface="+mj-lt"/>
              </a:rPr>
              <a:t>xe</a:t>
            </a:r>
            <a:r>
              <a:rPr lang="en-US" sz="2400" dirty="0">
                <a:latin typeface="+mj-lt"/>
              </a:rPr>
              <a:t> </a:t>
            </a:r>
            <a:r>
              <a:rPr lang="en-US" sz="2400" dirty="0" err="1">
                <a:latin typeface="+mj-lt"/>
              </a:rPr>
              <a:t>phổi</a:t>
            </a:r>
            <a:r>
              <a:rPr lang="en-US" sz="2400" dirty="0">
                <a:latin typeface="+mj-lt"/>
              </a:rPr>
              <a:t>...</a:t>
            </a:r>
          </a:p>
          <a:p>
            <a:pPr algn="just"/>
            <a:r>
              <a:rPr lang="en-US" sz="2400" dirty="0">
                <a:latin typeface="+mj-lt"/>
              </a:rPr>
              <a:t>+ </a:t>
            </a:r>
            <a:r>
              <a:rPr lang="en-US" sz="2400" dirty="0" err="1">
                <a:latin typeface="+mj-lt"/>
              </a:rPr>
              <a:t>Chụp</a:t>
            </a:r>
            <a:r>
              <a:rPr lang="en-US" sz="2400" dirty="0">
                <a:latin typeface="+mj-lt"/>
              </a:rPr>
              <a:t> CT </a:t>
            </a:r>
            <a:r>
              <a:rPr lang="en-US" sz="2400" dirty="0" err="1">
                <a:latin typeface="+mj-lt"/>
              </a:rPr>
              <a:t>sọ</a:t>
            </a:r>
            <a:r>
              <a:rPr lang="en-US" sz="2400" dirty="0">
                <a:latin typeface="+mj-lt"/>
              </a:rPr>
              <a:t> </a:t>
            </a:r>
            <a:r>
              <a:rPr lang="en-US" sz="2400" dirty="0" err="1">
                <a:latin typeface="+mj-lt"/>
              </a:rPr>
              <a:t>não</a:t>
            </a:r>
            <a:r>
              <a:rPr lang="en-US" sz="2400" dirty="0">
                <a:latin typeface="+mj-lt"/>
              </a:rPr>
              <a:t> </a:t>
            </a:r>
            <a:r>
              <a:rPr lang="en-US" sz="2400" dirty="0" err="1">
                <a:latin typeface="+mj-lt"/>
              </a:rPr>
              <a:t>hoặc</a:t>
            </a:r>
            <a:r>
              <a:rPr lang="en-US" sz="2400" dirty="0">
                <a:latin typeface="+mj-lt"/>
              </a:rPr>
              <a:t> MRI </a:t>
            </a:r>
            <a:r>
              <a:rPr lang="en-US" sz="2400" dirty="0" err="1">
                <a:latin typeface="+mj-lt"/>
              </a:rPr>
              <a:t>sọ</a:t>
            </a:r>
            <a:r>
              <a:rPr lang="en-US" sz="2400" dirty="0">
                <a:latin typeface="+mj-lt"/>
              </a:rPr>
              <a:t> </a:t>
            </a:r>
            <a:r>
              <a:rPr lang="en-US" sz="2400" dirty="0" err="1">
                <a:latin typeface="+mj-lt"/>
              </a:rPr>
              <a:t>não</a:t>
            </a:r>
            <a:r>
              <a:rPr lang="en-US" sz="2400" dirty="0">
                <a:latin typeface="+mj-lt"/>
              </a:rPr>
              <a:t> </a:t>
            </a:r>
            <a:r>
              <a:rPr lang="en-US" sz="2400" dirty="0" err="1">
                <a:latin typeface="+mj-lt"/>
              </a:rPr>
              <a:t>trong</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nghi</a:t>
            </a:r>
            <a:r>
              <a:rPr lang="en-US" sz="2400" dirty="0">
                <a:latin typeface="+mj-lt"/>
              </a:rPr>
              <a:t> </a:t>
            </a:r>
            <a:r>
              <a:rPr lang="en-US" sz="2400" dirty="0" err="1">
                <a:latin typeface="+mj-lt"/>
              </a:rPr>
              <a:t>ngờ</a:t>
            </a:r>
            <a:r>
              <a:rPr lang="en-US" sz="2400" dirty="0">
                <a:latin typeface="+mj-lt"/>
              </a:rPr>
              <a:t> </a:t>
            </a:r>
            <a:r>
              <a:rPr lang="en-US" sz="2400" dirty="0" err="1">
                <a:latin typeface="+mj-lt"/>
              </a:rPr>
              <a:t>có</a:t>
            </a:r>
            <a:r>
              <a:rPr lang="en-US" sz="2400" dirty="0">
                <a:latin typeface="+mj-lt"/>
              </a:rPr>
              <a:t> </a:t>
            </a:r>
            <a:r>
              <a:rPr lang="en-US" sz="2400" dirty="0" err="1">
                <a:latin typeface="+mj-lt"/>
              </a:rPr>
              <a:t>biến</a:t>
            </a:r>
            <a:r>
              <a:rPr lang="en-US" sz="2400" dirty="0">
                <a:latin typeface="+mj-lt"/>
              </a:rPr>
              <a:t> </a:t>
            </a:r>
            <a:r>
              <a:rPr lang="en-US" sz="2400" dirty="0" err="1">
                <a:latin typeface="+mj-lt"/>
              </a:rPr>
              <a:t>chứng</a:t>
            </a:r>
            <a:r>
              <a:rPr lang="en-US" sz="2400" dirty="0">
                <a:latin typeface="+mj-lt"/>
              </a:rPr>
              <a:t> </a:t>
            </a:r>
            <a:r>
              <a:rPr lang="en-US" sz="2400" dirty="0" err="1">
                <a:latin typeface="+mj-lt"/>
              </a:rPr>
              <a:t>viêm</a:t>
            </a:r>
            <a:r>
              <a:rPr lang="en-US" sz="2400" dirty="0">
                <a:latin typeface="+mj-lt"/>
              </a:rPr>
              <a:t> </a:t>
            </a:r>
            <a:r>
              <a:rPr lang="en-US" sz="2400" dirty="0" err="1">
                <a:latin typeface="+mj-lt"/>
              </a:rPr>
              <a:t>não</a:t>
            </a:r>
            <a:r>
              <a:rPr lang="en-US" sz="2400" dirty="0">
                <a:latin typeface="+mj-lt"/>
              </a:rPr>
              <a:t>...</a:t>
            </a:r>
          </a:p>
          <a:p>
            <a:r>
              <a:rPr lang="vi-VN" sz="2400" b="1" i="1" dirty="0">
                <a:latin typeface="+mj-lt"/>
              </a:rPr>
              <a:t>Xét nghiệm chẩn đoán căn nguyên</a:t>
            </a:r>
            <a:r>
              <a:rPr lang="en-US" sz="2400" b="1" i="1" dirty="0">
                <a:latin typeface="+mj-lt"/>
              </a:rPr>
              <a:t> :</a:t>
            </a:r>
            <a:r>
              <a:rPr lang="en-US" sz="2400" dirty="0" err="1">
                <a:latin typeface="+mj-lt"/>
              </a:rPr>
              <a:t>Xét</a:t>
            </a:r>
            <a:r>
              <a:rPr lang="en-US" sz="2400" dirty="0">
                <a:latin typeface="+mj-lt"/>
              </a:rPr>
              <a:t> </a:t>
            </a:r>
            <a:r>
              <a:rPr lang="en-US" sz="2400" dirty="0" err="1">
                <a:latin typeface="+mj-lt"/>
              </a:rPr>
              <a:t>nghiệm</a:t>
            </a:r>
            <a:r>
              <a:rPr lang="en-US" sz="2400" dirty="0">
                <a:latin typeface="+mj-lt"/>
              </a:rPr>
              <a:t> </a:t>
            </a:r>
            <a:r>
              <a:rPr lang="en-US" sz="2400" dirty="0" err="1">
                <a:latin typeface="+mj-lt"/>
              </a:rPr>
              <a:t>sinh</a:t>
            </a:r>
            <a:r>
              <a:rPr lang="en-US" sz="2400" dirty="0">
                <a:latin typeface="+mj-lt"/>
              </a:rPr>
              <a:t> </a:t>
            </a:r>
            <a:r>
              <a:rPr lang="en-US" sz="2400" dirty="0" err="1">
                <a:latin typeface="+mj-lt"/>
              </a:rPr>
              <a:t>học</a:t>
            </a:r>
            <a:r>
              <a:rPr lang="en-US" sz="2400" dirty="0">
                <a:latin typeface="+mj-lt"/>
              </a:rPr>
              <a:t> </a:t>
            </a:r>
            <a:r>
              <a:rPr lang="en-US" sz="2400" dirty="0" err="1">
                <a:latin typeface="+mj-lt"/>
              </a:rPr>
              <a:t>phân</a:t>
            </a:r>
            <a:r>
              <a:rPr lang="en-US" sz="2400" dirty="0">
                <a:latin typeface="+mj-lt"/>
              </a:rPr>
              <a:t> </a:t>
            </a:r>
            <a:r>
              <a:rPr lang="en-US" sz="2400" dirty="0" err="1">
                <a:latin typeface="+mj-lt"/>
              </a:rPr>
              <a:t>tử</a:t>
            </a:r>
            <a:r>
              <a:rPr lang="en-US" sz="2400" dirty="0">
                <a:latin typeface="+mj-lt"/>
              </a:rPr>
              <a:t> (PCR </a:t>
            </a:r>
            <a:r>
              <a:rPr lang="en-US" sz="2400" dirty="0" err="1">
                <a:latin typeface="+mj-lt"/>
              </a:rPr>
              <a:t>hoặc</a:t>
            </a:r>
            <a:r>
              <a:rPr lang="en-US" sz="2400" dirty="0">
                <a:latin typeface="+mj-lt"/>
              </a:rPr>
              <a:t> </a:t>
            </a:r>
            <a:r>
              <a:rPr lang="en-US" sz="2400" dirty="0" err="1">
                <a:latin typeface="+mj-lt"/>
              </a:rPr>
              <a:t>tương</a:t>
            </a:r>
            <a:r>
              <a:rPr lang="en-US" sz="2400" dirty="0">
                <a:latin typeface="+mj-lt"/>
              </a:rPr>
              <a:t> </a:t>
            </a:r>
            <a:r>
              <a:rPr lang="en-US" sz="2400" dirty="0" err="1">
                <a:latin typeface="+mj-lt"/>
              </a:rPr>
              <a:t>đương</a:t>
            </a:r>
            <a:r>
              <a:rPr lang="en-US" sz="2400" dirty="0">
                <a:latin typeface="+mj-lt"/>
              </a:rPr>
              <a:t>) </a:t>
            </a:r>
            <a:r>
              <a:rPr lang="en-US" sz="2400" dirty="0" err="1">
                <a:latin typeface="+mj-lt"/>
              </a:rPr>
              <a:t>với</a:t>
            </a:r>
            <a:r>
              <a:rPr lang="en-US" sz="2400" dirty="0">
                <a:latin typeface="+mj-lt"/>
              </a:rPr>
              <a:t> </a:t>
            </a:r>
            <a:r>
              <a:rPr lang="en-US" sz="2400" dirty="0" err="1">
                <a:latin typeface="+mj-lt"/>
              </a:rPr>
              <a:t>các</a:t>
            </a:r>
            <a:r>
              <a:rPr lang="en-US" sz="2400" dirty="0">
                <a:latin typeface="+mj-lt"/>
              </a:rPr>
              <a:t> </a:t>
            </a:r>
            <a:r>
              <a:rPr lang="en-US" sz="2400" dirty="0" err="1">
                <a:latin typeface="+mj-lt"/>
              </a:rPr>
              <a:t>bệnh</a:t>
            </a:r>
            <a:r>
              <a:rPr lang="en-US" sz="2400" dirty="0">
                <a:latin typeface="+mj-lt"/>
              </a:rPr>
              <a:t> </a:t>
            </a:r>
            <a:r>
              <a:rPr lang="en-US" sz="2400" dirty="0" err="1">
                <a:latin typeface="+mj-lt"/>
              </a:rPr>
              <a:t>phẩm</a:t>
            </a:r>
            <a:r>
              <a:rPr lang="en-US" sz="2400" dirty="0">
                <a:latin typeface="+mj-lt"/>
              </a:rPr>
              <a:t> </a:t>
            </a:r>
            <a:r>
              <a:rPr lang="en-US" sz="2400" dirty="0" err="1">
                <a:latin typeface="+mj-lt"/>
              </a:rPr>
              <a:t>dịch</a:t>
            </a:r>
            <a:r>
              <a:rPr lang="en-US" sz="2400" dirty="0">
                <a:latin typeface="+mj-lt"/>
              </a:rPr>
              <a:t> </a:t>
            </a:r>
            <a:r>
              <a:rPr lang="en-US" sz="2400" dirty="0" err="1">
                <a:latin typeface="+mj-lt"/>
              </a:rPr>
              <a:t>hầu</a:t>
            </a:r>
            <a:r>
              <a:rPr lang="en-US" sz="2400" dirty="0">
                <a:latin typeface="+mj-lt"/>
              </a:rPr>
              <a:t> </a:t>
            </a:r>
            <a:r>
              <a:rPr lang="en-US" sz="2400" dirty="0" err="1">
                <a:latin typeface="+mj-lt"/>
              </a:rPr>
              <a:t>họng</a:t>
            </a:r>
            <a:r>
              <a:rPr lang="en-US" sz="2400" dirty="0">
                <a:latin typeface="+mj-lt"/>
              </a:rPr>
              <a:t> (</a:t>
            </a:r>
            <a:r>
              <a:rPr lang="en-US" sz="2400" dirty="0" err="1">
                <a:latin typeface="+mj-lt"/>
              </a:rPr>
              <a:t>giai</a:t>
            </a:r>
            <a:r>
              <a:rPr lang="en-US" sz="2400" dirty="0">
                <a:latin typeface="+mj-lt"/>
              </a:rPr>
              <a:t> </a:t>
            </a:r>
            <a:r>
              <a:rPr lang="en-US" sz="2400" dirty="0" err="1">
                <a:latin typeface="+mj-lt"/>
              </a:rPr>
              <a:t>đoạn</a:t>
            </a:r>
            <a:r>
              <a:rPr lang="en-US" sz="2400" dirty="0">
                <a:latin typeface="+mj-lt"/>
              </a:rPr>
              <a:t> </a:t>
            </a:r>
            <a:r>
              <a:rPr lang="en-US" sz="2400" dirty="0" err="1">
                <a:latin typeface="+mj-lt"/>
              </a:rPr>
              <a:t>khởi</a:t>
            </a:r>
            <a:r>
              <a:rPr lang="en-US" sz="2400" dirty="0">
                <a:latin typeface="+mj-lt"/>
              </a:rPr>
              <a:t> </a:t>
            </a:r>
            <a:r>
              <a:rPr lang="en-US" sz="2400" dirty="0" err="1">
                <a:latin typeface="+mj-lt"/>
              </a:rPr>
              <a:t>phát</a:t>
            </a:r>
            <a:r>
              <a:rPr lang="en-US" sz="2400" dirty="0">
                <a:latin typeface="+mj-lt"/>
              </a:rPr>
              <a:t>), </a:t>
            </a:r>
            <a:r>
              <a:rPr lang="en-US" sz="2400" dirty="0" err="1">
                <a:latin typeface="+mj-lt"/>
              </a:rPr>
              <a:t>dịch</a:t>
            </a:r>
            <a:r>
              <a:rPr lang="en-US" sz="2400" dirty="0">
                <a:latin typeface="+mj-lt"/>
              </a:rPr>
              <a:t> </a:t>
            </a:r>
            <a:r>
              <a:rPr lang="en-US" sz="2400" dirty="0" err="1">
                <a:latin typeface="+mj-lt"/>
              </a:rPr>
              <a:t>nốt</a:t>
            </a:r>
            <a:r>
              <a:rPr lang="en-US" sz="2400" dirty="0">
                <a:latin typeface="+mj-lt"/>
              </a:rPr>
              <a:t> </a:t>
            </a:r>
            <a:r>
              <a:rPr lang="en-US" sz="2400" dirty="0" err="1">
                <a:latin typeface="+mj-lt"/>
              </a:rPr>
              <a:t>phỏng</a:t>
            </a:r>
            <a:r>
              <a:rPr lang="en-US" sz="2400" dirty="0">
                <a:latin typeface="+mj-lt"/>
              </a:rPr>
              <a:t> (</a:t>
            </a:r>
            <a:r>
              <a:rPr lang="en-US" sz="2400" dirty="0" err="1">
                <a:latin typeface="+mj-lt"/>
              </a:rPr>
              <a:t>giai</a:t>
            </a:r>
            <a:r>
              <a:rPr lang="en-US" sz="2400" dirty="0">
                <a:latin typeface="+mj-lt"/>
              </a:rPr>
              <a:t> </a:t>
            </a:r>
            <a:r>
              <a:rPr lang="en-US" sz="2400" dirty="0" err="1">
                <a:latin typeface="+mj-lt"/>
              </a:rPr>
              <a:t>đoạn</a:t>
            </a:r>
            <a:r>
              <a:rPr lang="en-US" sz="2400" dirty="0">
                <a:latin typeface="+mj-lt"/>
              </a:rPr>
              <a:t> </a:t>
            </a:r>
            <a:r>
              <a:rPr lang="en-US" sz="2400" dirty="0" err="1">
                <a:latin typeface="+mj-lt"/>
              </a:rPr>
              <a:t>toàn</a:t>
            </a:r>
            <a:r>
              <a:rPr lang="en-US" sz="2400" dirty="0">
                <a:latin typeface="+mj-lt"/>
              </a:rPr>
              <a:t> </a:t>
            </a:r>
            <a:r>
              <a:rPr lang="en-US" sz="2400" dirty="0" err="1">
                <a:latin typeface="+mj-lt"/>
              </a:rPr>
              <a:t>phát</a:t>
            </a:r>
            <a:r>
              <a:rPr lang="en-US" sz="2400" dirty="0">
                <a:latin typeface="+mj-lt"/>
              </a:rPr>
              <a:t>) </a:t>
            </a:r>
            <a:r>
              <a:rPr lang="en-US" sz="2400" dirty="0" err="1">
                <a:latin typeface="+mj-lt"/>
              </a:rPr>
              <a:t>xác</a:t>
            </a:r>
            <a:r>
              <a:rPr lang="en-US" sz="2400" dirty="0">
                <a:latin typeface="+mj-lt"/>
              </a:rPr>
              <a:t> </a:t>
            </a:r>
            <a:r>
              <a:rPr lang="en-US" sz="2400" dirty="0" err="1">
                <a:latin typeface="+mj-lt"/>
              </a:rPr>
              <a:t>định</a:t>
            </a:r>
            <a:r>
              <a:rPr lang="en-US" sz="2400" dirty="0">
                <a:latin typeface="+mj-lt"/>
              </a:rPr>
              <a:t> </a:t>
            </a:r>
            <a:r>
              <a:rPr lang="en-US" sz="2400" dirty="0" err="1">
                <a:latin typeface="+mj-lt"/>
              </a:rPr>
              <a:t>căn</a:t>
            </a:r>
            <a:r>
              <a:rPr lang="en-US" sz="2400" dirty="0">
                <a:latin typeface="+mj-lt"/>
              </a:rPr>
              <a:t> </a:t>
            </a:r>
            <a:r>
              <a:rPr lang="en-US" sz="2400" dirty="0" err="1">
                <a:latin typeface="+mj-lt"/>
              </a:rPr>
              <a:t>nguyên</a:t>
            </a:r>
            <a:r>
              <a:rPr lang="en-US" sz="2400" dirty="0">
                <a:latin typeface="+mj-lt"/>
              </a:rPr>
              <a:t> </a:t>
            </a:r>
            <a:r>
              <a:rPr lang="en-US" sz="2400" dirty="0" err="1">
                <a:latin typeface="+mj-lt"/>
              </a:rPr>
              <a:t>theo</a:t>
            </a:r>
            <a:r>
              <a:rPr lang="en-US" sz="2400" dirty="0">
                <a:latin typeface="+mj-lt"/>
              </a:rPr>
              <a:t> </a:t>
            </a:r>
            <a:r>
              <a:rPr lang="en-US" sz="2400" dirty="0" err="1">
                <a:latin typeface="+mj-lt"/>
              </a:rPr>
              <a:t>quy</a:t>
            </a:r>
            <a:r>
              <a:rPr lang="en-US" sz="2400" dirty="0">
                <a:latin typeface="+mj-lt"/>
              </a:rPr>
              <a:t> </a:t>
            </a:r>
            <a:r>
              <a:rPr lang="en-US" sz="2400" dirty="0" err="1">
                <a:latin typeface="+mj-lt"/>
              </a:rPr>
              <a:t>định</a:t>
            </a:r>
            <a:r>
              <a:rPr lang="en-US" sz="2400" dirty="0">
                <a:latin typeface="+mj-lt"/>
              </a:rPr>
              <a:t> </a:t>
            </a:r>
            <a:r>
              <a:rPr lang="en-US" sz="2400" dirty="0" err="1">
                <a:latin typeface="+mj-lt"/>
              </a:rPr>
              <a:t>của</a:t>
            </a:r>
            <a:r>
              <a:rPr lang="en-US" sz="2400" dirty="0">
                <a:latin typeface="+mj-lt"/>
              </a:rPr>
              <a:t> </a:t>
            </a:r>
            <a:r>
              <a:rPr lang="en-US" sz="2400" dirty="0" err="1">
                <a:latin typeface="+mj-lt"/>
              </a:rPr>
              <a:t>Bộ</a:t>
            </a:r>
            <a:r>
              <a:rPr lang="en-US" sz="2400" dirty="0">
                <a:latin typeface="+mj-lt"/>
              </a:rPr>
              <a:t> Y </a:t>
            </a:r>
            <a:r>
              <a:rPr lang="en-US" sz="2400" dirty="0" err="1">
                <a:latin typeface="+mj-lt"/>
              </a:rPr>
              <a:t>tế</a:t>
            </a:r>
            <a:r>
              <a:rPr lang="en-US" sz="2400" dirty="0">
                <a:latin typeface="+mj-lt"/>
              </a:rPr>
              <a:t>.</a:t>
            </a:r>
          </a:p>
          <a:p>
            <a:pPr algn="just"/>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Tree>
    <p:extLst>
      <p:ext uri="{BB962C8B-B14F-4D97-AF65-F5344CB8AC3E}">
        <p14:creationId xmlns:p14="http://schemas.microsoft.com/office/powerpoint/2010/main" val="790447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72745" y="981202"/>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482600"/>
          </a:xfrm>
          <a:prstGeom prst="rect">
            <a:avLst/>
          </a:prstGeom>
        </p:spPr>
        <p:txBody>
          <a:bodyPr vert="horz" wrap="square" lIns="0" tIns="12700" rIns="0" bIns="0" rtlCol="0">
            <a:spAutoFit/>
          </a:bodyPr>
          <a:lstStyle/>
          <a:p>
            <a:pPr marL="12700" algn="ctr">
              <a:lnSpc>
                <a:spcPct val="100000"/>
              </a:lnSpc>
              <a:spcBef>
                <a:spcPts val="100"/>
              </a:spcBef>
            </a:pPr>
            <a:r>
              <a:rPr lang="en-US" b="1" spc="-5" dirty="0">
                <a:solidFill>
                  <a:schemeClr val="bg2"/>
                </a:solidFill>
                <a:latin typeface="Times New Roman" panose="02020603050405020304" pitchFamily="18" charset="0"/>
                <a:cs typeface="Times New Roman" panose="02020603050405020304" pitchFamily="18" charset="0"/>
              </a:rPr>
              <a:t>CHẨN ĐOÁN (1)</a:t>
            </a:r>
            <a:endParaRPr lang="vi-VN"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2" name="Rectangle 1">
            <a:extLst>
              <a:ext uri="{FF2B5EF4-FFF2-40B4-BE49-F238E27FC236}">
                <a16:creationId xmlns:a16="http://schemas.microsoft.com/office/drawing/2014/main" id="{3405A835-0F5C-44BD-ADCA-6B72FA127671}"/>
              </a:ext>
            </a:extLst>
          </p:cNvPr>
          <p:cNvSpPr/>
          <p:nvPr/>
        </p:nvSpPr>
        <p:spPr>
          <a:xfrm>
            <a:off x="389474" y="1050155"/>
            <a:ext cx="11719779" cy="5122941"/>
          </a:xfrm>
          <a:prstGeom prst="rect">
            <a:avLst/>
          </a:prstGeom>
        </p:spPr>
        <p:txBody>
          <a:bodyPr wrap="square">
            <a:spAutoFit/>
          </a:bodyPr>
          <a:lstStyle/>
          <a:p>
            <a:pPr algn="just">
              <a:lnSpc>
                <a:spcPct val="150000"/>
              </a:lnSpc>
              <a:spcBef>
                <a:spcPts val="600"/>
              </a:spcBef>
            </a:pPr>
            <a:r>
              <a:rPr lang="vi-VN" sz="2000" b="1" i="1" dirty="0">
                <a:latin typeface="+mj-lt"/>
                <a:ea typeface="Calibri" panose="020F0502020204030204" pitchFamily="34" charset="0"/>
                <a:cs typeface="Times New Roman" panose="02020603050405020304" pitchFamily="18" charset="0"/>
              </a:rPr>
              <a:t>1. Ca bệnh nghi ngờ</a:t>
            </a:r>
            <a:endParaRPr lang="en-US" sz="2000" dirty="0">
              <a:latin typeface="+mj-lt"/>
              <a:ea typeface="Calibri" panose="020F0502020204030204" pitchFamily="34" charset="0"/>
              <a:cs typeface="Times New Roman" panose="02020603050405020304" pitchFamily="18" charset="0"/>
            </a:endParaRPr>
          </a:p>
          <a:p>
            <a:pPr indent="457200" algn="just">
              <a:lnSpc>
                <a:spcPct val="150000"/>
              </a:lnSpc>
              <a:spcBef>
                <a:spcPts val="600"/>
              </a:spcBef>
            </a:pP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Là</a:t>
            </a:r>
            <a:r>
              <a:rPr lang="en-US" sz="2000" dirty="0">
                <a:latin typeface="+mj-lt"/>
                <a:ea typeface="Calibri" panose="020F0502020204030204" pitchFamily="34" charset="0"/>
                <a:cs typeface="Times New Roman" panose="02020603050405020304" pitchFamily="18" charset="0"/>
              </a:rPr>
              <a:t> ca </a:t>
            </a:r>
            <a:r>
              <a:rPr lang="en-US" sz="2000" dirty="0" err="1">
                <a:latin typeface="+mj-lt"/>
                <a:ea typeface="Calibri" panose="020F0502020204030204" pitchFamily="34" charset="0"/>
                <a:cs typeface="Times New Roman" panose="02020603050405020304" pitchFamily="18" charset="0"/>
              </a:rPr>
              <a:t>bệnh</a:t>
            </a:r>
            <a:r>
              <a:rPr lang="en-US" sz="2000" dirty="0">
                <a:latin typeface="+mj-lt"/>
                <a:ea typeface="Calibri" panose="020F0502020204030204" pitchFamily="34" charset="0"/>
                <a:cs typeface="Times New Roman" panose="02020603050405020304" pitchFamily="18" charset="0"/>
              </a:rPr>
              <a:t> </a:t>
            </a:r>
            <a:r>
              <a:rPr lang="vi-VN" sz="2000" dirty="0">
                <a:latin typeface="+mj-lt"/>
                <a:ea typeface="Calibri" panose="020F0502020204030204" pitchFamily="34" charset="0"/>
                <a:cs typeface="Times New Roman" panose="02020603050405020304" pitchFamily="18" charset="0"/>
              </a:rPr>
              <a:t>c</a:t>
            </a:r>
            <a:r>
              <a:rPr lang="en-US" sz="2000" dirty="0">
                <a:latin typeface="+mj-lt"/>
                <a:ea typeface="Calibri" panose="020F0502020204030204" pitchFamily="34" charset="0"/>
                <a:cs typeface="Times New Roman" panose="02020603050405020304" pitchFamily="18" charset="0"/>
              </a:rPr>
              <a:t>ó </a:t>
            </a:r>
            <a:r>
              <a:rPr lang="en-US" sz="2000" dirty="0" err="1">
                <a:latin typeface="+mj-lt"/>
                <a:ea typeface="Calibri" panose="020F0502020204030204" pitchFamily="34" charset="0"/>
                <a:cs typeface="Times New Roman" panose="02020603050405020304" pitchFamily="18" charset="0"/>
              </a:rPr>
              <a:t>một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hoặc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nhiều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yếu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tố</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dịch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tễ</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sau</a:t>
            </a:r>
            <a:r>
              <a:rPr lang="en-US" sz="2000" dirty="0">
                <a:latin typeface="+mj-lt"/>
                <a:ea typeface="Calibri" panose="020F0502020204030204" pitchFamily="34" charset="0"/>
                <a:cs typeface="Times New Roman" panose="02020603050405020304" pitchFamily="18" charset="0"/>
              </a:rPr>
              <a:t>:</a:t>
            </a:r>
          </a:p>
          <a:p>
            <a:pPr indent="457200" algn="just">
              <a:lnSpc>
                <a:spcPct val="150000"/>
              </a:lnSpc>
              <a:spcBef>
                <a:spcPts val="600"/>
              </a:spcBef>
            </a:pPr>
            <a:r>
              <a:rPr lang="vi-VN" sz="2000" dirty="0">
                <a:latin typeface="+mj-lt"/>
                <a:ea typeface="Calibri" panose="020F0502020204030204" pitchFamily="34" charset="0"/>
                <a:cs typeface="Times New Roman" panose="02020603050405020304" pitchFamily="18" charset="0"/>
              </a:rPr>
              <a:t>+ Trong vòng 21 ngày trước khi khởi phát triệu chứng, có tiếp xúc với trường hợp bệnh xác định hoặc trường hợp bệnh có thể, thông qua tiếp xúc vật lý trực tiếp với da hoặc tổn thương da (bao gồm cả quan hệ tình dục), hoặc tiếp xúc với các vật dụng bị ô nhiễm như quần áo, giường, đồ cùng cá nhân của người bệnh;</a:t>
            </a:r>
            <a:endParaRPr lang="en-US" sz="2000" dirty="0">
              <a:latin typeface="+mj-lt"/>
              <a:ea typeface="Calibri" panose="020F0502020204030204" pitchFamily="34" charset="0"/>
              <a:cs typeface="Times New Roman" panose="02020603050405020304" pitchFamily="18" charset="0"/>
            </a:endParaRPr>
          </a:p>
          <a:p>
            <a:pPr indent="457200" algn="just">
              <a:lnSpc>
                <a:spcPct val="150000"/>
              </a:lnSpc>
              <a:spcBef>
                <a:spcPts val="600"/>
              </a:spcBef>
            </a:pPr>
            <a:r>
              <a:rPr lang="vi-VN" sz="2000"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C</a:t>
            </a:r>
            <a:r>
              <a:rPr lang="vi-VN" sz="2000" dirty="0">
                <a:latin typeface="+mj-lt"/>
                <a:ea typeface="Calibri" panose="020F0502020204030204" pitchFamily="34" charset="0"/>
                <a:cs typeface="Times New Roman" panose="02020603050405020304" pitchFamily="18" charset="0"/>
              </a:rPr>
              <a:t>ó tiền sử đi du lịch đến các quốc gia có lưu hành bệnh đậu mùa khỉ</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trong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vòng</a:t>
            </a:r>
            <a:r>
              <a:rPr lang="en-US" sz="2000" dirty="0">
                <a:latin typeface="+mj-lt"/>
                <a:ea typeface="Calibri" panose="020F0502020204030204" pitchFamily="34" charset="0"/>
                <a:cs typeface="Times New Roman" panose="02020603050405020304" pitchFamily="18" charset="0"/>
              </a:rPr>
              <a:t> 21 </a:t>
            </a:r>
            <a:r>
              <a:rPr lang="en-US" sz="2000" dirty="0" err="1">
                <a:latin typeface="+mj-lt"/>
                <a:ea typeface="Calibri" panose="020F0502020204030204" pitchFamily="34" charset="0"/>
                <a:cs typeface="Times New Roman" panose="02020603050405020304" pitchFamily="18" charset="0"/>
              </a:rPr>
              <a:t>ngày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trước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khởi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phát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triệu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chứng</a:t>
            </a:r>
            <a:r>
              <a:rPr lang="vi-VN"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indent="457200" algn="just">
              <a:lnSpc>
                <a:spcPct val="150000"/>
              </a:lnSpc>
              <a:spcBef>
                <a:spcPts val="600"/>
              </a:spcBef>
            </a:pPr>
            <a:r>
              <a:rPr lang="en-US" sz="2000" b="1"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bệnh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cảnh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lâm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sàng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nghi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bệnh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đậu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mùa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khỉ</a:t>
            </a:r>
            <a:r>
              <a:rPr lang="en-US" sz="2000" dirty="0">
                <a:latin typeface="+mj-lt"/>
                <a:ea typeface="Calibri" panose="020F0502020204030204" pitchFamily="34" charset="0"/>
                <a:cs typeface="Times New Roman" panose="02020603050405020304" pitchFamily="18" charset="0"/>
              </a:rPr>
              <a:t>.</a:t>
            </a:r>
          </a:p>
          <a:p>
            <a:pPr algn="just">
              <a:lnSpc>
                <a:spcPct val="150000"/>
              </a:lnSpc>
              <a:spcBef>
                <a:spcPts val="600"/>
              </a:spcBef>
            </a:pPr>
            <a:r>
              <a:rPr lang="vi-VN" sz="2000" b="1" i="1" dirty="0">
                <a:latin typeface="+mj-lt"/>
                <a:ea typeface="Calibri" panose="020F0502020204030204" pitchFamily="34" charset="0"/>
                <a:cs typeface="Times New Roman" panose="02020603050405020304" pitchFamily="18" charset="0"/>
              </a:rPr>
              <a:t>2. Ca bệnh xác định</a:t>
            </a:r>
            <a:endParaRPr lang="en-US" sz="2000" dirty="0">
              <a:latin typeface="+mj-lt"/>
              <a:ea typeface="Calibri" panose="020F0502020204030204" pitchFamily="34" charset="0"/>
              <a:cs typeface="Times New Roman" panose="02020603050405020304" pitchFamily="18" charset="0"/>
            </a:endParaRPr>
          </a:p>
          <a:p>
            <a:pPr indent="457200" algn="just">
              <a:lnSpc>
                <a:spcPct val="150000"/>
              </a:lnSpc>
              <a:spcBef>
                <a:spcPts val="600"/>
              </a:spcBef>
            </a:pP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kết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quả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xét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nghiệm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sinh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học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phân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tử</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dương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tính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với</a:t>
            </a:r>
            <a:r>
              <a:rPr lang="en-US" sz="2000" dirty="0">
                <a:latin typeface="+mj-lt"/>
                <a:ea typeface="Calibri" panose="020F0502020204030204" pitchFamily="34" charset="0"/>
                <a:cs typeface="Times New Roman" panose="02020603050405020304" pitchFamily="18" charset="0"/>
              </a:rPr>
              <a:t> vi </a:t>
            </a:r>
            <a:r>
              <a:rPr lang="en-US" sz="2000" dirty="0" err="1">
                <a:latin typeface="+mj-lt"/>
                <a:ea typeface="Calibri" panose="020F0502020204030204" pitchFamily="34" charset="0"/>
                <a:cs typeface="Times New Roman" panose="02020603050405020304" pitchFamily="18" charset="0"/>
              </a:rPr>
              <a:t>rút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đậu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mùa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khỉ</a:t>
            </a:r>
            <a:r>
              <a:rPr lang="en-US"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400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482600"/>
          </a:xfrm>
          <a:prstGeom prst="rect">
            <a:avLst/>
          </a:prstGeom>
        </p:spPr>
        <p:txBody>
          <a:bodyPr vert="horz" wrap="square" lIns="0" tIns="12700" rIns="0" bIns="0" rtlCol="0">
            <a:spAutoFit/>
          </a:bodyPr>
          <a:lstStyle/>
          <a:p>
            <a:pPr marL="12700" algn="ctr">
              <a:lnSpc>
                <a:spcPct val="100000"/>
              </a:lnSpc>
              <a:spcBef>
                <a:spcPts val="100"/>
              </a:spcBef>
            </a:pPr>
            <a:r>
              <a:rPr lang="en-US" b="1" spc="-5" dirty="0">
                <a:solidFill>
                  <a:schemeClr val="bg2"/>
                </a:solidFill>
                <a:latin typeface="Times New Roman" panose="02020603050405020304" pitchFamily="18" charset="0"/>
                <a:cs typeface="Times New Roman" panose="02020603050405020304" pitchFamily="18" charset="0"/>
              </a:rPr>
              <a:t>CHẨN ĐOÁN PHÂN BIỆT</a:t>
            </a:r>
            <a:endParaRPr lang="vi-VN"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3048000" y="2458638"/>
            <a:ext cx="6096000" cy="3561296"/>
          </a:xfrm>
          <a:prstGeom prst="rect">
            <a:avLst/>
          </a:prstGeom>
        </p:spPr>
        <p:txBody>
          <a:bodyPr>
            <a:spAutoFit/>
          </a:bodyPr>
          <a:lstStyle/>
          <a:p>
            <a:pPr indent="450215">
              <a:lnSpc>
                <a:spcPct val="150000"/>
              </a:lnSpc>
              <a:spcBef>
                <a:spcPts val="600"/>
              </a:spcBef>
            </a:pPr>
            <a:r>
              <a:rPr lang="vi-VN" sz="3600" dirty="0">
                <a:latin typeface="+mj-lt"/>
                <a:ea typeface="Calibri" panose="020F0502020204030204" pitchFamily="34" charset="0"/>
                <a:cs typeface="Times New Roman" panose="02020603050405020304" pitchFamily="18" charset="0"/>
              </a:rPr>
              <a:t>- Đậu mùa (smallpox)</a:t>
            </a:r>
            <a:endParaRPr lang="en-US" sz="3600" dirty="0">
              <a:latin typeface="+mj-lt"/>
              <a:ea typeface="Calibri" panose="020F0502020204030204" pitchFamily="34" charset="0"/>
              <a:cs typeface="Times New Roman" panose="02020603050405020304" pitchFamily="18" charset="0"/>
            </a:endParaRPr>
          </a:p>
          <a:p>
            <a:pPr indent="450215">
              <a:lnSpc>
                <a:spcPct val="150000"/>
              </a:lnSpc>
              <a:spcBef>
                <a:spcPts val="600"/>
              </a:spcBef>
            </a:pPr>
            <a:r>
              <a:rPr lang="vi-VN" sz="3600" dirty="0">
                <a:latin typeface="+mj-lt"/>
                <a:ea typeface="Calibri" panose="020F0502020204030204" pitchFamily="34" charset="0"/>
                <a:cs typeface="Times New Roman" panose="02020603050405020304" pitchFamily="18" charset="0"/>
              </a:rPr>
              <a:t>- Thủy đậu (chicken pox)</a:t>
            </a:r>
            <a:endParaRPr lang="en-US" sz="3600" dirty="0">
              <a:latin typeface="+mj-lt"/>
              <a:ea typeface="Calibri" panose="020F0502020204030204" pitchFamily="34" charset="0"/>
              <a:cs typeface="Times New Roman" panose="02020603050405020304" pitchFamily="18" charset="0"/>
            </a:endParaRPr>
          </a:p>
          <a:p>
            <a:pPr indent="450215">
              <a:lnSpc>
                <a:spcPct val="150000"/>
              </a:lnSpc>
              <a:spcBef>
                <a:spcPts val="600"/>
              </a:spcBef>
            </a:pPr>
            <a:r>
              <a:rPr lang="vi-VN" sz="3600" dirty="0">
                <a:latin typeface="+mj-lt"/>
                <a:ea typeface="Calibri" panose="020F0502020204030204" pitchFamily="34" charset="0"/>
                <a:cs typeface="Times New Roman" panose="02020603050405020304" pitchFamily="18" charset="0"/>
              </a:rPr>
              <a:t>- Herpes lan tỏa</a:t>
            </a:r>
            <a:endParaRPr lang="en-US" sz="3600" dirty="0">
              <a:latin typeface="+mj-lt"/>
              <a:ea typeface="Calibri" panose="020F0502020204030204" pitchFamily="34" charset="0"/>
              <a:cs typeface="Times New Roman" panose="02020603050405020304" pitchFamily="18" charset="0"/>
            </a:endParaRPr>
          </a:p>
          <a:p>
            <a:pPr indent="450215">
              <a:lnSpc>
                <a:spcPct val="150000"/>
              </a:lnSpc>
              <a:spcBef>
                <a:spcPts val="600"/>
              </a:spcBef>
            </a:pPr>
            <a:r>
              <a:rPr lang="en-US" sz="3600" dirty="0">
                <a:latin typeface="+mj-lt"/>
                <a:ea typeface="Calibri" panose="020F0502020204030204" pitchFamily="34" charset="0"/>
                <a:cs typeface="Times New Roman" panose="02020603050405020304" pitchFamily="18" charset="0"/>
              </a:rPr>
              <a:t>- Tay </a:t>
            </a:r>
            <a:r>
              <a:rPr lang="en-US" sz="3600" dirty="0" err="1">
                <a:latin typeface="+mj-lt"/>
                <a:ea typeface="Calibri" panose="020F0502020204030204" pitchFamily="34" charset="0"/>
                <a:cs typeface="Times New Roman" panose="02020603050405020304" pitchFamily="18" charset="0"/>
              </a:rPr>
              <a:t>chân</a:t>
            </a:r>
            <a:r>
              <a:rPr lang="en-US" sz="3600" dirty="0">
                <a:latin typeface="+mj-lt"/>
                <a:ea typeface="Calibri" panose="020F0502020204030204" pitchFamily="34" charset="0"/>
                <a:cs typeface="Times New Roman" panose="02020603050405020304" pitchFamily="18" charset="0"/>
              </a:rPr>
              <a:t> </a:t>
            </a:r>
            <a:r>
              <a:rPr lang="en-US" sz="3600" dirty="0" err="1">
                <a:latin typeface="+mj-lt"/>
                <a:ea typeface="Calibri" panose="020F0502020204030204" pitchFamily="34" charset="0"/>
                <a:cs typeface="Times New Roman" panose="02020603050405020304" pitchFamily="18" charset="0"/>
              </a:rPr>
              <a:t>miệng</a:t>
            </a:r>
            <a:endParaRPr lang="en-US" sz="3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530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482600"/>
          </a:xfrm>
          <a:prstGeom prst="rect">
            <a:avLst/>
          </a:prstGeom>
        </p:spPr>
        <p:txBody>
          <a:bodyPr vert="horz" wrap="square" lIns="0" tIns="12700" rIns="0" bIns="0" rtlCol="0">
            <a:spAutoFit/>
          </a:bodyPr>
          <a:lstStyle/>
          <a:p>
            <a:pPr marL="12700" algn="ctr">
              <a:lnSpc>
                <a:spcPct val="100000"/>
              </a:lnSpc>
              <a:spcBef>
                <a:spcPts val="100"/>
              </a:spcBef>
            </a:pPr>
            <a:r>
              <a:rPr lang="en-US" b="1" spc="-5" dirty="0">
                <a:solidFill>
                  <a:schemeClr val="bg2"/>
                </a:solidFill>
                <a:latin typeface="Times New Roman" panose="02020603050405020304" pitchFamily="18" charset="0"/>
                <a:cs typeface="Times New Roman" panose="02020603050405020304" pitchFamily="18" charset="0"/>
              </a:rPr>
              <a:t>CHẨN ĐOÁN PHÂN BIỆT</a:t>
            </a:r>
            <a:endParaRPr lang="vi-VN"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graphicFrame>
        <p:nvGraphicFramePr>
          <p:cNvPr id="12" name="Table 11">
            <a:extLst>
              <a:ext uri="{FF2B5EF4-FFF2-40B4-BE49-F238E27FC236}">
                <a16:creationId xmlns:a16="http://schemas.microsoft.com/office/drawing/2014/main" id="{8278A78A-BB8B-48CE-BC83-91638ACAAF75}"/>
              </a:ext>
            </a:extLst>
          </p:cNvPr>
          <p:cNvGraphicFramePr>
            <a:graphicFrameLocks noGrp="1"/>
          </p:cNvGraphicFramePr>
          <p:nvPr>
            <p:extLst>
              <p:ext uri="{D42A27DB-BD31-4B8C-83A1-F6EECF244321}">
                <p14:modId xmlns:p14="http://schemas.microsoft.com/office/powerpoint/2010/main" val="2714298162"/>
              </p:ext>
            </p:extLst>
          </p:nvPr>
        </p:nvGraphicFramePr>
        <p:xfrm>
          <a:off x="372744" y="823641"/>
          <a:ext cx="11635968" cy="5986842"/>
        </p:xfrm>
        <a:graphic>
          <a:graphicData uri="http://schemas.openxmlformats.org/drawingml/2006/table">
            <a:tbl>
              <a:tblPr firstRow="1" firstCol="1" bandRow="1">
                <a:tableStyleId>{5C22544A-7EE6-4342-B048-85BDC9FD1C3A}</a:tableStyleId>
              </a:tblPr>
              <a:tblGrid>
                <a:gridCol w="1112628">
                  <a:extLst>
                    <a:ext uri="{9D8B030D-6E8A-4147-A177-3AD203B41FA5}">
                      <a16:colId xmlns:a16="http://schemas.microsoft.com/office/drawing/2014/main" val="2476328580"/>
                    </a:ext>
                  </a:extLst>
                </a:gridCol>
                <a:gridCol w="2279120">
                  <a:extLst>
                    <a:ext uri="{9D8B030D-6E8A-4147-A177-3AD203B41FA5}">
                      <a16:colId xmlns:a16="http://schemas.microsoft.com/office/drawing/2014/main" val="2880542823"/>
                    </a:ext>
                  </a:extLst>
                </a:gridCol>
                <a:gridCol w="1937451">
                  <a:extLst>
                    <a:ext uri="{9D8B030D-6E8A-4147-A177-3AD203B41FA5}">
                      <a16:colId xmlns:a16="http://schemas.microsoft.com/office/drawing/2014/main" val="943769102"/>
                    </a:ext>
                  </a:extLst>
                </a:gridCol>
                <a:gridCol w="1824099">
                  <a:extLst>
                    <a:ext uri="{9D8B030D-6E8A-4147-A177-3AD203B41FA5}">
                      <a16:colId xmlns:a16="http://schemas.microsoft.com/office/drawing/2014/main" val="1335540956"/>
                    </a:ext>
                  </a:extLst>
                </a:gridCol>
                <a:gridCol w="2506630">
                  <a:extLst>
                    <a:ext uri="{9D8B030D-6E8A-4147-A177-3AD203B41FA5}">
                      <a16:colId xmlns:a16="http://schemas.microsoft.com/office/drawing/2014/main" val="1281247162"/>
                    </a:ext>
                  </a:extLst>
                </a:gridCol>
                <a:gridCol w="1976040">
                  <a:extLst>
                    <a:ext uri="{9D8B030D-6E8A-4147-A177-3AD203B41FA5}">
                      <a16:colId xmlns:a16="http://schemas.microsoft.com/office/drawing/2014/main" val="3453633568"/>
                    </a:ext>
                  </a:extLst>
                </a:gridCol>
              </a:tblGrid>
              <a:tr h="682706">
                <a:tc>
                  <a:txBody>
                    <a:bodyPr/>
                    <a:lstStyle/>
                    <a:p>
                      <a:pPr marL="0" marR="0" algn="ctr">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Đặc điểm phân biệt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ctr">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Đậu mùa khỉ</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ctr">
                        <a:lnSpc>
                          <a:spcPct val="150000"/>
                        </a:lnSpc>
                        <a:spcBef>
                          <a:spcPts val="600"/>
                        </a:spcBef>
                        <a:spcAft>
                          <a:spcPts val="0"/>
                        </a:spcAft>
                      </a:pPr>
                      <a:r>
                        <a:rPr lang="vi-VN" sz="1200">
                          <a:effectLst/>
                          <a:latin typeface="Times New Roman" panose="02020603050405020304" pitchFamily="18" charset="0"/>
                          <a:cs typeface="Times New Roman" panose="02020603050405020304" pitchFamily="18" charset="0"/>
                        </a:rPr>
                        <a:t>Đậu mùa (smallpox)</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ctr">
                        <a:lnSpc>
                          <a:spcPct val="150000"/>
                        </a:lnSpc>
                        <a:spcBef>
                          <a:spcPts val="600"/>
                        </a:spcBef>
                        <a:spcAft>
                          <a:spcPts val="0"/>
                        </a:spcAft>
                      </a:pPr>
                      <a:r>
                        <a:rPr lang="vi-VN" sz="1200">
                          <a:effectLst/>
                          <a:latin typeface="Times New Roman" panose="02020603050405020304" pitchFamily="18" charset="0"/>
                          <a:cs typeface="Times New Roman" panose="02020603050405020304" pitchFamily="18" charset="0"/>
                        </a:rPr>
                        <a:t>Thủy đậu (chicken pox)</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ctr">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Tay chân miệng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ctr">
                        <a:lnSpc>
                          <a:spcPct val="150000"/>
                        </a:lnSpc>
                        <a:spcBef>
                          <a:spcPts val="600"/>
                        </a:spcBef>
                        <a:spcAft>
                          <a:spcPts val="0"/>
                        </a:spcAft>
                      </a:pPr>
                      <a:r>
                        <a:rPr lang="vi-VN" sz="1200">
                          <a:effectLst/>
                          <a:latin typeface="Times New Roman" panose="02020603050405020304" pitchFamily="18" charset="0"/>
                          <a:cs typeface="Times New Roman" panose="02020603050405020304" pitchFamily="18" charset="0"/>
                        </a:rPr>
                        <a:t>Herpes lan tỏa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extLst>
                  <a:ext uri="{0D108BD9-81ED-4DB2-BD59-A6C34878D82A}">
                    <a16:rowId xmlns:a16="http://schemas.microsoft.com/office/drawing/2014/main" val="2895455322"/>
                  </a:ext>
                </a:extLst>
              </a:tr>
              <a:tr h="1240283">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Phân bố của ban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dirty="0">
                          <a:effectLst/>
                          <a:latin typeface="Times New Roman" panose="02020603050405020304" pitchFamily="18" charset="0"/>
                          <a:cs typeface="Times New Roman" panose="02020603050405020304" pitchFamily="18" charset="0"/>
                        </a:rPr>
                        <a:t>Ban </a:t>
                      </a:r>
                      <a:r>
                        <a:rPr lang="en-US" sz="1200" dirty="0" err="1">
                          <a:effectLst/>
                          <a:latin typeface="Times New Roman" panose="02020603050405020304" pitchFamily="18" charset="0"/>
                          <a:cs typeface="Times New Roman" panose="02020603050405020304" pitchFamily="18" charset="0"/>
                        </a:rPr>
                        <a:t>xu</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hướng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ly</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tâm</a:t>
                      </a:r>
                      <a:r>
                        <a:rPr lang="en-US" sz="1200" dirty="0">
                          <a:effectLst/>
                          <a:latin typeface="Times New Roman" panose="02020603050405020304" pitchFamily="18" charset="0"/>
                          <a:cs typeface="Times New Roman" panose="02020603050405020304" pitchFamily="18" charset="0"/>
                        </a:rPr>
                        <a:t>, </a:t>
                      </a:r>
                      <a:r>
                        <a:rPr lang="vi-VN" sz="1200" dirty="0">
                          <a:effectLst/>
                          <a:latin typeface="Times New Roman" panose="02020603050405020304" pitchFamily="18" charset="0"/>
                          <a:cs typeface="Times New Roman" panose="02020603050405020304" pitchFamily="18" charset="0"/>
                        </a:rPr>
                        <a:t>gặp nhiều trên mặt, lòng bàn tay, lòng ban chân</a:t>
                      </a:r>
                      <a:endParaRPr lang="en-US" sz="1200" dirty="0">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0"/>
                        </a:spcAft>
                      </a:pPr>
                      <a:r>
                        <a:rPr lang="en-US" sz="1200" dirty="0" err="1">
                          <a:effectLst/>
                          <a:latin typeface="Times New Roman" panose="02020603050405020304" pitchFamily="18" charset="0"/>
                          <a:cs typeface="Times New Roman" panose="02020603050405020304" pitchFamily="18" charset="0"/>
                        </a:rPr>
                        <a:t>Có</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thể</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gặp</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niêm</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mạc</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mắt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miệng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Ban theo trình tự: đầu tiên trên mặt, bàn tay và cẳng tay, sau đó trên thân mình.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dirty="0">
                          <a:effectLst/>
                          <a:latin typeface="Times New Roman" panose="02020603050405020304" pitchFamily="18" charset="0"/>
                          <a:cs typeface="Times New Roman" panose="02020603050405020304" pitchFamily="18" charset="0"/>
                        </a:rPr>
                        <a:t>Ban </a:t>
                      </a:r>
                      <a:r>
                        <a:rPr lang="en-US" sz="1200" dirty="0" err="1">
                          <a:effectLst/>
                          <a:latin typeface="Times New Roman" panose="02020603050405020304" pitchFamily="18" charset="0"/>
                          <a:cs typeface="Times New Roman" panose="02020603050405020304" pitchFamily="18" charset="0"/>
                        </a:rPr>
                        <a:t>xuất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hiện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đầu</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tiên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trên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mặt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và</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thân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nhanh</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chóng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lan</a:t>
                      </a:r>
                      <a:r>
                        <a:rPr lang="en-US" sz="1200" dirty="0">
                          <a:effectLst/>
                          <a:latin typeface="Times New Roman" panose="02020603050405020304" pitchFamily="18" charset="0"/>
                          <a:cs typeface="Times New Roman" panose="02020603050405020304" pitchFamily="18" charset="0"/>
                        </a:rPr>
                        <a:t> ra </a:t>
                      </a:r>
                      <a:r>
                        <a:rPr lang="en-US" sz="1200" dirty="0" err="1">
                          <a:effectLst/>
                          <a:latin typeface="Times New Roman" panose="02020603050405020304" pitchFamily="18" charset="0"/>
                          <a:cs typeface="Times New Roman" panose="02020603050405020304" pitchFamily="18" charset="0"/>
                        </a:rPr>
                        <a:t>khắp</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cơ</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thể</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Loét miệng</a:t>
                      </a:r>
                    </a:p>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Phát ban trên da ở lòng bàn tay, lòng bàn chân, gối, mông;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Thường xuất hiện vùng niêm mạc miệng, sinh dục sau đó nhanh chóng lan ra toàn thân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4056583025"/>
                  </a:ext>
                </a:extLst>
              </a:tr>
              <a:tr h="1240283">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Sự xuất hiện của ban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Cùng lứa tuổi, xuất hiện cùng thời điểm</a:t>
                      </a:r>
                    </a:p>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Nốt phỏng nước đơn lẻ hoặc có thể tạo thành đám tổn thương trên 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dirty="0">
                          <a:effectLst/>
                          <a:latin typeface="Times New Roman" panose="02020603050405020304" pitchFamily="18" charset="0"/>
                          <a:cs typeface="Times New Roman" panose="02020603050405020304" pitchFamily="18" charset="0"/>
                        </a:rPr>
                        <a:t>Ban </a:t>
                      </a:r>
                      <a:r>
                        <a:rPr lang="en-US" sz="1200" dirty="0" err="1">
                          <a:effectLst/>
                          <a:latin typeface="Times New Roman" panose="02020603050405020304" pitchFamily="18" charset="0"/>
                          <a:cs typeface="Times New Roman" panose="02020603050405020304" pitchFamily="18" charset="0"/>
                        </a:rPr>
                        <a:t>xuất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hiện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sau</a:t>
                      </a:r>
                      <a:r>
                        <a:rPr lang="en-US" sz="1200" dirty="0">
                          <a:effectLst/>
                          <a:latin typeface="Times New Roman" panose="02020603050405020304" pitchFamily="18" charset="0"/>
                          <a:cs typeface="Times New Roman" panose="02020603050405020304" pitchFamily="18" charset="0"/>
                        </a:rPr>
                        <a:t> 2-3 </a:t>
                      </a:r>
                      <a:r>
                        <a:rPr lang="en-US" sz="1200" dirty="0" err="1">
                          <a:effectLst/>
                          <a:latin typeface="Times New Roman" panose="02020603050405020304" pitchFamily="18" charset="0"/>
                          <a:cs typeface="Times New Roman" panose="02020603050405020304" pitchFamily="18" charset="0"/>
                        </a:rPr>
                        <a:t>ngày</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đầu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dirty="0" err="1">
                          <a:effectLst/>
                          <a:latin typeface="Times New Roman" panose="02020603050405020304" pitchFamily="18" charset="0"/>
                          <a:cs typeface="Times New Roman" panose="02020603050405020304" pitchFamily="18" charset="0"/>
                        </a:rPr>
                        <a:t>Đa</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lứa</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tuổi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xuất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hiện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thời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gian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khác</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nhau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Đa lứa tuổi</a:t>
                      </a:r>
                    </a:p>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Một số trường hợp phát ban không rõ ràng hoặc chỉ có loét miệng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Cùng lứa tuổi</a:t>
                      </a:r>
                    </a:p>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Các mụn nước tập trung thành chùm, đau rát, nhanh chóng vỡ</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3316721856"/>
                  </a:ext>
                </a:extLst>
              </a:tr>
              <a:tr h="454106">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Tiến triển của ban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Chậm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Nhanh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Nhanh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Nhanh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Nhanh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3326513885"/>
                  </a:ext>
                </a:extLst>
              </a:tr>
              <a:tr h="760582">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Kích thước ban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Trung bình từ 0,5 – 10  mm.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Trung bình 5-10 mm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Kích thước nhỏ đường kính 2-3 mm</a:t>
                      </a:r>
                    </a:p>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Kích thuóc nhỏ, 2-3mm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1825102577"/>
                  </a:ext>
                </a:extLst>
              </a:tr>
              <a:tr h="479565">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Thời gian tồn tại ban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2-4 tuần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2-3 tuần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1-2 tuần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Dưới 7 ngày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Ban nhanh chóng vỡ, sau 3 – 4 ngày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416665576"/>
                  </a:ext>
                </a:extLst>
              </a:tr>
              <a:tr h="454106">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Biểu hiện khác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Sốt và nổi hạch ngoại vi toàn thân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sốt, tiêu chảy, đau người, mệt mỏi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Sốt, mệt mỏi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 Sốt, mệt mỏi, đau họng, biếng ăn, tiêu chảy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Mệt mỏi, chán ăn, sưng hạch phụ cận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3263495997"/>
                  </a:ext>
                </a:extLst>
              </a:tr>
              <a:tr h="479565">
                <a:tc>
                  <a:txBody>
                    <a:bodyPr/>
                    <a:lstStyle/>
                    <a:p>
                      <a:pPr marL="0" marR="0">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Di chứng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nchor="ctr"/>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Có thể để lại sẹo rỗ</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Có thể để lại sẹo rỗ sâu</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Có thể để lại một sẹo lõm nông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a:effectLst/>
                          <a:latin typeface="Times New Roman" panose="02020603050405020304" pitchFamily="18" charset="0"/>
                          <a:cs typeface="Times New Roman" panose="02020603050405020304" pitchFamily="18" charset="0"/>
                        </a:rPr>
                        <a:t>Có thể để lại vết thâm, rất hiếm khi loét hay bội nhiễm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tc>
                  <a:txBody>
                    <a:bodyPr/>
                    <a:lstStyle/>
                    <a:p>
                      <a:pPr marL="0" marR="0" algn="just">
                        <a:lnSpc>
                          <a:spcPct val="150000"/>
                        </a:lnSpc>
                        <a:spcBef>
                          <a:spcPts val="600"/>
                        </a:spcBef>
                        <a:spcAft>
                          <a:spcPts val="0"/>
                        </a:spcAft>
                      </a:pPr>
                      <a:r>
                        <a:rPr lang="en-US" sz="1200" dirty="0" err="1">
                          <a:effectLst/>
                          <a:latin typeface="Times New Roman" panose="02020603050405020304" pitchFamily="18" charset="0"/>
                          <a:cs typeface="Times New Roman" panose="02020603050405020304" pitchFamily="18" charset="0"/>
                        </a:rPr>
                        <a:t>Có</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thể</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để</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lại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vết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thâm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790" marR="48790" marT="0" marB="0"/>
                </a:tc>
                <a:extLst>
                  <a:ext uri="{0D108BD9-81ED-4DB2-BD59-A6C34878D82A}">
                    <a16:rowId xmlns:a16="http://schemas.microsoft.com/office/drawing/2014/main" val="4089562602"/>
                  </a:ext>
                </a:extLst>
              </a:tr>
            </a:tbl>
          </a:graphicData>
        </a:graphic>
      </p:graphicFrame>
    </p:spTree>
    <p:extLst>
      <p:ext uri="{BB962C8B-B14F-4D97-AF65-F5344CB8AC3E}">
        <p14:creationId xmlns:p14="http://schemas.microsoft.com/office/powerpoint/2010/main" val="145045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76300"/>
            <a:ext cx="12192000" cy="5981700"/>
            <a:chOff x="0" y="876300"/>
            <a:chExt cx="12192000" cy="5981700"/>
          </a:xfrm>
        </p:grpSpPr>
        <p:sp>
          <p:nvSpPr>
            <p:cNvPr id="3" name="object 3"/>
            <p:cNvSpPr/>
            <p:nvPr/>
          </p:nvSpPr>
          <p:spPr>
            <a:xfrm>
              <a:off x="8365235" y="876300"/>
              <a:ext cx="3369945" cy="5715000"/>
            </a:xfrm>
            <a:custGeom>
              <a:avLst/>
              <a:gdLst/>
              <a:ahLst/>
              <a:cxnLst/>
              <a:rect l="l" t="t" r="r" b="b"/>
              <a:pathLst>
                <a:path w="3369945" h="5715000">
                  <a:moveTo>
                    <a:pt x="3369564" y="0"/>
                  </a:moveTo>
                  <a:lnTo>
                    <a:pt x="0" y="0"/>
                  </a:lnTo>
                  <a:lnTo>
                    <a:pt x="0" y="5715000"/>
                  </a:lnTo>
                  <a:lnTo>
                    <a:pt x="3369564" y="5715000"/>
                  </a:lnTo>
                  <a:lnTo>
                    <a:pt x="3369564" y="0"/>
                  </a:lnTo>
                  <a:close/>
                </a:path>
              </a:pathLst>
            </a:custGeom>
            <a:solidFill>
              <a:srgbClr val="F6D287"/>
            </a:solidFill>
          </p:spPr>
          <p:txBody>
            <a:bodyPr wrap="square" lIns="0" tIns="0" rIns="0" bIns="0" rtlCol="0"/>
            <a:lstStyle/>
            <a:p>
              <a:endParaRPr/>
            </a:p>
          </p:txBody>
        </p:sp>
        <p:sp>
          <p:nvSpPr>
            <p:cNvPr id="4" name="object 4"/>
            <p:cNvSpPr/>
            <p:nvPr/>
          </p:nvSpPr>
          <p:spPr>
            <a:xfrm>
              <a:off x="3983735" y="876300"/>
              <a:ext cx="3308985" cy="5715000"/>
            </a:xfrm>
            <a:custGeom>
              <a:avLst/>
              <a:gdLst/>
              <a:ahLst/>
              <a:cxnLst/>
              <a:rect l="l" t="t" r="r" b="b"/>
              <a:pathLst>
                <a:path w="3308984" h="5715000">
                  <a:moveTo>
                    <a:pt x="3308604" y="0"/>
                  </a:moveTo>
                  <a:lnTo>
                    <a:pt x="0" y="0"/>
                  </a:lnTo>
                  <a:lnTo>
                    <a:pt x="0" y="5715000"/>
                  </a:lnTo>
                  <a:lnTo>
                    <a:pt x="3308604" y="5715000"/>
                  </a:lnTo>
                  <a:lnTo>
                    <a:pt x="3308604" y="0"/>
                  </a:lnTo>
                  <a:close/>
                </a:path>
              </a:pathLst>
            </a:custGeom>
            <a:solidFill>
              <a:srgbClr val="94CAF0"/>
            </a:solidFill>
          </p:spPr>
          <p:txBody>
            <a:bodyPr wrap="square" lIns="0" tIns="0" rIns="0" bIns="0" rtlCol="0"/>
            <a:lstStyle/>
            <a:p>
              <a:endParaRPr/>
            </a:p>
          </p:txBody>
        </p:sp>
        <p:sp>
          <p:nvSpPr>
            <p:cNvPr id="5" name="object 5"/>
            <p:cNvSpPr/>
            <p:nvPr/>
          </p:nvSpPr>
          <p:spPr>
            <a:xfrm>
              <a:off x="455676" y="876300"/>
              <a:ext cx="2455545" cy="5715000"/>
            </a:xfrm>
            <a:custGeom>
              <a:avLst/>
              <a:gdLst/>
              <a:ahLst/>
              <a:cxnLst/>
              <a:rect l="l" t="t" r="r" b="b"/>
              <a:pathLst>
                <a:path w="2455545" h="5715000">
                  <a:moveTo>
                    <a:pt x="2455164" y="0"/>
                  </a:moveTo>
                  <a:lnTo>
                    <a:pt x="0" y="0"/>
                  </a:lnTo>
                  <a:lnTo>
                    <a:pt x="0" y="5715000"/>
                  </a:lnTo>
                  <a:lnTo>
                    <a:pt x="2455164" y="5715000"/>
                  </a:lnTo>
                  <a:lnTo>
                    <a:pt x="2455164" y="0"/>
                  </a:lnTo>
                  <a:close/>
                </a:path>
              </a:pathLst>
            </a:custGeom>
            <a:solidFill>
              <a:srgbClr val="E9DBFF"/>
            </a:solidFill>
          </p:spPr>
          <p:txBody>
            <a:bodyPr wrap="square" lIns="0" tIns="0" rIns="0" bIns="0" rtlCol="0"/>
            <a:lstStyle/>
            <a:p>
              <a:endParaRPr/>
            </a:p>
          </p:txBody>
        </p:sp>
        <p:pic>
          <p:nvPicPr>
            <p:cNvPr id="6" name="object 6"/>
            <p:cNvPicPr/>
            <p:nvPr/>
          </p:nvPicPr>
          <p:blipFill>
            <a:blip r:embed="rId2" cstate="print"/>
            <a:stretch>
              <a:fillRect/>
            </a:stretch>
          </p:blipFill>
          <p:spPr>
            <a:xfrm>
              <a:off x="457200" y="1080515"/>
              <a:ext cx="2453640" cy="4937760"/>
            </a:xfrm>
            <a:prstGeom prst="rect">
              <a:avLst/>
            </a:prstGeom>
          </p:spPr>
        </p:pic>
        <p:pic>
          <p:nvPicPr>
            <p:cNvPr id="7" name="object 7"/>
            <p:cNvPicPr/>
            <p:nvPr/>
          </p:nvPicPr>
          <p:blipFill>
            <a:blip r:embed="rId3" cstate="print"/>
            <a:stretch>
              <a:fillRect/>
            </a:stretch>
          </p:blipFill>
          <p:spPr>
            <a:xfrm>
              <a:off x="3985259" y="1054607"/>
              <a:ext cx="3307080" cy="4937760"/>
            </a:xfrm>
            <a:prstGeom prst="rect">
              <a:avLst/>
            </a:prstGeom>
          </p:spPr>
        </p:pic>
        <p:pic>
          <p:nvPicPr>
            <p:cNvPr id="8" name="object 8"/>
            <p:cNvPicPr/>
            <p:nvPr/>
          </p:nvPicPr>
          <p:blipFill>
            <a:blip r:embed="rId4" cstate="print"/>
            <a:stretch>
              <a:fillRect/>
            </a:stretch>
          </p:blipFill>
          <p:spPr>
            <a:xfrm>
              <a:off x="8365235" y="1054607"/>
              <a:ext cx="3369564" cy="4937760"/>
            </a:xfrm>
            <a:prstGeom prst="rect">
              <a:avLst/>
            </a:prstGeom>
          </p:spPr>
        </p:pic>
      </p:grpSp>
      <p:pic>
        <p:nvPicPr>
          <p:cNvPr id="9" name="object 9"/>
          <p:cNvPicPr/>
          <p:nvPr/>
        </p:nvPicPr>
        <p:blipFill>
          <a:blip r:embed="rId5" cstate="print"/>
          <a:stretch>
            <a:fillRect/>
          </a:stretch>
        </p:blipFill>
        <p:spPr>
          <a:xfrm>
            <a:off x="188976" y="77723"/>
            <a:ext cx="2246376" cy="687324"/>
          </a:xfrm>
          <a:prstGeom prst="rect">
            <a:avLst/>
          </a:prstGeom>
        </p:spPr>
      </p:pic>
      <p:sp>
        <p:nvSpPr>
          <p:cNvPr id="10" name="object 10"/>
          <p:cNvSpPr txBox="1">
            <a:spLocks noGrp="1"/>
          </p:cNvSpPr>
          <p:nvPr>
            <p:ph type="title"/>
          </p:nvPr>
        </p:nvSpPr>
        <p:spPr>
          <a:xfrm>
            <a:off x="3320922" y="134492"/>
            <a:ext cx="6370320" cy="482600"/>
          </a:xfrm>
          <a:prstGeom prst="rect">
            <a:avLst/>
          </a:prstGeom>
        </p:spPr>
        <p:txBody>
          <a:bodyPr vert="horz" wrap="square" lIns="0" tIns="12700" rIns="0" bIns="0" rtlCol="0">
            <a:spAutoFit/>
          </a:bodyPr>
          <a:lstStyle/>
          <a:p>
            <a:pPr marL="12700" algn="ctr">
              <a:lnSpc>
                <a:spcPct val="100000"/>
              </a:lnSpc>
              <a:spcBef>
                <a:spcPts val="100"/>
              </a:spcBef>
            </a:pPr>
            <a:r>
              <a:rPr lang="vi-VN" b="1" dirty="0">
                <a:latin typeface="+mj-lt"/>
              </a:rPr>
              <a:t>ĐẬU MÙA KHỈ, THỦY ĐẬU, SỞI</a:t>
            </a:r>
            <a:endParaRPr lang="vi-VN" b="1" spc="-5" dirty="0">
              <a:latin typeface="+mj-lt"/>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13</a:t>
            </a:r>
          </a:p>
        </p:txBody>
      </p:sp>
      <p:sp>
        <p:nvSpPr>
          <p:cNvPr id="18" name="object 18"/>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6"/>
              </a:rPr>
              <a:t>Open</a:t>
            </a:r>
            <a:r>
              <a:rPr sz="1100" dirty="0">
                <a:solidFill>
                  <a:srgbClr val="FFFFFF"/>
                </a:solidFill>
                <a:latin typeface="Calibri"/>
                <a:cs typeface="Calibri"/>
                <a:hlinkClick r:id="rId6"/>
              </a:rPr>
              <a:t>WHO</a:t>
            </a:r>
            <a:r>
              <a:rPr sz="1100" spc="-5" dirty="0">
                <a:solidFill>
                  <a:srgbClr val="FFFFFF"/>
                </a:solidFill>
                <a:latin typeface="Calibri"/>
                <a:cs typeface="Calibri"/>
                <a:hlinkClick r:id="rId6"/>
              </a:rPr>
              <a:t>.</a:t>
            </a:r>
            <a:r>
              <a:rPr sz="1100" spc="5" dirty="0">
                <a:solidFill>
                  <a:srgbClr val="FFFFFF"/>
                </a:solidFill>
                <a:latin typeface="Calibri"/>
                <a:cs typeface="Calibri"/>
                <a:hlinkClick r:id="rId6"/>
              </a:rPr>
              <a:t>o</a:t>
            </a:r>
            <a:r>
              <a:rPr sz="1100" dirty="0">
                <a:solidFill>
                  <a:srgbClr val="FFFFFF"/>
                </a:solidFill>
                <a:latin typeface="Calibri"/>
                <a:cs typeface="Calibri"/>
                <a:hlinkClick r:id="rId6"/>
              </a:rPr>
              <a:t>rg</a:t>
            </a:r>
            <a:endParaRPr sz="1100">
              <a:latin typeface="Calibri"/>
              <a:cs typeface="Calibri"/>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11" name="object 11"/>
          <p:cNvSpPr txBox="1"/>
          <p:nvPr/>
        </p:nvSpPr>
        <p:spPr>
          <a:xfrm>
            <a:off x="500278" y="6097625"/>
            <a:ext cx="2377440" cy="391160"/>
          </a:xfrm>
          <a:prstGeom prst="rect">
            <a:avLst/>
          </a:prstGeom>
        </p:spPr>
        <p:txBody>
          <a:bodyPr vert="horz" wrap="square" lIns="0" tIns="12700" rIns="0" bIns="0" rtlCol="0">
            <a:spAutoFit/>
          </a:bodyPr>
          <a:lstStyle/>
          <a:p>
            <a:pPr marL="12700">
              <a:lnSpc>
                <a:spcPct val="100000"/>
              </a:lnSpc>
              <a:spcBef>
                <a:spcPts val="100"/>
              </a:spcBef>
            </a:pPr>
            <a:r>
              <a:rPr lang="vi-VN" sz="2400" b="1" spc="-5" dirty="0">
                <a:solidFill>
                  <a:srgbClr val="333333"/>
                </a:solidFill>
                <a:latin typeface="Arial"/>
                <a:cs typeface="Arial"/>
              </a:rPr>
              <a:t>Đậu mùa khỉ</a:t>
            </a:r>
            <a:endParaRPr sz="2400" dirty="0">
              <a:latin typeface="Arial"/>
              <a:cs typeface="Arial"/>
            </a:endParaRPr>
          </a:p>
        </p:txBody>
      </p:sp>
      <p:sp>
        <p:nvSpPr>
          <p:cNvPr id="12" name="object 12"/>
          <p:cNvSpPr txBox="1"/>
          <p:nvPr/>
        </p:nvSpPr>
        <p:spPr>
          <a:xfrm>
            <a:off x="4539488" y="6087567"/>
            <a:ext cx="2166112" cy="443070"/>
          </a:xfrm>
          <a:prstGeom prst="rect">
            <a:avLst/>
          </a:prstGeom>
        </p:spPr>
        <p:txBody>
          <a:bodyPr vert="horz" wrap="square" lIns="0" tIns="12065" rIns="0" bIns="0" rtlCol="0">
            <a:spAutoFit/>
          </a:bodyPr>
          <a:lstStyle/>
          <a:p>
            <a:pPr marL="12700">
              <a:lnSpc>
                <a:spcPct val="100000"/>
              </a:lnSpc>
              <a:spcBef>
                <a:spcPts val="95"/>
              </a:spcBef>
            </a:pPr>
            <a:r>
              <a:rPr lang="vi-VN" sz="2800" b="1" spc="-5">
                <a:solidFill>
                  <a:srgbClr val="333333"/>
                </a:solidFill>
                <a:latin typeface="Arial"/>
                <a:cs typeface="Arial"/>
              </a:rPr>
              <a:t>Thủy đậu</a:t>
            </a:r>
            <a:endParaRPr sz="2800" dirty="0">
              <a:latin typeface="Arial"/>
              <a:cs typeface="Arial"/>
            </a:endParaRPr>
          </a:p>
        </p:txBody>
      </p:sp>
      <p:sp>
        <p:nvSpPr>
          <p:cNvPr id="13" name="object 13"/>
          <p:cNvSpPr txBox="1"/>
          <p:nvPr/>
        </p:nvSpPr>
        <p:spPr>
          <a:xfrm>
            <a:off x="8867013" y="6043066"/>
            <a:ext cx="1642110" cy="452120"/>
          </a:xfrm>
          <a:prstGeom prst="rect">
            <a:avLst/>
          </a:prstGeom>
        </p:spPr>
        <p:txBody>
          <a:bodyPr vert="horz" wrap="square" lIns="0" tIns="12065" rIns="0" bIns="0" rtlCol="0">
            <a:spAutoFit/>
          </a:bodyPr>
          <a:lstStyle/>
          <a:p>
            <a:pPr marL="12700">
              <a:lnSpc>
                <a:spcPct val="100000"/>
              </a:lnSpc>
              <a:spcBef>
                <a:spcPts val="95"/>
              </a:spcBef>
            </a:pPr>
            <a:r>
              <a:rPr lang="vi-VN" sz="2800" b="1" spc="-5" dirty="0">
                <a:solidFill>
                  <a:srgbClr val="333333"/>
                </a:solidFill>
                <a:latin typeface="Arial"/>
                <a:cs typeface="Arial"/>
              </a:rPr>
              <a:t>Sởi</a:t>
            </a:r>
            <a:endParaRPr sz="2800" dirty="0">
              <a:latin typeface="Arial"/>
              <a:cs typeface="Arial"/>
            </a:endParaRPr>
          </a:p>
        </p:txBody>
      </p:sp>
      <p:sp>
        <p:nvSpPr>
          <p:cNvPr id="14" name="object 14"/>
          <p:cNvSpPr txBox="1"/>
          <p:nvPr/>
        </p:nvSpPr>
        <p:spPr>
          <a:xfrm>
            <a:off x="534111" y="5808065"/>
            <a:ext cx="216725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Crédits</a:t>
            </a:r>
            <a:r>
              <a:rPr sz="1000" spc="-10" dirty="0">
                <a:solidFill>
                  <a:srgbClr val="FFFFFF"/>
                </a:solidFill>
                <a:latin typeface="Arial MT"/>
                <a:cs typeface="Arial MT"/>
              </a:rPr>
              <a:t> </a:t>
            </a:r>
            <a:r>
              <a:rPr sz="1000" spc="-5" dirty="0">
                <a:solidFill>
                  <a:srgbClr val="FFFFFF"/>
                </a:solidFill>
                <a:latin typeface="Arial MT"/>
                <a:cs typeface="Arial MT"/>
              </a:rPr>
              <a:t>photo</a:t>
            </a:r>
            <a:r>
              <a:rPr sz="1000" spc="-10" dirty="0">
                <a:solidFill>
                  <a:srgbClr val="FFFFFF"/>
                </a:solidFill>
                <a:latin typeface="Arial MT"/>
                <a:cs typeface="Arial MT"/>
              </a:rPr>
              <a:t> </a:t>
            </a:r>
            <a:r>
              <a:rPr sz="1000" spc="-5" dirty="0">
                <a:solidFill>
                  <a:srgbClr val="FFFFFF"/>
                </a:solidFill>
                <a:latin typeface="Arial MT"/>
                <a:cs typeface="Arial MT"/>
              </a:rPr>
              <a:t>:</a:t>
            </a:r>
            <a:r>
              <a:rPr sz="1000" spc="-20" dirty="0">
                <a:solidFill>
                  <a:srgbClr val="FFFFFF"/>
                </a:solidFill>
                <a:latin typeface="Arial MT"/>
                <a:cs typeface="Arial MT"/>
              </a:rPr>
              <a:t> </a:t>
            </a:r>
            <a:r>
              <a:rPr sz="1000" spc="-5" dirty="0">
                <a:solidFill>
                  <a:srgbClr val="FFFFFF"/>
                </a:solidFill>
                <a:latin typeface="Arial MT"/>
                <a:cs typeface="Arial MT"/>
              </a:rPr>
              <a:t>OMS</a:t>
            </a:r>
            <a:r>
              <a:rPr sz="1000" spc="-10" dirty="0">
                <a:solidFill>
                  <a:srgbClr val="FFFFFF"/>
                </a:solidFill>
                <a:latin typeface="Arial MT"/>
                <a:cs typeface="Arial MT"/>
              </a:rPr>
              <a:t> </a:t>
            </a:r>
            <a:r>
              <a:rPr sz="1000" spc="-5" dirty="0">
                <a:solidFill>
                  <a:srgbClr val="FFFFFF"/>
                </a:solidFill>
                <a:latin typeface="Arial MT"/>
                <a:cs typeface="Arial MT"/>
              </a:rPr>
              <a:t>/</a:t>
            </a:r>
            <a:r>
              <a:rPr sz="1000" spc="-10" dirty="0">
                <a:solidFill>
                  <a:srgbClr val="FFFFFF"/>
                </a:solidFill>
                <a:latin typeface="Arial MT"/>
                <a:cs typeface="Arial MT"/>
              </a:rPr>
              <a:t> </a:t>
            </a:r>
            <a:r>
              <a:rPr sz="1000" spc="-5" dirty="0">
                <a:solidFill>
                  <a:srgbClr val="FFFFFF"/>
                </a:solidFill>
                <a:latin typeface="Arial MT"/>
                <a:cs typeface="Arial MT"/>
              </a:rPr>
              <a:t>Brian</a:t>
            </a:r>
            <a:r>
              <a:rPr sz="1000" spc="-10" dirty="0">
                <a:solidFill>
                  <a:srgbClr val="FFFFFF"/>
                </a:solidFill>
                <a:latin typeface="Arial MT"/>
                <a:cs typeface="Arial MT"/>
              </a:rPr>
              <a:t> </a:t>
            </a:r>
            <a:r>
              <a:rPr sz="1000" spc="-5" dirty="0">
                <a:solidFill>
                  <a:srgbClr val="FFFFFF"/>
                </a:solidFill>
                <a:latin typeface="Arial MT"/>
                <a:cs typeface="Arial MT"/>
              </a:rPr>
              <a:t>W</a:t>
            </a:r>
            <a:r>
              <a:rPr sz="1000" spc="5" dirty="0">
                <a:solidFill>
                  <a:srgbClr val="FFFFFF"/>
                </a:solidFill>
                <a:latin typeface="Arial MT"/>
                <a:cs typeface="Arial MT"/>
              </a:rPr>
              <a:t> </a:t>
            </a:r>
            <a:r>
              <a:rPr sz="1000" spc="-5" dirty="0">
                <a:solidFill>
                  <a:srgbClr val="FFFFFF"/>
                </a:solidFill>
                <a:latin typeface="Arial MT"/>
                <a:cs typeface="Arial MT"/>
              </a:rPr>
              <a:t>J</a:t>
            </a:r>
            <a:r>
              <a:rPr sz="1000" spc="-15" dirty="0">
                <a:solidFill>
                  <a:srgbClr val="FFFFFF"/>
                </a:solidFill>
                <a:latin typeface="Arial MT"/>
                <a:cs typeface="Arial MT"/>
              </a:rPr>
              <a:t> </a:t>
            </a:r>
            <a:r>
              <a:rPr sz="1000" spc="-5" dirty="0">
                <a:solidFill>
                  <a:srgbClr val="FFFFFF"/>
                </a:solidFill>
                <a:latin typeface="Arial MT"/>
                <a:cs typeface="Arial MT"/>
              </a:rPr>
              <a:t>Mahy</a:t>
            </a:r>
            <a:endParaRPr sz="1000">
              <a:latin typeface="Arial MT"/>
              <a:cs typeface="Arial MT"/>
            </a:endParaRPr>
          </a:p>
        </p:txBody>
      </p:sp>
      <p:sp>
        <p:nvSpPr>
          <p:cNvPr id="15" name="object 15"/>
          <p:cNvSpPr txBox="1"/>
          <p:nvPr/>
        </p:nvSpPr>
        <p:spPr>
          <a:xfrm>
            <a:off x="4064634" y="5632196"/>
            <a:ext cx="2297430" cy="330200"/>
          </a:xfrm>
          <a:prstGeom prst="rect">
            <a:avLst/>
          </a:prstGeom>
        </p:spPr>
        <p:txBody>
          <a:bodyPr vert="horz" wrap="square" lIns="0" tIns="12065" rIns="0" bIns="0" rtlCol="0">
            <a:spAutoFit/>
          </a:bodyPr>
          <a:lstStyle/>
          <a:p>
            <a:pPr marL="12700" marR="5080">
              <a:lnSpc>
                <a:spcPct val="100000"/>
              </a:lnSpc>
              <a:spcBef>
                <a:spcPts val="95"/>
              </a:spcBef>
            </a:pPr>
            <a:r>
              <a:rPr sz="1000" spc="-5" dirty="0">
                <a:solidFill>
                  <a:srgbClr val="FFFFFF"/>
                </a:solidFill>
                <a:latin typeface="Arial MT"/>
                <a:cs typeface="Arial MT"/>
              </a:rPr>
              <a:t>Crédits photo</a:t>
            </a:r>
            <a:r>
              <a:rPr sz="1000" spc="-10" dirty="0">
                <a:solidFill>
                  <a:srgbClr val="FFFFFF"/>
                </a:solidFill>
                <a:latin typeface="Arial MT"/>
                <a:cs typeface="Arial MT"/>
              </a:rPr>
              <a:t> </a:t>
            </a:r>
            <a:r>
              <a:rPr sz="1000" spc="-5" dirty="0">
                <a:solidFill>
                  <a:srgbClr val="FFFFFF"/>
                </a:solidFill>
                <a:latin typeface="Arial MT"/>
                <a:cs typeface="Arial MT"/>
              </a:rPr>
              <a:t>:</a:t>
            </a:r>
            <a:r>
              <a:rPr sz="1000" spc="-20" dirty="0">
                <a:solidFill>
                  <a:srgbClr val="FFFFFF"/>
                </a:solidFill>
                <a:latin typeface="Arial MT"/>
                <a:cs typeface="Arial MT"/>
              </a:rPr>
              <a:t> </a:t>
            </a:r>
            <a:r>
              <a:rPr sz="1000" spc="-5" dirty="0">
                <a:solidFill>
                  <a:srgbClr val="FFFFFF"/>
                </a:solidFill>
                <a:latin typeface="Arial MT"/>
                <a:cs typeface="Arial MT"/>
              </a:rPr>
              <a:t>Centres de</a:t>
            </a:r>
            <a:r>
              <a:rPr sz="1000" spc="-10" dirty="0">
                <a:solidFill>
                  <a:srgbClr val="FFFFFF"/>
                </a:solidFill>
                <a:latin typeface="Arial MT"/>
                <a:cs typeface="Arial MT"/>
              </a:rPr>
              <a:t> </a:t>
            </a:r>
            <a:r>
              <a:rPr sz="1000" spc="-5" dirty="0">
                <a:solidFill>
                  <a:srgbClr val="FFFFFF"/>
                </a:solidFill>
                <a:latin typeface="Arial MT"/>
                <a:cs typeface="Arial MT"/>
              </a:rPr>
              <a:t>contrôle</a:t>
            </a:r>
            <a:r>
              <a:rPr sz="1000" spc="-25" dirty="0">
                <a:solidFill>
                  <a:srgbClr val="FFFFFF"/>
                </a:solidFill>
                <a:latin typeface="Arial MT"/>
                <a:cs typeface="Arial MT"/>
              </a:rPr>
              <a:t> </a:t>
            </a:r>
            <a:r>
              <a:rPr sz="1000" spc="-5" dirty="0">
                <a:solidFill>
                  <a:srgbClr val="FFFFFF"/>
                </a:solidFill>
                <a:latin typeface="Arial MT"/>
                <a:cs typeface="Arial MT"/>
              </a:rPr>
              <a:t>et</a:t>
            </a:r>
            <a:r>
              <a:rPr sz="1000" spc="-10" dirty="0">
                <a:solidFill>
                  <a:srgbClr val="FFFFFF"/>
                </a:solidFill>
                <a:latin typeface="Arial MT"/>
                <a:cs typeface="Arial MT"/>
              </a:rPr>
              <a:t> </a:t>
            </a:r>
            <a:r>
              <a:rPr sz="1000" spc="-5" dirty="0">
                <a:solidFill>
                  <a:srgbClr val="FFFFFF"/>
                </a:solidFill>
                <a:latin typeface="Arial MT"/>
                <a:cs typeface="Arial MT"/>
              </a:rPr>
              <a:t>de </a:t>
            </a:r>
            <a:r>
              <a:rPr sz="1000" spc="-260" dirty="0">
                <a:solidFill>
                  <a:srgbClr val="FFFFFF"/>
                </a:solidFill>
                <a:latin typeface="Arial MT"/>
                <a:cs typeface="Arial MT"/>
              </a:rPr>
              <a:t> </a:t>
            </a:r>
            <a:r>
              <a:rPr sz="1000" spc="-5" dirty="0">
                <a:solidFill>
                  <a:srgbClr val="FFFFFF"/>
                </a:solidFill>
                <a:latin typeface="Arial MT"/>
                <a:cs typeface="Arial MT"/>
              </a:rPr>
              <a:t>prévention</a:t>
            </a:r>
            <a:r>
              <a:rPr sz="1000" spc="-10" dirty="0">
                <a:solidFill>
                  <a:srgbClr val="FFFFFF"/>
                </a:solidFill>
                <a:latin typeface="Arial MT"/>
                <a:cs typeface="Arial MT"/>
              </a:rPr>
              <a:t> </a:t>
            </a:r>
            <a:r>
              <a:rPr sz="1000" spc="-5" dirty="0">
                <a:solidFill>
                  <a:srgbClr val="FFFFFF"/>
                </a:solidFill>
                <a:latin typeface="Arial MT"/>
                <a:cs typeface="Arial MT"/>
              </a:rPr>
              <a:t>des</a:t>
            </a:r>
            <a:r>
              <a:rPr sz="1000" dirty="0">
                <a:solidFill>
                  <a:srgbClr val="FFFFFF"/>
                </a:solidFill>
                <a:latin typeface="Arial MT"/>
                <a:cs typeface="Arial MT"/>
              </a:rPr>
              <a:t> </a:t>
            </a:r>
            <a:r>
              <a:rPr sz="1000" spc="-5" dirty="0">
                <a:solidFill>
                  <a:srgbClr val="FFFFFF"/>
                </a:solidFill>
                <a:latin typeface="Arial MT"/>
                <a:cs typeface="Arial MT"/>
              </a:rPr>
              <a:t>maladies</a:t>
            </a:r>
            <a:endParaRPr sz="1000">
              <a:latin typeface="Arial MT"/>
              <a:cs typeface="Arial MT"/>
            </a:endParaRPr>
          </a:p>
        </p:txBody>
      </p:sp>
      <p:sp>
        <p:nvSpPr>
          <p:cNvPr id="16" name="object 16"/>
          <p:cNvSpPr txBox="1"/>
          <p:nvPr/>
        </p:nvSpPr>
        <p:spPr>
          <a:xfrm>
            <a:off x="8445245" y="5606288"/>
            <a:ext cx="2921635"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Crédits</a:t>
            </a:r>
            <a:r>
              <a:rPr sz="1000" dirty="0">
                <a:solidFill>
                  <a:srgbClr val="FFFFFF"/>
                </a:solidFill>
                <a:latin typeface="Arial MT"/>
                <a:cs typeface="Arial MT"/>
              </a:rPr>
              <a:t> </a:t>
            </a:r>
            <a:r>
              <a:rPr sz="1000" spc="-5" dirty="0">
                <a:solidFill>
                  <a:srgbClr val="FFFFFF"/>
                </a:solidFill>
                <a:latin typeface="Arial MT"/>
                <a:cs typeface="Arial MT"/>
              </a:rPr>
              <a:t>photo :</a:t>
            </a:r>
            <a:r>
              <a:rPr sz="1000" spc="-20" dirty="0">
                <a:solidFill>
                  <a:srgbClr val="FFFFFF"/>
                </a:solidFill>
                <a:latin typeface="Arial MT"/>
                <a:cs typeface="Arial MT"/>
              </a:rPr>
              <a:t> </a:t>
            </a:r>
            <a:r>
              <a:rPr sz="1000" spc="-5" dirty="0">
                <a:solidFill>
                  <a:srgbClr val="FFFFFF"/>
                </a:solidFill>
                <a:latin typeface="Arial MT"/>
                <a:cs typeface="Arial MT"/>
              </a:rPr>
              <a:t>Centres</a:t>
            </a:r>
            <a:r>
              <a:rPr sz="1000" spc="5" dirty="0">
                <a:solidFill>
                  <a:srgbClr val="FFFFFF"/>
                </a:solidFill>
                <a:latin typeface="Arial MT"/>
                <a:cs typeface="Arial MT"/>
              </a:rPr>
              <a:t> </a:t>
            </a:r>
            <a:r>
              <a:rPr sz="1000" spc="-5" dirty="0">
                <a:solidFill>
                  <a:srgbClr val="FFFFFF"/>
                </a:solidFill>
                <a:latin typeface="Arial MT"/>
                <a:cs typeface="Arial MT"/>
              </a:rPr>
              <a:t>de contrôle</a:t>
            </a:r>
            <a:r>
              <a:rPr sz="1000" spc="-20" dirty="0">
                <a:solidFill>
                  <a:srgbClr val="FFFFFF"/>
                </a:solidFill>
                <a:latin typeface="Arial MT"/>
                <a:cs typeface="Arial MT"/>
              </a:rPr>
              <a:t> </a:t>
            </a:r>
            <a:r>
              <a:rPr sz="1000" spc="-5" dirty="0">
                <a:solidFill>
                  <a:srgbClr val="FFFFFF"/>
                </a:solidFill>
                <a:latin typeface="Arial MT"/>
                <a:cs typeface="Arial MT"/>
              </a:rPr>
              <a:t>et</a:t>
            </a:r>
            <a:r>
              <a:rPr sz="1000" dirty="0">
                <a:solidFill>
                  <a:srgbClr val="FFFFFF"/>
                </a:solidFill>
                <a:latin typeface="Arial MT"/>
                <a:cs typeface="Arial MT"/>
              </a:rPr>
              <a:t> </a:t>
            </a:r>
            <a:r>
              <a:rPr sz="1000" spc="-5" dirty="0">
                <a:solidFill>
                  <a:srgbClr val="FFFFFF"/>
                </a:solidFill>
                <a:latin typeface="Arial MT"/>
                <a:cs typeface="Arial MT"/>
              </a:rPr>
              <a:t>de </a:t>
            </a:r>
            <a:r>
              <a:rPr sz="1000" spc="-10" dirty="0">
                <a:solidFill>
                  <a:srgbClr val="FFFFFF"/>
                </a:solidFill>
                <a:latin typeface="Arial MT"/>
                <a:cs typeface="Arial MT"/>
              </a:rPr>
              <a:t>prévention</a:t>
            </a:r>
            <a:endParaRPr sz="1000">
              <a:latin typeface="Arial MT"/>
              <a:cs typeface="Arial MT"/>
            </a:endParaRPr>
          </a:p>
          <a:p>
            <a:pPr marL="12700">
              <a:lnSpc>
                <a:spcPct val="100000"/>
              </a:lnSpc>
              <a:spcBef>
                <a:spcPts val="5"/>
              </a:spcBef>
            </a:pPr>
            <a:r>
              <a:rPr sz="1000" spc="-5" dirty="0">
                <a:solidFill>
                  <a:srgbClr val="FFFFFF"/>
                </a:solidFill>
                <a:latin typeface="Arial MT"/>
                <a:cs typeface="Arial MT"/>
              </a:rPr>
              <a:t>des</a:t>
            </a:r>
            <a:r>
              <a:rPr sz="1000" spc="-45" dirty="0">
                <a:solidFill>
                  <a:srgbClr val="FFFFFF"/>
                </a:solidFill>
                <a:latin typeface="Arial MT"/>
                <a:cs typeface="Arial MT"/>
              </a:rPr>
              <a:t> </a:t>
            </a:r>
            <a:r>
              <a:rPr sz="1000" spc="-5" dirty="0">
                <a:solidFill>
                  <a:srgbClr val="FFFFFF"/>
                </a:solidFill>
                <a:latin typeface="Arial MT"/>
                <a:cs typeface="Arial MT"/>
              </a:rPr>
              <a:t>maladies</a:t>
            </a:r>
            <a:endParaRPr sz="1000">
              <a:latin typeface="Arial MT"/>
              <a:cs typeface="Arial M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76" y="77723"/>
            <a:ext cx="2246376" cy="687324"/>
          </a:xfrm>
          <a:prstGeom prst="rect">
            <a:avLst/>
          </a:prstGeom>
        </p:spPr>
      </p:pic>
      <p:sp>
        <p:nvSpPr>
          <p:cNvPr id="3" name="object 3"/>
          <p:cNvSpPr txBox="1">
            <a:spLocks noGrp="1"/>
          </p:cNvSpPr>
          <p:nvPr>
            <p:ph type="title"/>
          </p:nvPr>
        </p:nvSpPr>
        <p:spPr>
          <a:xfrm>
            <a:off x="4010803" y="183905"/>
            <a:ext cx="6737478" cy="474489"/>
          </a:xfrm>
          <a:prstGeom prst="rect">
            <a:avLst/>
          </a:prstGeom>
        </p:spPr>
        <p:txBody>
          <a:bodyPr vert="horz" wrap="square" lIns="0" tIns="12700" rIns="0" bIns="0" rtlCol="0">
            <a:spAutoFit/>
          </a:bodyPr>
          <a:lstStyle/>
          <a:p>
            <a:pPr marL="12700" algn="ctr">
              <a:lnSpc>
                <a:spcPct val="100000"/>
              </a:lnSpc>
              <a:spcBef>
                <a:spcPts val="100"/>
              </a:spcBef>
            </a:pPr>
            <a:r>
              <a:rPr lang="vi-VN" b="1" dirty="0">
                <a:solidFill>
                  <a:srgbClr val="C00000"/>
                </a:solidFill>
                <a:latin typeface="+mj-lt"/>
              </a:rPr>
              <a:t>ĐẬU MÙA KHỈ VÀ THỦY ĐẬU</a:t>
            </a:r>
          </a:p>
        </p:txBody>
      </p:sp>
      <p:pic>
        <p:nvPicPr>
          <p:cNvPr id="4" name="object 4"/>
          <p:cNvPicPr/>
          <p:nvPr/>
        </p:nvPicPr>
        <p:blipFill>
          <a:blip r:embed="rId3" cstate="print"/>
          <a:stretch>
            <a:fillRect/>
          </a:stretch>
        </p:blipFill>
        <p:spPr>
          <a:xfrm>
            <a:off x="1462379" y="923544"/>
            <a:ext cx="9267241" cy="5614203"/>
          </a:xfrm>
          <a:prstGeom prst="rect">
            <a:avLst/>
          </a:prstGeom>
        </p:spPr>
      </p:pic>
      <p:sp>
        <p:nvSpPr>
          <p:cNvPr id="5" name="object 5"/>
          <p:cNvSpPr txBox="1"/>
          <p:nvPr/>
        </p:nvSpPr>
        <p:spPr>
          <a:xfrm>
            <a:off x="2400680" y="5694070"/>
            <a:ext cx="124587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Crédits</a:t>
            </a:r>
            <a:r>
              <a:rPr sz="1000" spc="-20" dirty="0">
                <a:solidFill>
                  <a:srgbClr val="FFFFFF"/>
                </a:solidFill>
                <a:latin typeface="Arial MT"/>
                <a:cs typeface="Arial MT"/>
              </a:rPr>
              <a:t> </a:t>
            </a:r>
            <a:r>
              <a:rPr sz="1000" spc="-5" dirty="0">
                <a:solidFill>
                  <a:srgbClr val="FFFFFF"/>
                </a:solidFill>
                <a:latin typeface="Arial MT"/>
                <a:cs typeface="Arial MT"/>
              </a:rPr>
              <a:t>photo</a:t>
            </a:r>
            <a:r>
              <a:rPr sz="1000" spc="-25" dirty="0">
                <a:solidFill>
                  <a:srgbClr val="FFFFFF"/>
                </a:solidFill>
                <a:latin typeface="Arial MT"/>
                <a:cs typeface="Arial MT"/>
              </a:rPr>
              <a:t> </a:t>
            </a:r>
            <a:r>
              <a:rPr sz="1000" spc="-5" dirty="0">
                <a:solidFill>
                  <a:srgbClr val="FFFFFF"/>
                </a:solidFill>
                <a:latin typeface="Arial MT"/>
                <a:cs typeface="Arial MT"/>
              </a:rPr>
              <a:t>:</a:t>
            </a:r>
            <a:r>
              <a:rPr sz="1000" spc="-35" dirty="0">
                <a:solidFill>
                  <a:srgbClr val="FFFFFF"/>
                </a:solidFill>
                <a:latin typeface="Arial MT"/>
                <a:cs typeface="Arial MT"/>
              </a:rPr>
              <a:t> </a:t>
            </a:r>
            <a:r>
              <a:rPr sz="1000" spc="-5" dirty="0">
                <a:solidFill>
                  <a:srgbClr val="FFFFFF"/>
                </a:solidFill>
                <a:latin typeface="Arial MT"/>
                <a:cs typeface="Arial MT"/>
              </a:rPr>
              <a:t>NCDC</a:t>
            </a:r>
            <a:endParaRPr sz="1000">
              <a:latin typeface="Arial MT"/>
              <a:cs typeface="Arial MT"/>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14</a:t>
            </a:r>
          </a:p>
        </p:txBody>
      </p:sp>
      <p:sp>
        <p:nvSpPr>
          <p:cNvPr id="10" name="object 10"/>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6" name="object 6"/>
          <p:cNvSpPr txBox="1"/>
          <p:nvPr/>
        </p:nvSpPr>
        <p:spPr>
          <a:xfrm>
            <a:off x="8475980" y="5620308"/>
            <a:ext cx="124587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Crédits</a:t>
            </a:r>
            <a:r>
              <a:rPr sz="1000" spc="-20" dirty="0">
                <a:solidFill>
                  <a:srgbClr val="FFFFFF"/>
                </a:solidFill>
                <a:latin typeface="Arial MT"/>
                <a:cs typeface="Arial MT"/>
              </a:rPr>
              <a:t> </a:t>
            </a:r>
            <a:r>
              <a:rPr sz="1000" spc="-5" dirty="0">
                <a:solidFill>
                  <a:srgbClr val="FFFFFF"/>
                </a:solidFill>
                <a:latin typeface="Arial MT"/>
                <a:cs typeface="Arial MT"/>
              </a:rPr>
              <a:t>photo</a:t>
            </a:r>
            <a:r>
              <a:rPr sz="1000" spc="-25" dirty="0">
                <a:solidFill>
                  <a:srgbClr val="FFFFFF"/>
                </a:solidFill>
                <a:latin typeface="Arial MT"/>
                <a:cs typeface="Arial MT"/>
              </a:rPr>
              <a:t> </a:t>
            </a:r>
            <a:r>
              <a:rPr sz="1000" spc="-5" dirty="0">
                <a:solidFill>
                  <a:srgbClr val="FFFFFF"/>
                </a:solidFill>
                <a:latin typeface="Arial MT"/>
                <a:cs typeface="Arial MT"/>
              </a:rPr>
              <a:t>:</a:t>
            </a:r>
            <a:r>
              <a:rPr sz="1000" spc="-35" dirty="0">
                <a:solidFill>
                  <a:srgbClr val="FFFFFF"/>
                </a:solidFill>
                <a:latin typeface="Arial MT"/>
                <a:cs typeface="Arial MT"/>
              </a:rPr>
              <a:t> </a:t>
            </a:r>
            <a:r>
              <a:rPr sz="1000" spc="-5" dirty="0">
                <a:solidFill>
                  <a:srgbClr val="FFFFFF"/>
                </a:solidFill>
                <a:latin typeface="Arial MT"/>
                <a:cs typeface="Arial MT"/>
              </a:rPr>
              <a:t>NCDC</a:t>
            </a:r>
            <a:endParaRPr sz="1000">
              <a:latin typeface="Arial MT"/>
              <a:cs typeface="Arial MT"/>
            </a:endParaRPr>
          </a:p>
        </p:txBody>
      </p:sp>
      <p:sp>
        <p:nvSpPr>
          <p:cNvPr id="7" name="object 7"/>
          <p:cNvSpPr txBox="1"/>
          <p:nvPr/>
        </p:nvSpPr>
        <p:spPr>
          <a:xfrm>
            <a:off x="848724" y="1752600"/>
            <a:ext cx="2116735" cy="934871"/>
          </a:xfrm>
          <a:prstGeom prst="rect">
            <a:avLst/>
          </a:prstGeom>
        </p:spPr>
        <p:txBody>
          <a:bodyPr vert="horz" wrap="square" lIns="0" tIns="12700" rIns="0" bIns="0" rtlCol="0">
            <a:spAutoFit/>
          </a:bodyPr>
          <a:lstStyle/>
          <a:p>
            <a:pPr marL="388620" marR="5080" indent="-376555">
              <a:lnSpc>
                <a:spcPct val="106800"/>
              </a:lnSpc>
              <a:spcBef>
                <a:spcPts val="100"/>
              </a:spcBef>
            </a:pPr>
            <a:r>
              <a:rPr lang="vi-VN" sz="2800" dirty="0">
                <a:latin typeface="Calibri"/>
                <a:cs typeface="Calibri"/>
              </a:rPr>
              <a:t>Đậu mùa khỉ: ban + hạch</a:t>
            </a:r>
            <a:endParaRPr sz="2800" dirty="0">
              <a:latin typeface="Calibri"/>
              <a:cs typeface="Calibri"/>
            </a:endParaRPr>
          </a:p>
        </p:txBody>
      </p:sp>
      <p:sp>
        <p:nvSpPr>
          <p:cNvPr id="8" name="object 8"/>
          <p:cNvSpPr txBox="1"/>
          <p:nvPr/>
        </p:nvSpPr>
        <p:spPr>
          <a:xfrm>
            <a:off x="9829800" y="1838070"/>
            <a:ext cx="1743837" cy="443070"/>
          </a:xfrm>
          <a:prstGeom prst="rect">
            <a:avLst/>
          </a:prstGeom>
        </p:spPr>
        <p:txBody>
          <a:bodyPr vert="horz" wrap="square" lIns="0" tIns="12065" rIns="0" bIns="0" rtlCol="0">
            <a:spAutoFit/>
          </a:bodyPr>
          <a:lstStyle/>
          <a:p>
            <a:pPr marL="12700">
              <a:lnSpc>
                <a:spcPct val="100000"/>
              </a:lnSpc>
              <a:spcBef>
                <a:spcPts val="95"/>
              </a:spcBef>
            </a:pPr>
            <a:r>
              <a:rPr lang="vi-VN" sz="2800" b="1" spc="-10" dirty="0">
                <a:solidFill>
                  <a:srgbClr val="333333"/>
                </a:solidFill>
                <a:latin typeface="Calibri"/>
                <a:cs typeface="Calibri"/>
              </a:rPr>
              <a:t>Thủy đậu</a:t>
            </a:r>
            <a:endParaRPr sz="28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spc="-5" dirty="0">
                <a:solidFill>
                  <a:schemeClr val="bg2"/>
                </a:solidFill>
                <a:latin typeface="Times New Roman" panose="02020603050405020304" pitchFamily="18" charset="0"/>
                <a:cs typeface="Times New Roman" panose="02020603050405020304" pitchFamily="18" charset="0"/>
              </a:rPr>
              <a:t>ĐIỀU TRỊ</a:t>
            </a: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251438"/>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Thực hiện giám sát và cách </a:t>
            </a:r>
            <a:r>
              <a:rPr lang="en-US" sz="3200" dirty="0" err="1">
                <a:latin typeface="Times New Roman" panose="02020603050405020304" pitchFamily="18" charset="0"/>
                <a:cs typeface="Times New Roman" panose="02020603050405020304" pitchFamily="18" charset="0"/>
              </a:rPr>
              <a:t>ly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ca bệnh nghi ngờ/ xác định;</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iều trị triệu chứng là chủ yếu</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 Đ</a:t>
            </a:r>
            <a:r>
              <a:rPr lang="en-US" sz="3200" dirty="0" err="1">
                <a:latin typeface="Times New Roman" panose="02020603050405020304" pitchFamily="18" charset="0"/>
                <a:cs typeface="Times New Roman" panose="02020603050405020304" pitchFamily="18" charset="0"/>
              </a:rPr>
              <a:t>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p>
          <a:p>
            <a:r>
              <a:rPr lang="vi-VN" sz="3200" dirty="0">
                <a:latin typeface="Times New Roman" panose="02020603050405020304" pitchFamily="18" charset="0"/>
                <a:cs typeface="Times New Roman" panose="02020603050405020304" pitchFamily="18" charset="0"/>
              </a:rPr>
              <a:t>- Sử dụng thuốc điều trị đặc hiệu ở những trường hợp nặng và cơ địa đặc biệt (trẻ sơ sinh, người cao tuổi, người bị suy giảm miễn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 Theo dõi, phát hiện và xử trí kịp thời các tình trạng nặng, biến chứng của bệnh.</a:t>
            </a:r>
            <a:endParaRPr lang="en-US" sz="3200" dirty="0">
              <a:latin typeface="Times New Roman" panose="02020603050405020304" pitchFamily="18" charset="0"/>
              <a:cs typeface="Times New Roman" panose="02020603050405020304" pitchFamily="18" charset="0"/>
            </a:endParaRPr>
          </a:p>
          <a:p>
            <a:pPr indent="450215">
              <a:lnSpc>
                <a:spcPct val="150000"/>
              </a:lnSpc>
              <a:spcBef>
                <a:spcPts val="600"/>
              </a:spcBef>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03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20922" y="152780"/>
            <a:ext cx="8185278" cy="566181"/>
          </a:xfrm>
          <a:prstGeom prst="rect">
            <a:avLst/>
          </a:prstGeom>
        </p:spPr>
        <p:txBody>
          <a:bodyPr vert="horz" wrap="square" lIns="0" tIns="12065" rIns="0" bIns="0" rtlCol="0">
            <a:spAutoFit/>
          </a:bodyPr>
          <a:lstStyle/>
          <a:p>
            <a:pPr marL="12700" algn="ctr">
              <a:lnSpc>
                <a:spcPct val="100000"/>
              </a:lnSpc>
              <a:spcBef>
                <a:spcPts val="95"/>
              </a:spcBef>
            </a:pPr>
            <a:r>
              <a:rPr lang="vi-VN" sz="3600" b="1" spc="-5" dirty="0">
                <a:solidFill>
                  <a:schemeClr val="bg2"/>
                </a:solidFill>
                <a:latin typeface="+mj-lt"/>
              </a:rPr>
              <a:t>LỊCH SỬ BỆNH ĐẬU MÙA KHỈ</a:t>
            </a:r>
          </a:p>
        </p:txBody>
      </p:sp>
      <p:sp>
        <p:nvSpPr>
          <p:cNvPr id="4" name="object 4"/>
          <p:cNvSpPr txBox="1"/>
          <p:nvPr/>
        </p:nvSpPr>
        <p:spPr>
          <a:xfrm>
            <a:off x="5729985" y="1320903"/>
            <a:ext cx="6104255" cy="4587794"/>
          </a:xfrm>
          <a:prstGeom prst="rect">
            <a:avLst/>
          </a:prstGeom>
        </p:spPr>
        <p:txBody>
          <a:bodyPr vert="horz" wrap="square" lIns="0" tIns="52705" rIns="0" bIns="0" rtlCol="0">
            <a:spAutoFit/>
          </a:bodyPr>
          <a:lstStyle/>
          <a:p>
            <a:pPr marL="241300" marR="8890" indent="-228600" algn="just">
              <a:lnSpc>
                <a:spcPct val="150000"/>
              </a:lnSpc>
              <a:spcBef>
                <a:spcPts val="415"/>
              </a:spcBef>
              <a:buClr>
                <a:srgbClr val="D76321"/>
              </a:buClr>
              <a:buFont typeface="Wingdings"/>
              <a:buChar char=""/>
              <a:tabLst>
                <a:tab pos="241300" algn="l"/>
              </a:tabLst>
            </a:pPr>
            <a:r>
              <a:rPr lang="vi-VN" sz="2400" spc="-10" dirty="0">
                <a:solidFill>
                  <a:srgbClr val="333333"/>
                </a:solidFill>
                <a:latin typeface="+mj-lt"/>
                <a:cs typeface="Arial" panose="020B0604020202020204" pitchFamily="34" charset="0"/>
              </a:rPr>
              <a:t>Bệnh đậu mùa khỉ </a:t>
            </a:r>
            <a:r>
              <a:rPr lang="en-US" sz="2400" dirty="0" err="1">
                <a:latin typeface="+mj-lt"/>
              </a:rPr>
              <a:t>lần</a:t>
            </a:r>
            <a:r>
              <a:rPr lang="en-US" sz="2400" dirty="0">
                <a:latin typeface="+mj-lt"/>
              </a:rPr>
              <a:t> </a:t>
            </a:r>
            <a:r>
              <a:rPr lang="en-US" sz="2400" dirty="0" err="1">
                <a:latin typeface="Times New Roman" panose="02020603050405020304" pitchFamily="18" charset="0"/>
                <a:cs typeface="Times New Roman" panose="02020603050405020304" pitchFamily="18" charset="0"/>
              </a:rPr>
              <a:t>đầu</a:t>
            </a:r>
            <a:r>
              <a:rPr lang="vi-VN" sz="2400" dirty="0">
                <a:latin typeface="+mj-lt"/>
              </a:rPr>
              <a:t> gây bệnh trên</a:t>
            </a:r>
            <a:r>
              <a:rPr lang="en-US" sz="2400" dirty="0">
                <a:latin typeface="+mj-lt"/>
              </a:rPr>
              <a:t> </a:t>
            </a:r>
            <a:r>
              <a:rPr lang="en-US" sz="2400" dirty="0" err="1">
                <a:latin typeface="Times New Roman" panose="02020603050405020304" pitchFamily="18" charset="0"/>
                <a:cs typeface="Times New Roman" panose="02020603050405020304" pitchFamily="18" charset="0"/>
              </a:rPr>
              <a:t>khỉ</a:t>
            </a:r>
            <a:r>
              <a:rPr lang="vi-VN" sz="2400" dirty="0">
                <a:latin typeface="+mj-lt"/>
              </a:rPr>
              <a:t> vào năm 1958</a:t>
            </a:r>
          </a:p>
          <a:p>
            <a:pPr marL="241300" marR="8890" indent="-228600" algn="just">
              <a:lnSpc>
                <a:spcPct val="150000"/>
              </a:lnSpc>
              <a:spcBef>
                <a:spcPts val="415"/>
              </a:spcBef>
              <a:buClr>
                <a:srgbClr val="D76321"/>
              </a:buClr>
              <a:buFont typeface="Wingdings"/>
              <a:buChar char=""/>
              <a:tabLst>
                <a:tab pos="241300" algn="l"/>
              </a:tabLst>
            </a:pPr>
            <a:r>
              <a:rPr lang="vi-VN" sz="2400" spc="-10" dirty="0">
                <a:solidFill>
                  <a:srgbClr val="333333"/>
                </a:solidFill>
                <a:latin typeface="+mj-lt"/>
                <a:cs typeface="Arial" panose="020B0604020202020204" pitchFamily="34" charset="0"/>
              </a:rPr>
              <a:t>Các trường hợp đầu tiên trên người được xác định vào năm 1970 tại Cộng hòa Dân chủ Congo.</a:t>
            </a:r>
          </a:p>
          <a:p>
            <a:pPr marL="241300" marR="8890" indent="-228600" algn="just">
              <a:lnSpc>
                <a:spcPct val="150000"/>
              </a:lnSpc>
              <a:spcBef>
                <a:spcPts val="415"/>
              </a:spcBef>
              <a:buClr>
                <a:srgbClr val="D76321"/>
              </a:buClr>
              <a:buFont typeface="Wingdings"/>
              <a:buChar char=""/>
              <a:tabLst>
                <a:tab pos="241300" algn="l"/>
              </a:tabLst>
            </a:pPr>
            <a:r>
              <a:rPr lang="vi-VN" sz="2400" spc="-10" dirty="0">
                <a:solidFill>
                  <a:srgbClr val="333333"/>
                </a:solidFill>
                <a:latin typeface="+mj-lt"/>
                <a:cs typeface="Arial" panose="020B0604020202020204" pitchFamily="34" charset="0"/>
              </a:rPr>
              <a:t>Congo cũng thường xuyên báo cáo số lượng trường hợp cao: hơn 1000 trường hợp nghi ngờ được báo cáo mỗi năm kể từ năm 2005.</a:t>
            </a:r>
            <a:endParaRPr sz="2400" dirty="0">
              <a:latin typeface="+mj-lt"/>
              <a:cs typeface="Arial" panose="020B0604020202020204" pitchFamily="34" charset="0"/>
            </a:endParaRPr>
          </a:p>
        </p:txBody>
      </p:sp>
      <p:pic>
        <p:nvPicPr>
          <p:cNvPr id="5" name="object 5"/>
          <p:cNvPicPr/>
          <p:nvPr/>
        </p:nvPicPr>
        <p:blipFill>
          <a:blip r:embed="rId2" cstate="print"/>
          <a:stretch>
            <a:fillRect/>
          </a:stretch>
        </p:blipFill>
        <p:spPr>
          <a:xfrm>
            <a:off x="371856" y="1699260"/>
            <a:ext cx="5279136" cy="4043172"/>
          </a:xfrm>
          <a:prstGeom prst="rect">
            <a:avLst/>
          </a:prstGeom>
        </p:spPr>
      </p:pic>
      <p:sp>
        <p:nvSpPr>
          <p:cNvPr id="6" name="object 6"/>
          <p:cNvSpPr txBox="1"/>
          <p:nvPr/>
        </p:nvSpPr>
        <p:spPr>
          <a:xfrm>
            <a:off x="451205" y="5750763"/>
            <a:ext cx="2892425"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MT"/>
                <a:cs typeface="Arial MT"/>
              </a:rPr>
              <a:t>Crédit</a:t>
            </a:r>
            <a:r>
              <a:rPr sz="1200" spc="-10" dirty="0">
                <a:latin typeface="Arial MT"/>
                <a:cs typeface="Arial MT"/>
              </a:rPr>
              <a:t> </a:t>
            </a:r>
            <a:r>
              <a:rPr sz="1200" spc="-5" dirty="0">
                <a:latin typeface="Arial MT"/>
                <a:cs typeface="Arial MT"/>
              </a:rPr>
              <a:t>photo</a:t>
            </a:r>
            <a:r>
              <a:rPr sz="1200" spc="-30" dirty="0">
                <a:latin typeface="Arial MT"/>
                <a:cs typeface="Arial MT"/>
              </a:rPr>
              <a:t> </a:t>
            </a:r>
            <a:r>
              <a:rPr sz="1200" dirty="0">
                <a:latin typeface="Arial MT"/>
                <a:cs typeface="Arial MT"/>
              </a:rPr>
              <a:t>: </a:t>
            </a:r>
            <a:r>
              <a:rPr sz="1200" spc="-10" dirty="0">
                <a:latin typeface="Arial MT"/>
                <a:cs typeface="Arial MT"/>
              </a:rPr>
              <a:t>Exp</a:t>
            </a:r>
            <a:r>
              <a:rPr sz="1200" spc="-50" dirty="0">
                <a:latin typeface="Arial MT"/>
                <a:cs typeface="Arial MT"/>
              </a:rPr>
              <a:t> </a:t>
            </a:r>
            <a:r>
              <a:rPr sz="1200" spc="-5" dirty="0">
                <a:latin typeface="Arial MT"/>
                <a:cs typeface="Arial MT"/>
              </a:rPr>
              <a:t>Anim</a:t>
            </a:r>
            <a:r>
              <a:rPr sz="1200" spc="-20" dirty="0">
                <a:latin typeface="Arial MT"/>
                <a:cs typeface="Arial MT"/>
              </a:rPr>
              <a:t> </a:t>
            </a:r>
            <a:r>
              <a:rPr sz="1200" dirty="0">
                <a:latin typeface="Arial MT"/>
                <a:cs typeface="Arial MT"/>
              </a:rPr>
              <a:t>/ C. </a:t>
            </a:r>
            <a:r>
              <a:rPr sz="1200" spc="-5" dirty="0">
                <a:latin typeface="Arial MT"/>
                <a:cs typeface="Arial MT"/>
              </a:rPr>
              <a:t>Milhaud</a:t>
            </a:r>
            <a:r>
              <a:rPr sz="1200" spc="-25" dirty="0">
                <a:latin typeface="Arial MT"/>
                <a:cs typeface="Arial MT"/>
              </a:rPr>
              <a:t> </a:t>
            </a:r>
            <a:r>
              <a:rPr sz="1200" dirty="0">
                <a:latin typeface="Arial MT"/>
                <a:cs typeface="Arial MT"/>
              </a:rPr>
              <a:t>et al., </a:t>
            </a:r>
            <a:r>
              <a:rPr sz="1200" spc="-320" dirty="0">
                <a:latin typeface="Arial MT"/>
                <a:cs typeface="Arial MT"/>
              </a:rPr>
              <a:t> </a:t>
            </a:r>
            <a:r>
              <a:rPr sz="1200" spc="-5" dirty="0">
                <a:latin typeface="Arial MT"/>
                <a:cs typeface="Arial MT"/>
              </a:rPr>
              <a:t>1969</a:t>
            </a:r>
            <a:endParaRPr sz="1200">
              <a:latin typeface="Arial MT"/>
              <a:cs typeface="Arial MT"/>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6</a:t>
            </a: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492199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spc="-5" dirty="0">
                <a:solidFill>
                  <a:schemeClr val="bg2"/>
                </a:solidFill>
                <a:latin typeface="Times New Roman" panose="02020603050405020304" pitchFamily="18" charset="0"/>
                <a:cs typeface="Times New Roman" panose="02020603050405020304" pitchFamily="18" charset="0"/>
              </a:rPr>
              <a:t>ĐIỀU TRỊ</a:t>
            </a: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58972" y="989923"/>
            <a:ext cx="10911366" cy="6935553"/>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p>
            <a:pPr algn="just"/>
            <a:r>
              <a:rPr lang="vi-VN" sz="2400" b="1" i="1" dirty="0">
                <a:latin typeface="Times New Roman" panose="02020603050405020304" pitchFamily="18" charset="0"/>
                <a:cs typeface="Times New Roman" panose="02020603050405020304" pitchFamily="18" charset="0"/>
              </a:rPr>
              <a:t>2.1. Các biện pháp điều trị chung</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ly</a:t>
            </a:r>
            <a:r>
              <a:rPr lang="en-US" sz="2400" dirty="0">
                <a:latin typeface="Times New Roman" panose="02020603050405020304" pitchFamily="18" charset="0"/>
                <a:cs typeface="Times New Roman" panose="02020603050405020304" pitchFamily="18" charset="0"/>
              </a:rPr>
              <a:t> tai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p>
          <a:p>
            <a:pPr algn="just"/>
            <a:r>
              <a:rPr lang="en-US" sz="2400" b="1" i="1" dirty="0">
                <a:latin typeface="Times New Roman" panose="02020603050405020304" pitchFamily="18" charset="0"/>
                <a:cs typeface="Times New Roman" panose="02020603050405020304" pitchFamily="18" charset="0"/>
              </a:rPr>
              <a:t>2.2.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nhẹ</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Hạ sốt, giảm đau</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Chăm sóc tổn thương da, mắt, miệng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Bảo đảm dinh dưỡng, cân bằng điện giải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vi-VN" sz="2400" dirty="0">
                <a:latin typeface="Times New Roman" panose="02020603050405020304" pitchFamily="18" charset="0"/>
                <a:cs typeface="Times New Roman" panose="02020603050405020304" pitchFamily="18" charset="0"/>
              </a:rPr>
              <a:t> các biến chứng nếu có: viêm phổi, nhiễm khuẩn da, nhiễm khuẩn huyết, viêm não...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khoa </a:t>
            </a:r>
            <a:r>
              <a:rPr lang="en-US" sz="2400" dirty="0" err="1">
                <a:latin typeface="Times New Roman" panose="02020603050405020304" pitchFamily="18" charset="0"/>
                <a:cs typeface="Times New Roman" panose="02020603050405020304" pitchFamily="18" charset="0"/>
              </a:rPr>
              <a:t>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ly</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Phòng và kiểm soát nhiễm khuẩn</a:t>
            </a:r>
            <a:endParaRPr lang="en-US" sz="2400"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2.</a:t>
            </a:r>
            <a:r>
              <a:rPr lang="en-US" sz="2400" b="1" i="1" dirty="0">
                <a:latin typeface="Times New Roman" panose="02020603050405020304" pitchFamily="18" charset="0"/>
                <a:cs typeface="Times New Roman" panose="02020603050405020304" pitchFamily="18" charset="0"/>
              </a:rPr>
              <a:t>3</a:t>
            </a:r>
            <a:r>
              <a:rPr lang="vi-VN"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nặng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Cần điều trị tại khoa hồi sức ở buồng cách ly, điều trị biến chứng (nếu có) theo các phác đồ đã ban hành</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dirty="0">
              <a:latin typeface="Times New Roman" panose="02020603050405020304" pitchFamily="18" charset="0"/>
              <a:cs typeface="Times New Roman" panose="02020603050405020304" pitchFamily="18" charset="0"/>
            </a:endParaRPr>
          </a:p>
          <a:p>
            <a:pPr indent="450215" algn="just">
              <a:lnSpc>
                <a:spcPct val="150000"/>
              </a:lnSpc>
              <a:spcBef>
                <a:spcPts val="600"/>
              </a:spcBef>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6761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2" y="134492"/>
            <a:ext cx="7341234"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spc="-5" dirty="0">
                <a:solidFill>
                  <a:schemeClr val="bg2"/>
                </a:solidFill>
                <a:latin typeface="Times New Roman" panose="02020603050405020304" pitchFamily="18" charset="0"/>
                <a:cs typeface="Times New Roman" panose="02020603050405020304" pitchFamily="18" charset="0"/>
              </a:rPr>
              <a:t>ĐIỀU TRỊ (2)</a:t>
            </a: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458225"/>
          </a:xfrm>
          <a:prstGeom prst="rect">
            <a:avLst/>
          </a:prstGeom>
        </p:spPr>
        <p:txBody>
          <a:bodyPr wrap="square">
            <a:spAutoFit/>
          </a:bodyPr>
          <a:lstStyle/>
          <a:p>
            <a:r>
              <a:rPr lang="vi-VN" sz="2400" b="1" i="1" dirty="0">
                <a:latin typeface="Times New Roman" panose="02020603050405020304" pitchFamily="18" charset="0"/>
                <a:cs typeface="Times New Roman" panose="02020603050405020304" pitchFamily="18" charset="0"/>
              </a:rPr>
              <a:t>Thuốc điều trị đặc hiệu:</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p>
          <a:p>
            <a:pPr lvl="0"/>
            <a:r>
              <a:rPr lang="vi-VN" sz="2400" dirty="0">
                <a:latin typeface="Times New Roman" panose="02020603050405020304" pitchFamily="18" charset="0"/>
                <a:cs typeface="Times New Roman" panose="02020603050405020304" pitchFamily="18" charset="0"/>
              </a:rPr>
              <a:t>Người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nhiễm khuẩn huyết, viêm phổi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a:t>
            </a:r>
            <a:r>
              <a:rPr lang="en-US" sz="2400" dirty="0" err="1">
                <a:latin typeface="Times New Roman" panose="02020603050405020304" pitchFamily="18" charset="0"/>
                <a:cs typeface="Times New Roman" panose="02020603050405020304" pitchFamily="18" charset="0"/>
              </a:rPr>
              <a:t>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a:t>
            </a:r>
          </a:p>
          <a:p>
            <a:pPr lvl="0"/>
            <a:r>
              <a:rPr lang="vi-VN" sz="2400" dirty="0">
                <a:latin typeface="Times New Roman" panose="02020603050405020304" pitchFamily="18" charset="0"/>
                <a:cs typeface="Times New Roman" panose="02020603050405020304" pitchFamily="18" charset="0"/>
              </a:rPr>
              <a:t>Người bị suy giảm miễn dịch (</a:t>
            </a:r>
            <a:r>
              <a:rPr lang="en-US" sz="2400" dirty="0">
                <a:latin typeface="Times New Roman" panose="02020603050405020304" pitchFamily="18" charset="0"/>
                <a:cs typeface="Times New Roman" panose="02020603050405020304" pitchFamily="18" charset="0"/>
              </a:rPr>
              <a:t>HIV</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đang điều trị thuốc ức chế miễn dịch hoặc corticosteroid liều cao</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rẻ em, đặc biệt là người bệnh dưới 8 tuổi. </a:t>
            </a:r>
            <a:endParaRPr lang="en-US" sz="2400" dirty="0">
              <a:latin typeface="Times New Roman" panose="02020603050405020304" pitchFamily="18" charset="0"/>
              <a:cs typeface="Times New Roman" panose="02020603050405020304" pitchFamily="18" charset="0"/>
            </a:endParaRPr>
          </a:p>
          <a:p>
            <a:pPr lvl="0"/>
            <a:r>
              <a:rPr lang="vi-VN" sz="2400" dirty="0">
                <a:latin typeface="Times New Roman" panose="02020603050405020304" pitchFamily="18" charset="0"/>
                <a:cs typeface="Times New Roman" panose="02020603050405020304" pitchFamily="18" charset="0"/>
              </a:rPr>
              <a:t>Phụ nữ có thai hoặc đang cho con bú.</a:t>
            </a:r>
            <a:endParaRPr lang="en-US" sz="2400" dirty="0">
              <a:latin typeface="Times New Roman" panose="02020603050405020304" pitchFamily="18" charset="0"/>
              <a:cs typeface="Times New Roman" panose="02020603050405020304" pitchFamily="18" charset="0"/>
            </a:endParaRPr>
          </a:p>
          <a:p>
            <a:pPr lvl="0"/>
            <a:r>
              <a:rPr lang="vi-VN" sz="2400" dirty="0">
                <a:latin typeface="Times New Roman" panose="02020603050405020304" pitchFamily="18" charset="0"/>
                <a:cs typeface="Times New Roman" panose="02020603050405020304" pitchFamily="18" charset="0"/>
              </a:rPr>
              <a:t>Những người đang có bệnh cấp tính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thuốc điều 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p>
          <a:p>
            <a:pPr lvl="0"/>
            <a:r>
              <a:rPr lang="vi-VN" sz="2400" dirty="0">
                <a:latin typeface="Times New Roman" panose="02020603050405020304" pitchFamily="18" charset="0"/>
                <a:cs typeface="Times New Roman" panose="02020603050405020304" pitchFamily="18" charset="0"/>
              </a:rPr>
              <a:t>Tecovirimat </a:t>
            </a:r>
            <a:endParaRPr lang="en-US" sz="2400" dirty="0">
              <a:latin typeface="Times New Roman" panose="02020603050405020304" pitchFamily="18" charset="0"/>
              <a:cs typeface="Times New Roman" panose="02020603050405020304" pitchFamily="18" charset="0"/>
            </a:endParaRPr>
          </a:p>
          <a:p>
            <a:pPr lvl="0"/>
            <a:r>
              <a:rPr lang="vi-VN" sz="2400" dirty="0">
                <a:latin typeface="Times New Roman" panose="02020603050405020304" pitchFamily="18" charset="0"/>
                <a:cs typeface="Times New Roman" panose="02020603050405020304" pitchFamily="18" charset="0"/>
              </a:rPr>
              <a:t>Cidofovir </a:t>
            </a:r>
            <a:endParaRPr lang="en-US" sz="2400" dirty="0">
              <a:latin typeface="Times New Roman" panose="02020603050405020304" pitchFamily="18" charset="0"/>
              <a:cs typeface="Times New Roman" panose="02020603050405020304" pitchFamily="18" charset="0"/>
            </a:endParaRPr>
          </a:p>
          <a:p>
            <a:pPr lvl="0"/>
            <a:r>
              <a:rPr lang="vi-VN" sz="2400" dirty="0">
                <a:latin typeface="Times New Roman" panose="02020603050405020304" pitchFamily="18" charset="0"/>
                <a:cs typeface="Times New Roman" panose="02020603050405020304" pitchFamily="18" charset="0"/>
              </a:rPr>
              <a:t>Brincidofovir </a:t>
            </a:r>
            <a:endParaRPr lang="en-US" sz="2400" dirty="0">
              <a:latin typeface="Times New Roman" panose="02020603050405020304" pitchFamily="18" charset="0"/>
              <a:cs typeface="Times New Roman" panose="02020603050405020304" pitchFamily="18" charset="0"/>
            </a:endParaRPr>
          </a:p>
          <a:p>
            <a:pPr lvl="0"/>
            <a:r>
              <a:rPr lang="vi-VN" sz="2400" dirty="0">
                <a:latin typeface="Times New Roman" panose="02020603050405020304" pitchFamily="18" charset="0"/>
                <a:cs typeface="Times New Roman" panose="02020603050405020304" pitchFamily="18" charset="0"/>
              </a:rPr>
              <a:t>Globulin miễn dịch tiêm tĩnh mạch </a:t>
            </a:r>
            <a:endParaRPr lang="en-US" sz="2400" dirty="0">
              <a:latin typeface="Times New Roman" panose="02020603050405020304" pitchFamily="18" charset="0"/>
              <a:cs typeface="Times New Roman" panose="02020603050405020304" pitchFamily="18" charset="0"/>
            </a:endParaRPr>
          </a:p>
          <a:p>
            <a:pPr indent="450215" algn="just">
              <a:lnSpc>
                <a:spcPct val="150000"/>
              </a:lnSpc>
              <a:spcBef>
                <a:spcPts val="600"/>
              </a:spcBef>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35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1" y="134492"/>
            <a:ext cx="8682171" cy="1090042"/>
          </a:xfrm>
          <a:prstGeom prst="rect">
            <a:avLst/>
          </a:prstGeom>
        </p:spPr>
        <p:txBody>
          <a:bodyPr vert="horz" wrap="square" lIns="0" tIns="12700" rIns="0" bIns="0" rtlCol="0">
            <a:spAutoFit/>
          </a:bodyPr>
          <a:lstStyle/>
          <a:p>
            <a:pPr marL="12700" algn="ctr">
              <a:spcBef>
                <a:spcPts val="100"/>
              </a:spcBef>
            </a:pPr>
            <a:r>
              <a:rPr lang="en-US" b="1" dirty="0"/>
              <a:t>ĐIỀU TRA </a:t>
            </a:r>
            <a:r>
              <a:rPr lang="vi-VN" b="1" dirty="0"/>
              <a:t>BÁO CÁO CA BỆNH</a:t>
            </a:r>
            <a:br>
              <a:rPr lang="en-US" dirty="0"/>
            </a:b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4758995"/>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Thực hiện thông tin, báo cáo theo quy định của Luật phòng, chống bệnh truyền nhiễm; Thông tư số 54/2015/TT-BYT ngày 28 tháng 12 năm 2015 của Bộ Y tế hướng dẫn chế độ khai báo, thông tin, báo cáo bệnh truyền nhiễm và các văn bản khác về thông tin, báo cáo dịch bệnh.</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Báo cáo ca bệnh xác định được gửi về Cục Y tế dự phòng, Bộ Y tế trong vòng 24 giờ kể từ khi có kết quả xét nghiệm khẳng định trường hợp bệnh nhiễm vi rút đậu mùa khỉ.</a:t>
            </a:r>
            <a:endParaRPr lang="en-US" sz="3200" dirty="0">
              <a:latin typeface="Times New Roman" panose="02020603050405020304" pitchFamily="18" charset="0"/>
              <a:cs typeface="Times New Roman" panose="02020603050405020304" pitchFamily="18" charset="0"/>
            </a:endParaRPr>
          </a:p>
          <a:p>
            <a:pPr indent="450215" algn="just">
              <a:lnSpc>
                <a:spcPct val="150000"/>
              </a:lnSpc>
              <a:spcBef>
                <a:spcPts val="600"/>
              </a:spcBef>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386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1" y="134492"/>
            <a:ext cx="8682171" cy="1090042"/>
          </a:xfrm>
          <a:prstGeom prst="rect">
            <a:avLst/>
          </a:prstGeom>
        </p:spPr>
        <p:txBody>
          <a:bodyPr vert="horz" wrap="square" lIns="0" tIns="12700" rIns="0" bIns="0" rtlCol="0">
            <a:spAutoFit/>
          </a:bodyPr>
          <a:lstStyle/>
          <a:p>
            <a:pPr marL="12700" algn="ctr">
              <a:spcBef>
                <a:spcPts val="100"/>
              </a:spcBef>
            </a:pPr>
            <a:r>
              <a:rPr lang="en-US" b="1" dirty="0"/>
              <a:t>PHÂN TUYẾN ĐIỀU TRỊ</a:t>
            </a:r>
            <a:br>
              <a:rPr lang="en-US" dirty="0"/>
            </a:b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693866"/>
          </a:xfrm>
          <a:prstGeom prst="rect">
            <a:avLst/>
          </a:prstGeom>
        </p:spPr>
        <p:txBody>
          <a:bodyPr wrap="square">
            <a:spAutoFit/>
          </a:bodyPr>
          <a:lstStyle/>
          <a:p>
            <a:r>
              <a:rPr lang="vi-VN" sz="2800" b="1" dirty="0">
                <a:latin typeface="+mj-lt"/>
                <a:cs typeface="Times New Roman" panose="02020603050405020304" pitchFamily="18" charset="0"/>
              </a:rPr>
              <a:t> </a:t>
            </a:r>
            <a:r>
              <a:rPr lang="vi-VN" sz="2800" dirty="0">
                <a:latin typeface="+mj-lt"/>
              </a:rPr>
              <a:t>- Tại y tế xã</a:t>
            </a:r>
            <a:r>
              <a:rPr lang="en-US" sz="2800" dirty="0">
                <a:latin typeface="+mj-lt"/>
              </a:rPr>
              <a:t>/</a:t>
            </a:r>
            <a:r>
              <a:rPr lang="en-US" sz="2800" dirty="0" err="1">
                <a:latin typeface="+mj-lt"/>
              </a:rPr>
              <a:t>phường</a:t>
            </a:r>
            <a:r>
              <a:rPr lang="en-US" sz="2800" dirty="0">
                <a:latin typeface="+mj-lt"/>
              </a:rPr>
              <a:t>, </a:t>
            </a:r>
            <a:r>
              <a:rPr lang="en-US" sz="2800" dirty="0" err="1">
                <a:latin typeface="+mj-lt"/>
              </a:rPr>
              <a:t>quận</a:t>
            </a:r>
            <a:r>
              <a:rPr lang="en-US" sz="2800" dirty="0">
                <a:latin typeface="+mj-lt"/>
              </a:rPr>
              <a:t>/</a:t>
            </a:r>
            <a:r>
              <a:rPr lang="vi-VN" sz="2800" dirty="0">
                <a:latin typeface="+mj-lt"/>
              </a:rPr>
              <a:t>huyện: ca bệnh không triệu chứng, ca bệnh nhẹ có các triệu chứng thông thường của bệnh</a:t>
            </a:r>
            <a:endParaRPr lang="en-US" sz="2800" dirty="0">
              <a:latin typeface="+mj-lt"/>
            </a:endParaRPr>
          </a:p>
          <a:p>
            <a:r>
              <a:rPr lang="vi-VN" sz="2800" dirty="0">
                <a:latin typeface="+mj-lt"/>
              </a:rPr>
              <a:t>- Tuyến y tế tỉnh, trung ương: ca bệnh nặng hoặc có nguy cơ trở nặng (trẻ sơ sinh, người bị suy giảm miễn dịch, người cao tuổi, bệnh nền</a:t>
            </a:r>
            <a:r>
              <a:rPr lang="en-US" sz="2800" dirty="0">
                <a:latin typeface="+mj-lt"/>
              </a:rPr>
              <a:t>, </a:t>
            </a:r>
            <a:r>
              <a:rPr lang="en-US" sz="2800" dirty="0" err="1">
                <a:latin typeface="+mj-lt"/>
              </a:rPr>
              <a:t>phụ</a:t>
            </a:r>
            <a:r>
              <a:rPr lang="en-US" sz="2800" dirty="0">
                <a:latin typeface="+mj-lt"/>
              </a:rPr>
              <a:t> </a:t>
            </a:r>
            <a:r>
              <a:rPr lang="en-US" sz="2800" dirty="0" err="1">
                <a:latin typeface="+mj-lt"/>
              </a:rPr>
              <a:t>nữ</a:t>
            </a:r>
            <a:r>
              <a:rPr lang="en-US" sz="2800" dirty="0">
                <a:latin typeface="+mj-lt"/>
              </a:rPr>
              <a:t> </a:t>
            </a:r>
            <a:r>
              <a:rPr lang="en-US" sz="2800" dirty="0" err="1">
                <a:latin typeface="+mj-lt"/>
              </a:rPr>
              <a:t>mang</a:t>
            </a:r>
            <a:r>
              <a:rPr lang="en-US" sz="2800" dirty="0">
                <a:latin typeface="+mj-lt"/>
              </a:rPr>
              <a:t> </a:t>
            </a:r>
            <a:r>
              <a:rPr lang="en-US" sz="2800" dirty="0" err="1">
                <a:latin typeface="+mj-lt"/>
              </a:rPr>
              <a:t>thai</a:t>
            </a:r>
            <a:r>
              <a:rPr lang="vi-VN" sz="2800" dirty="0">
                <a:latin typeface="+mj-lt"/>
              </a:rPr>
              <a:t>); ca bệnh có biến chứng nặng.</a:t>
            </a:r>
            <a:endParaRPr lang="en-US" sz="2800" dirty="0">
              <a:latin typeface="+mj-lt"/>
            </a:endParaRPr>
          </a:p>
          <a:p>
            <a:r>
              <a:rPr lang="en-US" sz="2800" dirty="0">
                <a:latin typeface="+mj-lt"/>
              </a:rPr>
              <a:t>- </a:t>
            </a:r>
            <a:r>
              <a:rPr lang="en-US" sz="2800" dirty="0" err="1">
                <a:latin typeface="+mj-lt"/>
              </a:rPr>
              <a:t>Các</a:t>
            </a:r>
            <a:r>
              <a:rPr lang="en-US" sz="2800" dirty="0">
                <a:latin typeface="+mj-lt"/>
              </a:rPr>
              <a:t> </a:t>
            </a:r>
            <a:r>
              <a:rPr lang="en-US" sz="2800" dirty="0" err="1">
                <a:latin typeface="+mj-lt"/>
              </a:rPr>
              <a:t>dấu</a:t>
            </a:r>
            <a:r>
              <a:rPr lang="en-US" sz="2800" dirty="0">
                <a:latin typeface="+mj-lt"/>
              </a:rPr>
              <a:t> </a:t>
            </a:r>
            <a:r>
              <a:rPr lang="en-US" sz="2800" dirty="0" err="1">
                <a:latin typeface="+mj-lt"/>
              </a:rPr>
              <a:t>hiệu</a:t>
            </a:r>
            <a:r>
              <a:rPr lang="en-US" sz="2800" dirty="0">
                <a:latin typeface="+mj-lt"/>
              </a:rPr>
              <a:t> </a:t>
            </a:r>
            <a:r>
              <a:rPr lang="en-US" sz="2800" dirty="0" err="1">
                <a:latin typeface="+mj-lt"/>
              </a:rPr>
              <a:t>nguy</a:t>
            </a:r>
            <a:r>
              <a:rPr lang="en-US" sz="2800" dirty="0">
                <a:latin typeface="+mj-lt"/>
              </a:rPr>
              <a:t> </a:t>
            </a:r>
            <a:r>
              <a:rPr lang="en-US" sz="2800" dirty="0" err="1">
                <a:latin typeface="+mj-lt"/>
              </a:rPr>
              <a:t>hiểm</a:t>
            </a:r>
            <a:r>
              <a:rPr lang="en-US" sz="2800" dirty="0">
                <a:latin typeface="+mj-lt"/>
              </a:rPr>
              <a:t> </a:t>
            </a:r>
            <a:r>
              <a:rPr lang="en-US" sz="2800" dirty="0" err="1">
                <a:latin typeface="+mj-lt"/>
              </a:rPr>
              <a:t>của</a:t>
            </a:r>
            <a:r>
              <a:rPr lang="en-US" sz="2800" dirty="0">
                <a:latin typeface="+mj-lt"/>
              </a:rPr>
              <a:t> </a:t>
            </a:r>
            <a:r>
              <a:rPr lang="en-US" sz="2800" dirty="0" err="1">
                <a:latin typeface="+mj-lt"/>
              </a:rPr>
              <a:t>bệnh</a:t>
            </a:r>
            <a:r>
              <a:rPr lang="en-US" sz="2800" dirty="0">
                <a:latin typeface="+mj-lt"/>
              </a:rPr>
              <a:t> </a:t>
            </a:r>
            <a:r>
              <a:rPr lang="en-US" sz="2800" dirty="0" err="1">
                <a:latin typeface="+mj-lt"/>
              </a:rPr>
              <a:t>cần</a:t>
            </a:r>
            <a:r>
              <a:rPr lang="en-US" sz="2800" dirty="0">
                <a:latin typeface="+mj-lt"/>
              </a:rPr>
              <a:t> </a:t>
            </a:r>
            <a:r>
              <a:rPr lang="en-US" sz="2800" dirty="0" err="1">
                <a:latin typeface="+mj-lt"/>
              </a:rPr>
              <a:t>theo</a:t>
            </a:r>
            <a:r>
              <a:rPr lang="en-US" sz="2800" dirty="0">
                <a:latin typeface="+mj-lt"/>
              </a:rPr>
              <a:t> </a:t>
            </a:r>
            <a:r>
              <a:rPr lang="en-US" sz="2800" dirty="0" err="1">
                <a:latin typeface="+mj-lt"/>
              </a:rPr>
              <a:t>dõi</a:t>
            </a:r>
            <a:r>
              <a:rPr lang="en-US" sz="2800" dirty="0">
                <a:latin typeface="+mj-lt"/>
              </a:rPr>
              <a:t>, </a:t>
            </a:r>
            <a:r>
              <a:rPr lang="en-US" sz="2800" dirty="0" err="1">
                <a:latin typeface="+mj-lt"/>
              </a:rPr>
              <a:t>xem</a:t>
            </a:r>
            <a:r>
              <a:rPr lang="en-US" sz="2800" dirty="0">
                <a:latin typeface="+mj-lt"/>
              </a:rPr>
              <a:t> </a:t>
            </a:r>
            <a:r>
              <a:rPr lang="en-US" sz="2800" dirty="0" err="1">
                <a:latin typeface="+mj-lt"/>
              </a:rPr>
              <a:t>xét</a:t>
            </a:r>
            <a:r>
              <a:rPr lang="en-US" sz="2800" dirty="0">
                <a:latin typeface="+mj-lt"/>
              </a:rPr>
              <a:t> </a:t>
            </a:r>
            <a:r>
              <a:rPr lang="en-US" sz="2800" dirty="0" err="1">
                <a:latin typeface="+mj-lt"/>
              </a:rPr>
              <a:t>chuyển</a:t>
            </a:r>
            <a:r>
              <a:rPr lang="en-US" sz="2800" dirty="0">
                <a:latin typeface="+mj-lt"/>
              </a:rPr>
              <a:t> </a:t>
            </a:r>
            <a:r>
              <a:rPr lang="en-US" sz="2800" dirty="0" err="1">
                <a:latin typeface="+mj-lt"/>
              </a:rPr>
              <a:t>tuyến</a:t>
            </a:r>
            <a:r>
              <a:rPr lang="en-US" sz="2800" dirty="0">
                <a:latin typeface="+mj-lt"/>
              </a:rPr>
              <a:t> </a:t>
            </a:r>
            <a:r>
              <a:rPr lang="en-US" sz="2800" dirty="0" err="1">
                <a:latin typeface="+mj-lt"/>
              </a:rPr>
              <a:t>điều</a:t>
            </a:r>
            <a:r>
              <a:rPr lang="en-US" sz="2800" dirty="0">
                <a:latin typeface="+mj-lt"/>
              </a:rPr>
              <a:t> </a:t>
            </a:r>
            <a:r>
              <a:rPr lang="en-US" sz="2800" dirty="0" err="1">
                <a:latin typeface="+mj-lt"/>
              </a:rPr>
              <a:t>trị</a:t>
            </a:r>
            <a:r>
              <a:rPr lang="en-US" sz="2800" dirty="0">
                <a:latin typeface="+mj-lt"/>
              </a:rPr>
              <a:t>:</a:t>
            </a:r>
          </a:p>
          <a:p>
            <a:r>
              <a:rPr lang="en-US" sz="2800" dirty="0">
                <a:latin typeface="+mj-lt"/>
              </a:rPr>
              <a:t>+ </a:t>
            </a:r>
            <a:r>
              <a:rPr lang="en-US" sz="2800" dirty="0" err="1">
                <a:latin typeface="+mj-lt"/>
              </a:rPr>
              <a:t>Giảm</a:t>
            </a:r>
            <a:r>
              <a:rPr lang="en-US" sz="2800" dirty="0">
                <a:latin typeface="+mj-lt"/>
              </a:rPr>
              <a:t> </a:t>
            </a:r>
            <a:r>
              <a:rPr lang="en-US" sz="2800" dirty="0" err="1">
                <a:latin typeface="+mj-lt"/>
              </a:rPr>
              <a:t>thị</a:t>
            </a:r>
            <a:r>
              <a:rPr lang="en-US" sz="2800" dirty="0">
                <a:latin typeface="+mj-lt"/>
              </a:rPr>
              <a:t> </a:t>
            </a:r>
            <a:r>
              <a:rPr lang="en-US" sz="2800" dirty="0" err="1">
                <a:latin typeface="+mj-lt"/>
              </a:rPr>
              <a:t>lực</a:t>
            </a:r>
            <a:endParaRPr lang="en-US" sz="2800" dirty="0">
              <a:latin typeface="+mj-lt"/>
            </a:endParaRPr>
          </a:p>
          <a:p>
            <a:r>
              <a:rPr lang="en-US" sz="2800" dirty="0">
                <a:latin typeface="+mj-lt"/>
              </a:rPr>
              <a:t>+ </a:t>
            </a:r>
            <a:r>
              <a:rPr lang="en-US" sz="2800" dirty="0" err="1">
                <a:latin typeface="+mj-lt"/>
              </a:rPr>
              <a:t>Giảm</a:t>
            </a:r>
            <a:r>
              <a:rPr lang="en-US" sz="2800" dirty="0">
                <a:latin typeface="+mj-lt"/>
              </a:rPr>
              <a:t> ý </a:t>
            </a:r>
            <a:r>
              <a:rPr lang="en-US" sz="2800" dirty="0" err="1">
                <a:latin typeface="+mj-lt"/>
              </a:rPr>
              <a:t>thức</a:t>
            </a:r>
            <a:r>
              <a:rPr lang="en-US" sz="2800" dirty="0">
                <a:latin typeface="+mj-lt"/>
              </a:rPr>
              <a:t>, </a:t>
            </a:r>
            <a:r>
              <a:rPr lang="en-US" sz="2800" dirty="0" err="1">
                <a:latin typeface="+mj-lt"/>
              </a:rPr>
              <a:t>hôn</a:t>
            </a:r>
            <a:r>
              <a:rPr lang="en-US" sz="2800" dirty="0">
                <a:latin typeface="+mj-lt"/>
              </a:rPr>
              <a:t> </a:t>
            </a:r>
            <a:r>
              <a:rPr lang="en-US" sz="2800" dirty="0" err="1">
                <a:latin typeface="+mj-lt"/>
              </a:rPr>
              <a:t>mê</a:t>
            </a:r>
            <a:r>
              <a:rPr lang="en-US" sz="2800" dirty="0">
                <a:latin typeface="+mj-lt"/>
              </a:rPr>
              <a:t>, co </a:t>
            </a:r>
            <a:r>
              <a:rPr lang="en-US" sz="2800" dirty="0" err="1">
                <a:latin typeface="+mj-lt"/>
              </a:rPr>
              <a:t>giật</a:t>
            </a:r>
            <a:endParaRPr lang="en-US" sz="2800" dirty="0">
              <a:latin typeface="+mj-lt"/>
            </a:endParaRPr>
          </a:p>
          <a:p>
            <a:r>
              <a:rPr lang="en-US" sz="2800" dirty="0">
                <a:latin typeface="+mj-lt"/>
              </a:rPr>
              <a:t>+ </a:t>
            </a:r>
            <a:r>
              <a:rPr lang="en-US" sz="2800" dirty="0" err="1">
                <a:latin typeface="+mj-lt"/>
              </a:rPr>
              <a:t>Suy</a:t>
            </a:r>
            <a:r>
              <a:rPr lang="en-US" sz="2800" dirty="0">
                <a:latin typeface="+mj-lt"/>
              </a:rPr>
              <a:t> </a:t>
            </a:r>
            <a:r>
              <a:rPr lang="en-US" sz="2800" dirty="0" err="1">
                <a:latin typeface="+mj-lt"/>
              </a:rPr>
              <a:t>hô</a:t>
            </a:r>
            <a:r>
              <a:rPr lang="en-US" sz="2800" dirty="0">
                <a:latin typeface="+mj-lt"/>
              </a:rPr>
              <a:t> </a:t>
            </a:r>
            <a:r>
              <a:rPr lang="en-US" sz="2800" dirty="0" err="1">
                <a:latin typeface="+mj-lt"/>
              </a:rPr>
              <a:t>hấp</a:t>
            </a:r>
            <a:endParaRPr lang="en-US" sz="2800" dirty="0">
              <a:latin typeface="+mj-lt"/>
            </a:endParaRPr>
          </a:p>
          <a:p>
            <a:r>
              <a:rPr lang="en-US" sz="2800" dirty="0">
                <a:latin typeface="+mj-lt"/>
              </a:rPr>
              <a:t>+ </a:t>
            </a:r>
            <a:r>
              <a:rPr lang="en-US" sz="2800" dirty="0" err="1">
                <a:latin typeface="+mj-lt"/>
              </a:rPr>
              <a:t>Chảy</a:t>
            </a:r>
            <a:r>
              <a:rPr lang="en-US" sz="2800" dirty="0">
                <a:latin typeface="+mj-lt"/>
              </a:rPr>
              <a:t> </a:t>
            </a:r>
            <a:r>
              <a:rPr lang="en-US" sz="2800" dirty="0" err="1">
                <a:latin typeface="+mj-lt"/>
              </a:rPr>
              <a:t>máu</a:t>
            </a:r>
            <a:r>
              <a:rPr lang="en-US" sz="2800" dirty="0">
                <a:latin typeface="+mj-lt"/>
              </a:rPr>
              <a:t>, </a:t>
            </a:r>
            <a:r>
              <a:rPr lang="en-US" sz="2800" dirty="0" err="1">
                <a:latin typeface="+mj-lt"/>
              </a:rPr>
              <a:t>giảm</a:t>
            </a:r>
            <a:r>
              <a:rPr lang="en-US" sz="2800" dirty="0">
                <a:latin typeface="+mj-lt"/>
              </a:rPr>
              <a:t> </a:t>
            </a:r>
            <a:r>
              <a:rPr lang="en-US" sz="2800" dirty="0" err="1">
                <a:latin typeface="+mj-lt"/>
              </a:rPr>
              <a:t>số</a:t>
            </a:r>
            <a:r>
              <a:rPr lang="en-US" sz="2800" dirty="0">
                <a:latin typeface="+mj-lt"/>
              </a:rPr>
              <a:t> </a:t>
            </a:r>
            <a:r>
              <a:rPr lang="en-US" sz="2800" dirty="0" err="1">
                <a:latin typeface="+mj-lt"/>
              </a:rPr>
              <a:t>lượng</a:t>
            </a:r>
            <a:r>
              <a:rPr lang="en-US" sz="2800" dirty="0">
                <a:latin typeface="+mj-lt"/>
              </a:rPr>
              <a:t> </a:t>
            </a:r>
            <a:r>
              <a:rPr lang="en-US" sz="2800" dirty="0" err="1">
                <a:latin typeface="+mj-lt"/>
              </a:rPr>
              <a:t>nước</a:t>
            </a:r>
            <a:r>
              <a:rPr lang="en-US" sz="2800" dirty="0">
                <a:latin typeface="+mj-lt"/>
              </a:rPr>
              <a:t> </a:t>
            </a:r>
            <a:r>
              <a:rPr lang="en-US" sz="2800" dirty="0" err="1">
                <a:latin typeface="+mj-lt"/>
              </a:rPr>
              <a:t>tiểu</a:t>
            </a:r>
            <a:endParaRPr lang="en-US" sz="2800" dirty="0">
              <a:latin typeface="+mj-lt"/>
            </a:endParaRPr>
          </a:p>
          <a:p>
            <a:r>
              <a:rPr lang="en-US" sz="2800" dirty="0">
                <a:latin typeface="+mj-lt"/>
              </a:rPr>
              <a:t>+ </a:t>
            </a:r>
            <a:r>
              <a:rPr lang="en-US" sz="2800" dirty="0" err="1">
                <a:latin typeface="+mj-lt"/>
              </a:rPr>
              <a:t>Các</a:t>
            </a:r>
            <a:r>
              <a:rPr lang="en-US" sz="2800" dirty="0">
                <a:latin typeface="+mj-lt"/>
              </a:rPr>
              <a:t> </a:t>
            </a:r>
            <a:r>
              <a:rPr lang="en-US" sz="2800" dirty="0" err="1">
                <a:latin typeface="+mj-lt"/>
              </a:rPr>
              <a:t>dấu</a:t>
            </a:r>
            <a:r>
              <a:rPr lang="en-US" sz="2800" dirty="0">
                <a:latin typeface="+mj-lt"/>
              </a:rPr>
              <a:t> </a:t>
            </a:r>
            <a:r>
              <a:rPr lang="en-US" sz="2800" dirty="0" err="1">
                <a:latin typeface="+mj-lt"/>
              </a:rPr>
              <a:t>hiệu</a:t>
            </a:r>
            <a:r>
              <a:rPr lang="en-US" sz="2800" dirty="0">
                <a:latin typeface="+mj-lt"/>
              </a:rPr>
              <a:t> </a:t>
            </a:r>
            <a:r>
              <a:rPr lang="en-US" sz="2800" dirty="0" err="1">
                <a:latin typeface="+mj-lt"/>
              </a:rPr>
              <a:t>của</a:t>
            </a:r>
            <a:r>
              <a:rPr lang="en-US" sz="2800" dirty="0">
                <a:latin typeface="+mj-lt"/>
              </a:rPr>
              <a:t> </a:t>
            </a:r>
            <a:r>
              <a:rPr lang="en-US" sz="2800" dirty="0" err="1">
                <a:latin typeface="+mj-lt"/>
              </a:rPr>
              <a:t>nhiễm</a:t>
            </a:r>
            <a:r>
              <a:rPr lang="en-US" sz="2800" dirty="0">
                <a:latin typeface="+mj-lt"/>
              </a:rPr>
              <a:t> </a:t>
            </a:r>
            <a:r>
              <a:rPr lang="en-US" sz="2800" dirty="0" err="1">
                <a:latin typeface="+mj-lt"/>
              </a:rPr>
              <a:t>khuẩn</a:t>
            </a:r>
            <a:r>
              <a:rPr lang="en-US" sz="2800" dirty="0">
                <a:latin typeface="+mj-lt"/>
              </a:rPr>
              <a:t> </a:t>
            </a:r>
            <a:r>
              <a:rPr lang="en-US" sz="2800" dirty="0" err="1">
                <a:latin typeface="+mj-lt"/>
              </a:rPr>
              <a:t>huyết</a:t>
            </a:r>
            <a:r>
              <a:rPr lang="en-US" sz="2800" dirty="0">
                <a:latin typeface="+mj-lt"/>
              </a:rPr>
              <a:t> </a:t>
            </a:r>
            <a:r>
              <a:rPr lang="en-US" sz="2800" dirty="0" err="1">
                <a:latin typeface="+mj-lt"/>
              </a:rPr>
              <a:t>và</a:t>
            </a:r>
            <a:r>
              <a:rPr lang="en-US" sz="2800" dirty="0">
                <a:latin typeface="+mj-lt"/>
              </a:rPr>
              <a:t> </a:t>
            </a:r>
            <a:r>
              <a:rPr lang="en-US" sz="2800" dirty="0" err="1">
                <a:latin typeface="+mj-lt"/>
              </a:rPr>
              <a:t>sốc</a:t>
            </a:r>
            <a:r>
              <a:rPr lang="en-US" sz="2800" dirty="0">
                <a:latin typeface="+mj-lt"/>
              </a:rPr>
              <a:t> </a:t>
            </a:r>
            <a:r>
              <a:rPr lang="en-US" sz="2800" dirty="0" err="1">
                <a:latin typeface="+mj-lt"/>
              </a:rPr>
              <a:t>nhiễm</a:t>
            </a:r>
            <a:r>
              <a:rPr lang="en-US" sz="2800" dirty="0">
                <a:latin typeface="+mj-lt"/>
              </a:rPr>
              <a:t> </a:t>
            </a:r>
            <a:r>
              <a:rPr lang="en-US" sz="2800" dirty="0" err="1">
                <a:latin typeface="+mj-lt"/>
              </a:rPr>
              <a:t>khuẩn</a:t>
            </a:r>
            <a:endParaRPr lang="en-US" sz="2800" dirty="0">
              <a:latin typeface="+mj-lt"/>
            </a:endParaRPr>
          </a:p>
          <a:p>
            <a:pPr algn="just"/>
            <a:endParaRPr lang="en-US" sz="2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104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827871"/>
            <a:ext cx="11429999" cy="5354320"/>
            <a:chOff x="5210555" y="975360"/>
            <a:chExt cx="6647815" cy="5354320"/>
          </a:xfrm>
        </p:grpSpPr>
        <p:pic>
          <p:nvPicPr>
            <p:cNvPr id="4" name="object 4"/>
            <p:cNvPicPr/>
            <p:nvPr/>
          </p:nvPicPr>
          <p:blipFill>
            <a:blip r:embed="rId2" cstate="print"/>
            <a:stretch>
              <a:fillRect/>
            </a:stretch>
          </p:blipFill>
          <p:spPr>
            <a:xfrm>
              <a:off x="5210555" y="1239012"/>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1" y="134492"/>
            <a:ext cx="8682171" cy="1090042"/>
          </a:xfrm>
          <a:prstGeom prst="rect">
            <a:avLst/>
          </a:prstGeom>
        </p:spPr>
        <p:txBody>
          <a:bodyPr vert="horz" wrap="square" lIns="0" tIns="12700" rIns="0" bIns="0" rtlCol="0">
            <a:spAutoFit/>
          </a:bodyPr>
          <a:lstStyle/>
          <a:p>
            <a:pPr marL="12700" algn="ctr">
              <a:spcBef>
                <a:spcPts val="100"/>
              </a:spcBef>
            </a:pPr>
            <a:r>
              <a:rPr lang="en-US" b="1" dirty="0"/>
              <a:t>TIÊU CHUẨN RA VIỆN</a:t>
            </a:r>
            <a:br>
              <a:rPr lang="en-US" dirty="0"/>
            </a:b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23220"/>
          </a:xfrm>
          <a:prstGeom prst="rect">
            <a:avLst/>
          </a:prstGeom>
        </p:spPr>
        <p:txBody>
          <a:bodyPr wrap="square">
            <a:spAutoFit/>
          </a:bodyPr>
          <a:lstStyle/>
          <a:p>
            <a:r>
              <a:rPr lang="vi-VN" sz="2800" b="1" dirty="0">
                <a:latin typeface="+mj-lt"/>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0E91F4E-4F8F-4B2A-B574-E4388EBD206C}"/>
              </a:ext>
            </a:extLst>
          </p:cNvPr>
          <p:cNvSpPr/>
          <p:nvPr/>
        </p:nvSpPr>
        <p:spPr>
          <a:xfrm>
            <a:off x="165553" y="1439946"/>
            <a:ext cx="11720837" cy="3016210"/>
          </a:xfrm>
          <a:prstGeom prst="rect">
            <a:avLst/>
          </a:prstGeom>
        </p:spPr>
        <p:txBody>
          <a:bodyPr wrap="square">
            <a:spAutoFit/>
          </a:bodyPr>
          <a:lstStyle/>
          <a:p>
            <a:pPr indent="457200" algn="just">
              <a:spcBef>
                <a:spcPts val="600"/>
              </a:spcBef>
            </a:pPr>
            <a:r>
              <a:rPr lang="vi-VN" sz="3600" dirty="0">
                <a:latin typeface="+mj-lt"/>
              </a:rPr>
              <a:t>+ </a:t>
            </a:r>
            <a:r>
              <a:rPr lang="en-US" sz="3600" dirty="0" err="1">
                <a:latin typeface="+mj-lt"/>
              </a:rPr>
              <a:t>Người</a:t>
            </a:r>
            <a:r>
              <a:rPr lang="en-US" sz="3600" dirty="0">
                <a:latin typeface="+mj-lt"/>
              </a:rPr>
              <a:t> </a:t>
            </a:r>
            <a:r>
              <a:rPr lang="en-US" sz="3600" dirty="0" err="1">
                <a:latin typeface="+mj-lt"/>
              </a:rPr>
              <a:t>bệnh</a:t>
            </a:r>
            <a:r>
              <a:rPr lang="en-US" sz="3600" dirty="0">
                <a:latin typeface="+mj-lt"/>
              </a:rPr>
              <a:t> </a:t>
            </a:r>
            <a:r>
              <a:rPr lang="en-US" sz="3600" dirty="0" err="1">
                <a:latin typeface="+mj-lt"/>
              </a:rPr>
              <a:t>cách</a:t>
            </a:r>
            <a:r>
              <a:rPr lang="en-US" sz="3600" dirty="0">
                <a:latin typeface="+mj-lt"/>
              </a:rPr>
              <a:t> </a:t>
            </a:r>
            <a:r>
              <a:rPr lang="en-US" sz="3600" dirty="0" err="1">
                <a:latin typeface="+mj-lt"/>
              </a:rPr>
              <a:t>ly</a:t>
            </a:r>
            <a:r>
              <a:rPr lang="en-US" sz="3600" dirty="0">
                <a:latin typeface="+mj-lt"/>
              </a:rPr>
              <a:t> </a:t>
            </a:r>
            <a:r>
              <a:rPr lang="en-US" sz="3600" dirty="0" err="1">
                <a:latin typeface="+mj-lt"/>
              </a:rPr>
              <a:t>tối</a:t>
            </a:r>
            <a:r>
              <a:rPr lang="en-US" sz="3600" dirty="0">
                <a:latin typeface="+mj-lt"/>
              </a:rPr>
              <a:t> </a:t>
            </a:r>
            <a:r>
              <a:rPr lang="en-US" sz="3600" dirty="0" err="1">
                <a:latin typeface="+mj-lt"/>
              </a:rPr>
              <a:t>thiểu</a:t>
            </a:r>
            <a:r>
              <a:rPr lang="en-US" sz="3600" dirty="0">
                <a:latin typeface="+mj-lt"/>
              </a:rPr>
              <a:t> 14 </a:t>
            </a:r>
            <a:r>
              <a:rPr lang="en-US" sz="3600" dirty="0" err="1">
                <a:latin typeface="+mj-lt"/>
              </a:rPr>
              <a:t>ngày</a:t>
            </a:r>
            <a:r>
              <a:rPr lang="en-US" sz="3600" dirty="0">
                <a:latin typeface="+mj-lt"/>
              </a:rPr>
              <a:t> </a:t>
            </a:r>
            <a:r>
              <a:rPr lang="en-US" sz="3600" b="1" dirty="0">
                <a:latin typeface="+mj-lt"/>
              </a:rPr>
              <a:t>VÀ</a:t>
            </a:r>
          </a:p>
          <a:p>
            <a:pPr indent="457200" algn="just">
              <a:spcBef>
                <a:spcPts val="600"/>
              </a:spcBef>
            </a:pPr>
            <a:endParaRPr lang="en-US" sz="3600" dirty="0">
              <a:latin typeface="+mj-lt"/>
            </a:endParaRPr>
          </a:p>
          <a:p>
            <a:pPr indent="457200" algn="just">
              <a:spcBef>
                <a:spcPts val="600"/>
              </a:spcBef>
            </a:pPr>
            <a:r>
              <a:rPr lang="en-US" sz="3600" dirty="0">
                <a:latin typeface="+mj-lt"/>
              </a:rPr>
              <a:t>+ </a:t>
            </a:r>
            <a:r>
              <a:rPr lang="en-US" sz="3600" dirty="0" err="1">
                <a:latin typeface="+mj-lt"/>
              </a:rPr>
              <a:t>Người</a:t>
            </a:r>
            <a:r>
              <a:rPr lang="en-US" sz="3600" dirty="0">
                <a:latin typeface="+mj-lt"/>
              </a:rPr>
              <a:t> </a:t>
            </a:r>
            <a:r>
              <a:rPr lang="en-US" sz="3600" dirty="0" err="1">
                <a:latin typeface="+mj-lt"/>
              </a:rPr>
              <a:t>bệnh</a:t>
            </a:r>
            <a:r>
              <a:rPr lang="en-US" sz="3600" dirty="0">
                <a:latin typeface="+mj-lt"/>
              </a:rPr>
              <a:t> </a:t>
            </a:r>
            <a:r>
              <a:rPr lang="en-US" sz="3600" dirty="0" err="1">
                <a:latin typeface="+mj-lt"/>
              </a:rPr>
              <a:t>hết</a:t>
            </a:r>
            <a:r>
              <a:rPr lang="en-US" sz="3600" dirty="0">
                <a:latin typeface="+mj-lt"/>
              </a:rPr>
              <a:t> </a:t>
            </a:r>
            <a:r>
              <a:rPr lang="en-US" sz="3600" dirty="0" err="1">
                <a:latin typeface="+mj-lt"/>
              </a:rPr>
              <a:t>các</a:t>
            </a:r>
            <a:r>
              <a:rPr lang="en-US" sz="3600" dirty="0">
                <a:latin typeface="+mj-lt"/>
              </a:rPr>
              <a:t> </a:t>
            </a:r>
            <a:r>
              <a:rPr lang="en-US" sz="3600" dirty="0" err="1">
                <a:latin typeface="+mj-lt"/>
              </a:rPr>
              <a:t>triệu</a:t>
            </a:r>
            <a:r>
              <a:rPr lang="en-US" sz="3600" dirty="0">
                <a:latin typeface="+mj-lt"/>
              </a:rPr>
              <a:t> </a:t>
            </a:r>
            <a:r>
              <a:rPr lang="en-US" sz="3600" dirty="0" err="1">
                <a:latin typeface="+mj-lt"/>
              </a:rPr>
              <a:t>chứng</a:t>
            </a:r>
            <a:r>
              <a:rPr lang="en-US" sz="3600" dirty="0">
                <a:latin typeface="+mj-lt"/>
              </a:rPr>
              <a:t> </a:t>
            </a:r>
            <a:r>
              <a:rPr lang="en-US" sz="3600" dirty="0" err="1">
                <a:latin typeface="+mj-lt"/>
              </a:rPr>
              <a:t>về</a:t>
            </a:r>
            <a:r>
              <a:rPr lang="en-US" sz="3600" dirty="0">
                <a:latin typeface="+mj-lt"/>
              </a:rPr>
              <a:t> </a:t>
            </a:r>
            <a:r>
              <a:rPr lang="en-US" sz="3600" dirty="0" err="1">
                <a:latin typeface="+mj-lt"/>
              </a:rPr>
              <a:t>lâm</a:t>
            </a:r>
            <a:r>
              <a:rPr lang="en-US" sz="3600" dirty="0">
                <a:latin typeface="+mj-lt"/>
              </a:rPr>
              <a:t> </a:t>
            </a:r>
            <a:r>
              <a:rPr lang="en-US" sz="3600" dirty="0" err="1">
                <a:latin typeface="+mj-lt"/>
              </a:rPr>
              <a:t>sàng</a:t>
            </a:r>
            <a:r>
              <a:rPr lang="en-US" sz="3600" dirty="0">
                <a:latin typeface="+mj-lt"/>
              </a:rPr>
              <a:t> (</a:t>
            </a:r>
            <a:r>
              <a:rPr lang="en-US" sz="3600" dirty="0" err="1">
                <a:latin typeface="+mj-lt"/>
              </a:rPr>
              <a:t>không</a:t>
            </a:r>
            <a:r>
              <a:rPr lang="en-US" sz="3600" dirty="0">
                <a:latin typeface="+mj-lt"/>
              </a:rPr>
              <a:t> </a:t>
            </a:r>
            <a:r>
              <a:rPr lang="en-US" sz="3600" dirty="0" err="1">
                <a:latin typeface="+mj-lt"/>
              </a:rPr>
              <a:t>xuất</a:t>
            </a:r>
            <a:r>
              <a:rPr lang="en-US" sz="3600" dirty="0">
                <a:latin typeface="+mj-lt"/>
              </a:rPr>
              <a:t> </a:t>
            </a:r>
            <a:r>
              <a:rPr lang="en-US" sz="3600" dirty="0" err="1">
                <a:latin typeface="+mj-lt"/>
              </a:rPr>
              <a:t>hiện</a:t>
            </a:r>
            <a:r>
              <a:rPr lang="en-US" sz="3600" dirty="0">
                <a:latin typeface="+mj-lt"/>
              </a:rPr>
              <a:t> </a:t>
            </a:r>
            <a:r>
              <a:rPr lang="en-US" sz="3600" dirty="0" err="1">
                <a:latin typeface="+mj-lt"/>
              </a:rPr>
              <a:t>tổn</a:t>
            </a:r>
            <a:r>
              <a:rPr lang="en-US" sz="3600" dirty="0">
                <a:latin typeface="+mj-lt"/>
              </a:rPr>
              <a:t> </a:t>
            </a:r>
            <a:r>
              <a:rPr lang="en-US" sz="3600" dirty="0" err="1">
                <a:latin typeface="+mj-lt"/>
              </a:rPr>
              <a:t>thương</a:t>
            </a:r>
            <a:r>
              <a:rPr lang="vi-VN" sz="3600" dirty="0">
                <a:latin typeface="+mj-lt"/>
              </a:rPr>
              <a:t> trên da</a:t>
            </a:r>
            <a:r>
              <a:rPr lang="en-US" sz="3600" dirty="0">
                <a:latin typeface="+mj-lt"/>
              </a:rPr>
              <a:t> </a:t>
            </a:r>
            <a:r>
              <a:rPr lang="en-US" sz="3600" dirty="0" err="1">
                <a:latin typeface="+mj-lt"/>
              </a:rPr>
              <a:t>mới</a:t>
            </a:r>
            <a:r>
              <a:rPr lang="en-US" sz="3600" dirty="0">
                <a:latin typeface="+mj-lt"/>
              </a:rPr>
              <a:t> </a:t>
            </a:r>
            <a:r>
              <a:rPr lang="en-US" sz="3600" dirty="0" err="1">
                <a:latin typeface="+mj-lt"/>
              </a:rPr>
              <a:t>tối</a:t>
            </a:r>
            <a:r>
              <a:rPr lang="en-US" sz="3600" dirty="0">
                <a:latin typeface="+mj-lt"/>
              </a:rPr>
              <a:t> </a:t>
            </a:r>
            <a:r>
              <a:rPr lang="en-US" sz="3600" dirty="0" err="1">
                <a:latin typeface="+mj-lt"/>
              </a:rPr>
              <a:t>thiểu</a:t>
            </a:r>
            <a:r>
              <a:rPr lang="en-US" sz="3600" dirty="0">
                <a:latin typeface="+mj-lt"/>
              </a:rPr>
              <a:t> 48 </a:t>
            </a:r>
            <a:r>
              <a:rPr lang="en-US" sz="3600" dirty="0" err="1">
                <a:latin typeface="+mj-lt"/>
              </a:rPr>
              <a:t>giờ</a:t>
            </a:r>
            <a:r>
              <a:rPr lang="en-US" sz="3600" dirty="0">
                <a:latin typeface="+mj-lt"/>
              </a:rPr>
              <a:t> </a:t>
            </a:r>
            <a:r>
              <a:rPr lang="en-US" sz="3600" dirty="0" err="1">
                <a:latin typeface="+mj-lt"/>
              </a:rPr>
              <a:t>và</a:t>
            </a:r>
            <a:r>
              <a:rPr lang="en-US" sz="3600" dirty="0">
                <a:latin typeface="+mj-lt"/>
              </a:rPr>
              <a:t> </a:t>
            </a:r>
            <a:r>
              <a:rPr lang="en-US" sz="3600" dirty="0" err="1">
                <a:latin typeface="+mj-lt"/>
              </a:rPr>
              <a:t>các</a:t>
            </a:r>
            <a:r>
              <a:rPr lang="en-US" sz="3600" dirty="0">
                <a:latin typeface="+mj-lt"/>
              </a:rPr>
              <a:t> </a:t>
            </a:r>
            <a:r>
              <a:rPr lang="en-US" sz="3600" dirty="0" err="1">
                <a:latin typeface="+mj-lt"/>
              </a:rPr>
              <a:t>tổn</a:t>
            </a:r>
            <a:r>
              <a:rPr lang="en-US" sz="3600" dirty="0">
                <a:latin typeface="+mj-lt"/>
              </a:rPr>
              <a:t> </a:t>
            </a:r>
            <a:r>
              <a:rPr lang="en-US" sz="3600" dirty="0" err="1">
                <a:latin typeface="+mj-lt"/>
              </a:rPr>
              <a:t>thương</a:t>
            </a:r>
            <a:r>
              <a:rPr lang="vi-VN" sz="3600" dirty="0">
                <a:latin typeface="+mj-lt"/>
              </a:rPr>
              <a:t> cũ</a:t>
            </a:r>
            <a:r>
              <a:rPr lang="en-US" sz="3600" dirty="0">
                <a:latin typeface="+mj-lt"/>
              </a:rPr>
              <a:t> </a:t>
            </a:r>
            <a:r>
              <a:rPr lang="en-US" sz="3600" dirty="0" err="1">
                <a:latin typeface="+mj-lt"/>
              </a:rPr>
              <a:t>đã</a:t>
            </a:r>
            <a:r>
              <a:rPr lang="en-US" sz="3600" dirty="0">
                <a:latin typeface="+mj-lt"/>
              </a:rPr>
              <a:t> </a:t>
            </a:r>
            <a:r>
              <a:rPr lang="en-US" sz="3600" dirty="0" err="1">
                <a:latin typeface="+mj-lt"/>
              </a:rPr>
              <a:t>đóng</a:t>
            </a:r>
            <a:r>
              <a:rPr lang="en-US" sz="3600" dirty="0">
                <a:latin typeface="+mj-lt"/>
              </a:rPr>
              <a:t> </a:t>
            </a:r>
            <a:r>
              <a:rPr lang="en-US" sz="3600" dirty="0" err="1">
                <a:latin typeface="+mj-lt"/>
              </a:rPr>
              <a:t>vẩy</a:t>
            </a:r>
            <a:r>
              <a:rPr lang="en-US" sz="3600" dirty="0">
                <a:latin typeface="+mj-lt"/>
              </a:rPr>
              <a:t>)</a:t>
            </a:r>
            <a:endParaRPr lang="en-US" sz="3600" dirty="0">
              <a:effectLst/>
              <a:latin typeface="+mj-lt"/>
            </a:endParaRPr>
          </a:p>
        </p:txBody>
      </p:sp>
    </p:spTree>
    <p:extLst>
      <p:ext uri="{BB962C8B-B14F-4D97-AF65-F5344CB8AC3E}">
        <p14:creationId xmlns:p14="http://schemas.microsoft.com/office/powerpoint/2010/main" val="195213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762454"/>
            <a:ext cx="11429781" cy="5419228"/>
            <a:chOff x="5210555" y="909943"/>
            <a:chExt cx="6647688" cy="5419228"/>
          </a:xfrm>
        </p:grpSpPr>
        <p:pic>
          <p:nvPicPr>
            <p:cNvPr id="4" name="object 4"/>
            <p:cNvPicPr/>
            <p:nvPr/>
          </p:nvPicPr>
          <p:blipFill>
            <a:blip r:embed="rId2" cstate="print"/>
            <a:stretch>
              <a:fillRect/>
            </a:stretch>
          </p:blipFill>
          <p:spPr>
            <a:xfrm>
              <a:off x="5210555" y="909943"/>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1" y="134492"/>
            <a:ext cx="8682171" cy="1090042"/>
          </a:xfrm>
          <a:prstGeom prst="rect">
            <a:avLst/>
          </a:prstGeom>
        </p:spPr>
        <p:txBody>
          <a:bodyPr vert="horz" wrap="square" lIns="0" tIns="12700" rIns="0" bIns="0" rtlCol="0">
            <a:spAutoFit/>
          </a:bodyPr>
          <a:lstStyle/>
          <a:p>
            <a:pPr marL="12700" algn="ctr">
              <a:spcBef>
                <a:spcPts val="100"/>
              </a:spcBef>
            </a:pPr>
            <a:r>
              <a:rPr lang="en-US" b="1" dirty="0"/>
              <a:t>PHÒNG BỆNH</a:t>
            </a:r>
            <a:br>
              <a:rPr lang="en-US" dirty="0"/>
            </a:b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23220"/>
          </a:xfrm>
          <a:prstGeom prst="rect">
            <a:avLst/>
          </a:prstGeom>
        </p:spPr>
        <p:txBody>
          <a:bodyPr wrap="square">
            <a:spAutoFit/>
          </a:bodyPr>
          <a:lstStyle/>
          <a:p>
            <a:r>
              <a:rPr lang="vi-VN" sz="2800" b="1" dirty="0">
                <a:latin typeface="+mj-lt"/>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0E91F4E-4F8F-4B2A-B574-E4388EBD206C}"/>
              </a:ext>
            </a:extLst>
          </p:cNvPr>
          <p:cNvSpPr/>
          <p:nvPr/>
        </p:nvSpPr>
        <p:spPr>
          <a:xfrm>
            <a:off x="163842" y="1088730"/>
            <a:ext cx="11720837" cy="4832092"/>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bệnh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a:t>
            </a:r>
          </a:p>
          <a:p>
            <a:pPr lvl="0"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a:t>
            </a:r>
          </a:p>
          <a:p>
            <a:pPr lvl="0"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a:t>
            </a:r>
          </a:p>
          <a:p>
            <a:pPr lvl="0"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a:t>
            </a:r>
          </a:p>
          <a:p>
            <a:pPr lvl="0"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a:t>
            </a:r>
          </a:p>
          <a:p>
            <a:pPr lvl="0"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309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4985" y="762454"/>
            <a:ext cx="11429781" cy="5419228"/>
            <a:chOff x="5210555" y="909943"/>
            <a:chExt cx="6647688" cy="5419228"/>
          </a:xfrm>
        </p:grpSpPr>
        <p:pic>
          <p:nvPicPr>
            <p:cNvPr id="4" name="object 4"/>
            <p:cNvPicPr/>
            <p:nvPr/>
          </p:nvPicPr>
          <p:blipFill>
            <a:blip r:embed="rId2" cstate="print"/>
            <a:stretch>
              <a:fillRect/>
            </a:stretch>
          </p:blipFill>
          <p:spPr>
            <a:xfrm>
              <a:off x="5210555" y="909943"/>
              <a:ext cx="6647688" cy="4733544"/>
            </a:xfrm>
            <a:prstGeom prst="rect">
              <a:avLst/>
            </a:prstGeom>
          </p:spPr>
        </p:pic>
        <p:pic>
          <p:nvPicPr>
            <p:cNvPr id="5" name="object 5"/>
            <p:cNvPicPr/>
            <p:nvPr/>
          </p:nvPicPr>
          <p:blipFill>
            <a:blip r:embed="rId3" cstate="print"/>
            <a:stretch>
              <a:fillRect/>
            </a:stretch>
          </p:blipFill>
          <p:spPr>
            <a:xfrm>
              <a:off x="5210555" y="975360"/>
              <a:ext cx="155447" cy="5353811"/>
            </a:xfrm>
            <a:prstGeom prst="rect">
              <a:avLst/>
            </a:prstGeom>
          </p:spPr>
        </p:pic>
      </p:grpSp>
      <p:sp>
        <p:nvSpPr>
          <p:cNvPr id="6" name="object 6"/>
          <p:cNvSpPr txBox="1">
            <a:spLocks noGrp="1"/>
          </p:cNvSpPr>
          <p:nvPr>
            <p:ph type="title"/>
          </p:nvPr>
        </p:nvSpPr>
        <p:spPr>
          <a:xfrm>
            <a:off x="3320921" y="134492"/>
            <a:ext cx="8682171" cy="1090042"/>
          </a:xfrm>
          <a:prstGeom prst="rect">
            <a:avLst/>
          </a:prstGeom>
        </p:spPr>
        <p:txBody>
          <a:bodyPr vert="horz" wrap="square" lIns="0" tIns="12700" rIns="0" bIns="0" rtlCol="0">
            <a:spAutoFit/>
          </a:bodyPr>
          <a:lstStyle/>
          <a:p>
            <a:pPr marL="12700" algn="ctr">
              <a:spcBef>
                <a:spcPts val="100"/>
              </a:spcBef>
            </a:pPr>
            <a:r>
              <a:rPr lang="en-US" b="1" dirty="0"/>
              <a:t>PHÒNG BỆNH (2)</a:t>
            </a:r>
            <a:br>
              <a:rPr lang="en-US" dirty="0"/>
            </a:br>
            <a:endParaRPr lang="vi-VN" sz="4000" b="1" spc="-5"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p:nvPr/>
        </p:nvSpPr>
        <p:spPr>
          <a:xfrm>
            <a:off x="466094" y="794004"/>
            <a:ext cx="11353161" cy="805990"/>
          </a:xfrm>
          <a:prstGeom prst="rect">
            <a:avLst/>
          </a:prstGeom>
        </p:spPr>
        <p:txBody>
          <a:bodyPr vert="horz" wrap="square" lIns="0" tIns="66675" rIns="0" bIns="0" rtlCol="0">
            <a:spAutoFit/>
          </a:bodyPr>
          <a:lstStyle/>
          <a:p>
            <a:pPr algn="just"/>
            <a:r>
              <a:rPr lang="vi-VN" sz="2400" dirty="0">
                <a:latin typeface="+mj-lt"/>
              </a:rPr>
              <a:t> </a:t>
            </a:r>
            <a:endParaRPr lang="en-US" sz="2400" dirty="0">
              <a:latin typeface="+mj-lt"/>
            </a:endParaRPr>
          </a:p>
          <a:p>
            <a:pPr algn="just"/>
            <a:endParaRPr sz="2400" dirty="0">
              <a:latin typeface="+mj-lt"/>
              <a:cs typeface="Arial MT"/>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5" name="object 15"/>
          <p:cNvSpPr txBox="1"/>
          <p:nvPr/>
        </p:nvSpPr>
        <p:spPr>
          <a:xfrm>
            <a:off x="183286" y="6653276"/>
            <a:ext cx="864869" cy="165735"/>
          </a:xfrm>
          <a:prstGeom prst="rect">
            <a:avLst/>
          </a:prstGeom>
        </p:spPr>
        <p:txBody>
          <a:bodyPr vert="horz" wrap="square" lIns="0" tIns="0" rIns="0" bIns="0" rtlCol="0">
            <a:spAutoFit/>
          </a:bodyPr>
          <a:lstStyle/>
          <a:p>
            <a:pPr marL="12700">
              <a:lnSpc>
                <a:spcPts val="1150"/>
              </a:lnSpc>
            </a:pPr>
            <a:r>
              <a:rPr sz="1100" spc="-5" dirty="0">
                <a:solidFill>
                  <a:srgbClr val="FFFFFF"/>
                </a:solidFill>
                <a:latin typeface="Calibri"/>
                <a:cs typeface="Calibri"/>
                <a:hlinkClick r:id="rId4"/>
              </a:rPr>
              <a:t>Open</a:t>
            </a:r>
            <a:r>
              <a:rPr sz="1100" dirty="0">
                <a:solidFill>
                  <a:srgbClr val="FFFFFF"/>
                </a:solidFill>
                <a:latin typeface="Calibri"/>
                <a:cs typeface="Calibri"/>
                <a:hlinkClick r:id="rId4"/>
              </a:rPr>
              <a:t>WHO</a:t>
            </a:r>
            <a:r>
              <a:rPr sz="1100" spc="-5" dirty="0">
                <a:solidFill>
                  <a:srgbClr val="FFFFFF"/>
                </a:solidFill>
                <a:latin typeface="Calibri"/>
                <a:cs typeface="Calibri"/>
                <a:hlinkClick r:id="rId4"/>
              </a:rPr>
              <a:t>.</a:t>
            </a:r>
            <a:r>
              <a:rPr sz="1100" spc="5" dirty="0">
                <a:solidFill>
                  <a:srgbClr val="FFFFFF"/>
                </a:solidFill>
                <a:latin typeface="Calibri"/>
                <a:cs typeface="Calibri"/>
                <a:hlinkClick r:id="rId4"/>
              </a:rPr>
              <a:t>o</a:t>
            </a:r>
            <a:r>
              <a:rPr sz="1100" dirty="0">
                <a:solidFill>
                  <a:srgbClr val="FFFFFF"/>
                </a:solidFill>
                <a:latin typeface="Calibri"/>
                <a:cs typeface="Calibri"/>
                <a:hlinkClick r:id="rId4"/>
              </a:rPr>
              <a:t>rg</a:t>
            </a:r>
            <a:endParaRPr sz="11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W</a:t>
            </a:r>
            <a:r>
              <a:rPr spc="-5" dirty="0"/>
              <a:t>HO</a:t>
            </a:r>
            <a:r>
              <a:rPr dirty="0"/>
              <a:t>2021</a:t>
            </a:r>
          </a:p>
        </p:txBody>
      </p:sp>
      <p:sp>
        <p:nvSpPr>
          <p:cNvPr id="7" name="Rectangle 6">
            <a:extLst>
              <a:ext uri="{FF2B5EF4-FFF2-40B4-BE49-F238E27FC236}">
                <a16:creationId xmlns:a16="http://schemas.microsoft.com/office/drawing/2014/main" id="{D8FF166F-3B59-43A4-A143-FC129A17842A}"/>
              </a:ext>
            </a:extLst>
          </p:cNvPr>
          <p:cNvSpPr/>
          <p:nvPr/>
        </p:nvSpPr>
        <p:spPr>
          <a:xfrm>
            <a:off x="686991" y="1169869"/>
            <a:ext cx="10911366" cy="523220"/>
          </a:xfrm>
          <a:prstGeom prst="rect">
            <a:avLst/>
          </a:prstGeom>
        </p:spPr>
        <p:txBody>
          <a:bodyPr wrap="square">
            <a:spAutoFit/>
          </a:bodyPr>
          <a:lstStyle/>
          <a:p>
            <a:r>
              <a:rPr lang="vi-VN" sz="2800" b="1" dirty="0">
                <a:latin typeface="+mj-lt"/>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0E91F4E-4F8F-4B2A-B574-E4388EBD206C}"/>
              </a:ext>
            </a:extLst>
          </p:cNvPr>
          <p:cNvSpPr/>
          <p:nvPr/>
        </p:nvSpPr>
        <p:spPr>
          <a:xfrm>
            <a:off x="163842" y="1088730"/>
            <a:ext cx="11720837" cy="5693866"/>
          </a:xfrm>
          <a:prstGeom prst="rect">
            <a:avLst/>
          </a:prstGeom>
        </p:spPr>
        <p:txBody>
          <a:bodyPr wrap="square">
            <a:spAutoFit/>
          </a:bodyPr>
          <a:lstStyle/>
          <a:p>
            <a:pPr marL="457200" indent="-457200" algn="just">
              <a:buFontTx/>
              <a:buChar char="-"/>
            </a:pPr>
            <a:r>
              <a:rPr lang="vi-VN" sz="2800" b="1" dirty="0">
                <a:latin typeface="Times New Roman" panose="02020603050405020304" pitchFamily="18" charset="0"/>
                <a:cs typeface="Times New Roman" panose="02020603050405020304" pitchFamily="18" charset="0"/>
              </a:rPr>
              <a:t>Phòng bệnh đặc hiệu bằng vaccine</a:t>
            </a:r>
            <a:endParaRPr lang="en-US" sz="2800" b="1"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r>
              <a:rPr lang="vi-VN" sz="2800" dirty="0">
                <a:solidFill>
                  <a:schemeClr val="accent2"/>
                </a:solidFill>
              </a:rPr>
              <a:t> Vaccin sửa đổi Ankara (vaccin đậu mùa, đậu mùa khỉ), là vắc xin sống, giảm độc lực, được FDA công nhận năm 2019, tiêm 2 mũi, cách nhau 4 tuần</a:t>
            </a:r>
            <a:endParaRPr lang="en-US" sz="2800" dirty="0">
              <a:solidFill>
                <a:schemeClr val="accent2"/>
              </a:solidFill>
            </a:endParaRPr>
          </a:p>
          <a:p>
            <a:pPr algn="just"/>
            <a:endParaRPr lang="vi-VN" sz="2800" dirty="0">
              <a:solidFill>
                <a:schemeClr val="accent2"/>
              </a:solidFill>
            </a:endParaRPr>
          </a:p>
          <a:p>
            <a:pPr marL="457200" indent="-457200" algn="just">
              <a:buFontTx/>
              <a:buChar char="-"/>
            </a:pPr>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nhiễm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a:t>
            </a:r>
          </a:p>
          <a:p>
            <a:pPr algn="just"/>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825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i canh 3-TVTK.jpg"/>
          <p:cNvPicPr>
            <a:picLocks noChangeAspect="1"/>
          </p:cNvPicPr>
          <p:nvPr/>
        </p:nvPicPr>
        <p:blipFill>
          <a:blip r:embed="rId2" cstate="print"/>
          <a:stretch>
            <a:fillRect/>
          </a:stretch>
        </p:blipFill>
        <p:spPr>
          <a:xfrm>
            <a:off x="1447800" y="914400"/>
            <a:ext cx="9143999" cy="5008564"/>
          </a:xfrm>
          <a:prstGeom prst="rect">
            <a:avLst/>
          </a:prstGeom>
        </p:spPr>
      </p:pic>
      <p:sp>
        <p:nvSpPr>
          <p:cNvPr id="2" name="Title 1"/>
          <p:cNvSpPr>
            <a:spLocks noGrp="1"/>
          </p:cNvSpPr>
          <p:nvPr>
            <p:ph type="title"/>
          </p:nvPr>
        </p:nvSpPr>
        <p:spPr>
          <a:xfrm>
            <a:off x="2871480" y="1901372"/>
            <a:ext cx="7076515" cy="461665"/>
          </a:xfrm>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TRÂN TRỌNG CÁM ƠN</a:t>
            </a:r>
          </a:p>
        </p:txBody>
      </p:sp>
      <p:sp>
        <p:nvSpPr>
          <p:cNvPr id="5" name="Title 1"/>
          <p:cNvSpPr txBox="1">
            <a:spLocks/>
          </p:cNvSpPr>
          <p:nvPr/>
        </p:nvSpPr>
        <p:spPr>
          <a:xfrm>
            <a:off x="3733800" y="5888752"/>
            <a:ext cx="6733080" cy="73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US" sz="1600" b="1" dirty="0" err="1">
                <a:solidFill>
                  <a:srgbClr val="016F10"/>
                </a:solidFill>
                <a:latin typeface="Times New Roman" panose="02020603050405020304" pitchFamily="18" charset="0"/>
                <a:cs typeface="Times New Roman" panose="02020603050405020304" pitchFamily="18" charset="0"/>
              </a:rPr>
              <a:t>Địa</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chỉ</a:t>
            </a:r>
            <a:r>
              <a:rPr lang="en-US" sz="1600" b="1" dirty="0">
                <a:solidFill>
                  <a:srgbClr val="016F10"/>
                </a:solidFill>
                <a:latin typeface="Times New Roman" panose="02020603050405020304" pitchFamily="18" charset="0"/>
                <a:cs typeface="Times New Roman" panose="02020603050405020304" pitchFamily="18" charset="0"/>
              </a:rPr>
              <a:t>: - </a:t>
            </a:r>
            <a:r>
              <a:rPr lang="en-US" sz="1600" b="1" dirty="0" err="1">
                <a:solidFill>
                  <a:srgbClr val="016F10"/>
                </a:solidFill>
                <a:latin typeface="Times New Roman" panose="02020603050405020304" pitchFamily="18" charset="0"/>
                <a:cs typeface="Times New Roman" panose="02020603050405020304" pitchFamily="18" charset="0"/>
              </a:rPr>
              <a:t>Số</a:t>
            </a:r>
            <a:r>
              <a:rPr lang="en-US" sz="1600" b="1" dirty="0">
                <a:solidFill>
                  <a:srgbClr val="016F10"/>
                </a:solidFill>
                <a:latin typeface="Times New Roman" panose="02020603050405020304" pitchFamily="18" charset="0"/>
                <a:cs typeface="Times New Roman" panose="02020603050405020304" pitchFamily="18" charset="0"/>
              </a:rPr>
              <a:t> 78 </a:t>
            </a:r>
            <a:r>
              <a:rPr lang="en-US" sz="1600" b="1" dirty="0" err="1">
                <a:solidFill>
                  <a:srgbClr val="016F10"/>
                </a:solidFill>
                <a:latin typeface="Times New Roman" panose="02020603050405020304" pitchFamily="18" charset="0"/>
                <a:cs typeface="Times New Roman" panose="02020603050405020304" pitchFamily="18" charset="0"/>
              </a:rPr>
              <a:t>Giải</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Phóng</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quận</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Đống</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Đa</a:t>
            </a:r>
            <a:r>
              <a:rPr lang="en-US" sz="1600" b="1" dirty="0">
                <a:solidFill>
                  <a:srgbClr val="016F10"/>
                </a:solidFill>
                <a:latin typeface="Times New Roman" panose="02020603050405020304" pitchFamily="18" charset="0"/>
                <a:cs typeface="Times New Roman" panose="02020603050405020304" pitchFamily="18" charset="0"/>
              </a:rPr>
              <a:t>, TP. </a:t>
            </a:r>
            <a:r>
              <a:rPr lang="en-US" sz="1600" b="1" dirty="0" err="1">
                <a:solidFill>
                  <a:srgbClr val="016F10"/>
                </a:solidFill>
                <a:latin typeface="Times New Roman" panose="02020603050405020304" pitchFamily="18" charset="0"/>
                <a:cs typeface="Times New Roman" panose="02020603050405020304" pitchFamily="18" charset="0"/>
              </a:rPr>
              <a:t>Hà</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Nội</a:t>
            </a:r>
            <a:endParaRPr lang="en-US" sz="1600" b="1" dirty="0">
              <a:solidFill>
                <a:srgbClr val="016F10"/>
              </a:solidFill>
              <a:latin typeface="Times New Roman" panose="02020603050405020304" pitchFamily="18" charset="0"/>
              <a:cs typeface="Times New Roman" panose="02020603050405020304" pitchFamily="18" charset="0"/>
            </a:endParaRPr>
          </a:p>
          <a:p>
            <a:r>
              <a:rPr lang="en-US" sz="1600" b="1" dirty="0">
                <a:solidFill>
                  <a:srgbClr val="016F10"/>
                </a:solidFill>
                <a:latin typeface="Times New Roman" panose="02020603050405020304" pitchFamily="18" charset="0"/>
                <a:cs typeface="Times New Roman" panose="02020603050405020304" pitchFamily="18" charset="0"/>
              </a:rPr>
              <a:t>              </a:t>
            </a:r>
            <a:r>
              <a:rPr lang="vi-VN" sz="1600" b="1" dirty="0">
                <a:solidFill>
                  <a:srgbClr val="016F10"/>
                </a:solidFill>
                <a:latin typeface="Times New Roman" panose="02020603050405020304" pitchFamily="18" charset="0"/>
                <a:cs typeface="Times New Roman" panose="02020603050405020304" pitchFamily="18" charset="0"/>
              </a:rPr>
              <a:t>   </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Thôn</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Bầu</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xã</a:t>
            </a:r>
            <a:r>
              <a:rPr lang="en-US" sz="1600" b="1" dirty="0">
                <a:solidFill>
                  <a:srgbClr val="016F10"/>
                </a:solidFill>
                <a:latin typeface="Times New Roman" panose="02020603050405020304" pitchFamily="18" charset="0"/>
                <a:cs typeface="Times New Roman" panose="02020603050405020304" pitchFamily="18" charset="0"/>
              </a:rPr>
              <a:t> Kim Chung, </a:t>
            </a:r>
            <a:r>
              <a:rPr lang="en-US" sz="1600" b="1" dirty="0" err="1">
                <a:solidFill>
                  <a:srgbClr val="016F10"/>
                </a:solidFill>
                <a:latin typeface="Times New Roman" panose="02020603050405020304" pitchFamily="18" charset="0"/>
                <a:cs typeface="Times New Roman" panose="02020603050405020304" pitchFamily="18" charset="0"/>
              </a:rPr>
              <a:t>huyện</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Đông</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Anh</a:t>
            </a:r>
            <a:r>
              <a:rPr lang="en-US" sz="1600" b="1" dirty="0">
                <a:solidFill>
                  <a:srgbClr val="016F10"/>
                </a:solidFill>
                <a:latin typeface="Times New Roman" panose="02020603050405020304" pitchFamily="18" charset="0"/>
                <a:cs typeface="Times New Roman" panose="02020603050405020304" pitchFamily="18" charset="0"/>
              </a:rPr>
              <a:t>, TP. </a:t>
            </a:r>
            <a:r>
              <a:rPr lang="en-US" sz="1600" b="1" dirty="0" err="1">
                <a:solidFill>
                  <a:srgbClr val="016F10"/>
                </a:solidFill>
                <a:latin typeface="Times New Roman" panose="02020603050405020304" pitchFamily="18" charset="0"/>
                <a:cs typeface="Times New Roman" panose="02020603050405020304" pitchFamily="18" charset="0"/>
              </a:rPr>
              <a:t>Hà</a:t>
            </a:r>
            <a:r>
              <a:rPr lang="en-US" sz="1600" b="1" dirty="0">
                <a:solidFill>
                  <a:srgbClr val="016F10"/>
                </a:solidFill>
                <a:latin typeface="Times New Roman" panose="02020603050405020304" pitchFamily="18" charset="0"/>
                <a:cs typeface="Times New Roman" panose="02020603050405020304" pitchFamily="18" charset="0"/>
              </a:rPr>
              <a:t> </a:t>
            </a:r>
            <a:r>
              <a:rPr lang="en-US" sz="1600" b="1" dirty="0" err="1">
                <a:solidFill>
                  <a:srgbClr val="016F10"/>
                </a:solidFill>
                <a:latin typeface="Times New Roman" panose="02020603050405020304" pitchFamily="18" charset="0"/>
                <a:cs typeface="Times New Roman" panose="02020603050405020304" pitchFamily="18" charset="0"/>
              </a:rPr>
              <a:t>Nội</a:t>
            </a:r>
            <a:endParaRPr lang="en-US" sz="1600" b="1" dirty="0">
              <a:solidFill>
                <a:srgbClr val="016F1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52800" y="-33339"/>
            <a:ext cx="7871076" cy="9085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algn="r"/>
            <a:r>
              <a:rPr lang="en-US" sz="2800" b="1" dirty="0">
                <a:solidFill>
                  <a:schemeClr val="bg1"/>
                </a:solidFill>
                <a:latin typeface="Times New Roman" panose="02020603050405020304" pitchFamily="18" charset="0"/>
                <a:cs typeface="Times New Roman" panose="02020603050405020304" pitchFamily="18" charset="0"/>
              </a:rPr>
              <a:t>BỆNH VIỆN BỆNH NHIỆT ĐỚI TRUNG ƯƠNG</a:t>
            </a:r>
            <a:br>
              <a:rPr lang="en-US" sz="26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NATIONAL HOSPITAL OF TROPICAL DISEASES</a:t>
            </a:r>
            <a:endParaRPr lang="vi-VN"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26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922" y="0"/>
            <a:ext cx="8479155" cy="830997"/>
          </a:xfrm>
          <a:prstGeom prst="rect">
            <a:avLst/>
          </a:prstGeom>
        </p:spPr>
        <p:txBody>
          <a:bodyPr vert="horz" wrap="square" lIns="0" tIns="60960" rIns="0" bIns="0" rtlCol="0">
            <a:spAutoFit/>
          </a:bodyPr>
          <a:lstStyle/>
          <a:p>
            <a:pPr marL="12700" marR="5080" algn="ctr">
              <a:lnSpc>
                <a:spcPts val="3020"/>
              </a:lnSpc>
              <a:spcBef>
                <a:spcPts val="480"/>
              </a:spcBef>
            </a:pPr>
            <a:r>
              <a:rPr lang="vi-VN" b="1" spc="-5" dirty="0">
                <a:solidFill>
                  <a:schemeClr val="bg2"/>
                </a:solidFill>
                <a:latin typeface="Times New Roman" panose="02020603050405020304" pitchFamily="18" charset="0"/>
                <a:cs typeface="Times New Roman" panose="02020603050405020304" pitchFamily="18" charset="0"/>
              </a:rPr>
              <a:t>Ổ NHIỄM TRONG TỰ NHIÊN CỦA VIRUS </a:t>
            </a:r>
            <a:br>
              <a:rPr lang="vi-VN" b="1" spc="-5" dirty="0">
                <a:solidFill>
                  <a:schemeClr val="bg2"/>
                </a:solidFill>
                <a:latin typeface="Times New Roman" panose="02020603050405020304" pitchFamily="18" charset="0"/>
                <a:cs typeface="Times New Roman" panose="02020603050405020304" pitchFamily="18" charset="0"/>
              </a:rPr>
            </a:br>
            <a:r>
              <a:rPr lang="vi-VN" b="1" spc="-5" dirty="0">
                <a:solidFill>
                  <a:schemeClr val="bg2"/>
                </a:solidFill>
                <a:latin typeface="Times New Roman" panose="02020603050405020304" pitchFamily="18" charset="0"/>
                <a:cs typeface="Times New Roman" panose="02020603050405020304" pitchFamily="18" charset="0"/>
              </a:rPr>
              <a:t>ĐẬU MÙA KHỈ</a:t>
            </a:r>
            <a:endParaRPr lang="en-US" b="1" spc="-5" dirty="0">
              <a:solidFill>
                <a:schemeClr val="bg2"/>
              </a:solidFill>
              <a:latin typeface="Times New Roman" panose="02020603050405020304" pitchFamily="18" charset="0"/>
              <a:cs typeface="Times New Roman" panose="02020603050405020304" pitchFamily="18" charset="0"/>
            </a:endParaRPr>
          </a:p>
        </p:txBody>
      </p:sp>
      <p:pic>
        <p:nvPicPr>
          <p:cNvPr id="3" name="object 3"/>
          <p:cNvPicPr/>
          <p:nvPr/>
        </p:nvPicPr>
        <p:blipFill>
          <a:blip r:embed="rId2" cstate="print"/>
          <a:stretch>
            <a:fillRect/>
          </a:stretch>
        </p:blipFill>
        <p:spPr>
          <a:xfrm>
            <a:off x="4806696" y="1751076"/>
            <a:ext cx="1984248" cy="2055876"/>
          </a:xfrm>
          <a:prstGeom prst="rect">
            <a:avLst/>
          </a:prstGeom>
        </p:spPr>
      </p:pic>
      <p:sp>
        <p:nvSpPr>
          <p:cNvPr id="4" name="object 4"/>
          <p:cNvSpPr txBox="1"/>
          <p:nvPr/>
        </p:nvSpPr>
        <p:spPr>
          <a:xfrm>
            <a:off x="4679569" y="909065"/>
            <a:ext cx="2430780" cy="650240"/>
          </a:xfrm>
          <a:prstGeom prst="rect">
            <a:avLst/>
          </a:prstGeom>
        </p:spPr>
        <p:txBody>
          <a:bodyPr vert="horz" wrap="square" lIns="0" tIns="50800" rIns="0" bIns="0" rtlCol="0">
            <a:spAutoFit/>
          </a:bodyPr>
          <a:lstStyle/>
          <a:p>
            <a:pPr marL="589280">
              <a:lnSpc>
                <a:spcPct val="100000"/>
              </a:lnSpc>
              <a:spcBef>
                <a:spcPts val="400"/>
              </a:spcBef>
            </a:pPr>
            <a:r>
              <a:rPr sz="1800" b="1" dirty="0">
                <a:latin typeface="Arial"/>
                <a:cs typeface="Arial"/>
              </a:rPr>
              <a:t>Graphiure</a:t>
            </a:r>
            <a:endParaRPr sz="1800">
              <a:latin typeface="Arial"/>
              <a:cs typeface="Arial"/>
            </a:endParaRPr>
          </a:p>
          <a:p>
            <a:pPr marL="38100">
              <a:lnSpc>
                <a:spcPct val="100000"/>
              </a:lnSpc>
              <a:spcBef>
                <a:spcPts val="300"/>
              </a:spcBef>
            </a:pPr>
            <a:r>
              <a:rPr sz="1800" b="1" i="1" spc="-5" dirty="0">
                <a:latin typeface="Arial"/>
                <a:cs typeface="Arial"/>
              </a:rPr>
              <a:t>Gr</a:t>
            </a:r>
            <a:r>
              <a:rPr sz="1800" b="1" i="1" spc="-15" dirty="0">
                <a:latin typeface="Arial"/>
                <a:cs typeface="Arial"/>
              </a:rPr>
              <a:t>a</a:t>
            </a:r>
            <a:r>
              <a:rPr sz="1800" b="1" i="1" dirty="0">
                <a:latin typeface="Arial"/>
                <a:cs typeface="Arial"/>
              </a:rPr>
              <a:t>p</a:t>
            </a:r>
            <a:r>
              <a:rPr sz="1800" b="1" i="1" spc="5" dirty="0">
                <a:latin typeface="Arial"/>
                <a:cs typeface="Arial"/>
              </a:rPr>
              <a:t>h</a:t>
            </a:r>
            <a:r>
              <a:rPr sz="1800" b="1" i="1" dirty="0">
                <a:latin typeface="Arial"/>
                <a:cs typeface="Arial"/>
              </a:rPr>
              <a:t>i</a:t>
            </a:r>
            <a:r>
              <a:rPr sz="1800" b="1" i="1" spc="5" dirty="0">
                <a:latin typeface="Arial"/>
                <a:cs typeface="Arial"/>
              </a:rPr>
              <a:t>u</a:t>
            </a:r>
            <a:r>
              <a:rPr sz="1800" b="1" i="1" spc="-5" dirty="0">
                <a:latin typeface="Arial"/>
                <a:cs typeface="Arial"/>
              </a:rPr>
              <a:t>rus</a:t>
            </a:r>
            <a:r>
              <a:rPr sz="1800" b="1" i="1" spc="-15" dirty="0">
                <a:latin typeface="Arial"/>
                <a:cs typeface="Arial"/>
              </a:rPr>
              <a:t> </a:t>
            </a:r>
            <a:r>
              <a:rPr sz="1800" b="1" i="1" dirty="0">
                <a:latin typeface="Arial"/>
                <a:cs typeface="Arial"/>
              </a:rPr>
              <a:t>murin</a:t>
            </a:r>
            <a:r>
              <a:rPr sz="1800" b="1" i="1" spc="5" dirty="0">
                <a:latin typeface="Arial"/>
                <a:cs typeface="Arial"/>
              </a:rPr>
              <a:t>u</a:t>
            </a:r>
            <a:r>
              <a:rPr sz="1800" b="1" i="1" spc="-5" dirty="0">
                <a:latin typeface="Arial"/>
                <a:cs typeface="Arial"/>
              </a:rPr>
              <a:t>s</a:t>
            </a:r>
            <a:r>
              <a:rPr sz="1800" b="1" i="1" spc="-165" dirty="0">
                <a:latin typeface="Arial"/>
                <a:cs typeface="Arial"/>
              </a:rPr>
              <a:t> </a:t>
            </a:r>
            <a:r>
              <a:rPr sz="2700" baseline="10802" dirty="0">
                <a:latin typeface="Calibri"/>
                <a:cs typeface="Calibri"/>
              </a:rPr>
              <a:t>*</a:t>
            </a:r>
            <a:endParaRPr sz="2700" baseline="10802">
              <a:latin typeface="Calibri"/>
              <a:cs typeface="Calibri"/>
            </a:endParaRPr>
          </a:p>
        </p:txBody>
      </p:sp>
      <p:pic>
        <p:nvPicPr>
          <p:cNvPr id="5" name="object 5"/>
          <p:cNvPicPr/>
          <p:nvPr/>
        </p:nvPicPr>
        <p:blipFill>
          <a:blip r:embed="rId3" cstate="print"/>
          <a:stretch>
            <a:fillRect/>
          </a:stretch>
        </p:blipFill>
        <p:spPr>
          <a:xfrm>
            <a:off x="978408" y="1844039"/>
            <a:ext cx="2476500" cy="1909260"/>
          </a:xfrm>
          <a:prstGeom prst="rect">
            <a:avLst/>
          </a:prstGeom>
        </p:spPr>
      </p:pic>
      <p:sp>
        <p:nvSpPr>
          <p:cNvPr id="6" name="object 6"/>
          <p:cNvSpPr txBox="1"/>
          <p:nvPr/>
        </p:nvSpPr>
        <p:spPr>
          <a:xfrm>
            <a:off x="938275" y="928242"/>
            <a:ext cx="2540635" cy="610870"/>
          </a:xfrm>
          <a:prstGeom prst="rect">
            <a:avLst/>
          </a:prstGeom>
        </p:spPr>
        <p:txBody>
          <a:bodyPr vert="horz" wrap="square" lIns="0" tIns="31114" rIns="0" bIns="0" rtlCol="0">
            <a:spAutoFit/>
          </a:bodyPr>
          <a:lstStyle/>
          <a:p>
            <a:pPr marL="94615">
              <a:lnSpc>
                <a:spcPct val="100000"/>
              </a:lnSpc>
              <a:spcBef>
                <a:spcPts val="244"/>
              </a:spcBef>
            </a:pPr>
            <a:r>
              <a:rPr sz="1800" b="1" spc="-5" dirty="0">
                <a:latin typeface="Arial"/>
                <a:cs typeface="Arial"/>
              </a:rPr>
              <a:t>Cricétome</a:t>
            </a:r>
            <a:r>
              <a:rPr sz="1800" b="1" spc="-20" dirty="0">
                <a:latin typeface="Arial"/>
                <a:cs typeface="Arial"/>
              </a:rPr>
              <a:t> </a:t>
            </a:r>
            <a:r>
              <a:rPr sz="1800" b="1" dirty="0">
                <a:latin typeface="Arial"/>
                <a:cs typeface="Arial"/>
              </a:rPr>
              <a:t>de</a:t>
            </a:r>
            <a:r>
              <a:rPr sz="1800" b="1" spc="-25" dirty="0">
                <a:latin typeface="Arial"/>
                <a:cs typeface="Arial"/>
              </a:rPr>
              <a:t> </a:t>
            </a:r>
            <a:r>
              <a:rPr sz="1800" b="1" dirty="0">
                <a:latin typeface="Arial"/>
                <a:cs typeface="Arial"/>
              </a:rPr>
              <a:t>Gambie</a:t>
            </a:r>
            <a:endParaRPr sz="1800" dirty="0">
              <a:latin typeface="Arial"/>
              <a:cs typeface="Arial"/>
            </a:endParaRPr>
          </a:p>
          <a:p>
            <a:pPr marL="12700">
              <a:lnSpc>
                <a:spcPct val="100000"/>
              </a:lnSpc>
              <a:spcBef>
                <a:spcPts val="140"/>
              </a:spcBef>
            </a:pPr>
            <a:r>
              <a:rPr sz="1800" b="1" i="1" spc="-5" dirty="0">
                <a:latin typeface="Arial"/>
                <a:cs typeface="Arial"/>
              </a:rPr>
              <a:t>Cricetomys</a:t>
            </a:r>
            <a:r>
              <a:rPr sz="1800" b="1" i="1" spc="-50" dirty="0">
                <a:latin typeface="Arial"/>
                <a:cs typeface="Arial"/>
              </a:rPr>
              <a:t> </a:t>
            </a:r>
            <a:r>
              <a:rPr sz="1800" b="1" i="1" dirty="0">
                <a:latin typeface="Arial"/>
                <a:cs typeface="Arial"/>
              </a:rPr>
              <a:t>gambianus</a:t>
            </a:r>
            <a:endParaRPr sz="1800" dirty="0">
              <a:latin typeface="Arial"/>
              <a:cs typeface="Arial"/>
            </a:endParaRPr>
          </a:p>
        </p:txBody>
      </p:sp>
      <p:pic>
        <p:nvPicPr>
          <p:cNvPr id="7" name="object 7"/>
          <p:cNvPicPr/>
          <p:nvPr/>
        </p:nvPicPr>
        <p:blipFill>
          <a:blip r:embed="rId4" cstate="print"/>
          <a:stretch>
            <a:fillRect/>
          </a:stretch>
        </p:blipFill>
        <p:spPr>
          <a:xfrm>
            <a:off x="978408" y="4751832"/>
            <a:ext cx="2799588" cy="1249680"/>
          </a:xfrm>
          <a:prstGeom prst="rect">
            <a:avLst/>
          </a:prstGeom>
        </p:spPr>
      </p:pic>
      <p:sp>
        <p:nvSpPr>
          <p:cNvPr id="8" name="object 8"/>
          <p:cNvSpPr txBox="1"/>
          <p:nvPr/>
        </p:nvSpPr>
        <p:spPr>
          <a:xfrm>
            <a:off x="1545589" y="3901895"/>
            <a:ext cx="1899920" cy="610870"/>
          </a:xfrm>
          <a:prstGeom prst="rect">
            <a:avLst/>
          </a:prstGeom>
        </p:spPr>
        <p:txBody>
          <a:bodyPr vert="horz" wrap="square" lIns="0" tIns="30480" rIns="0" bIns="0" rtlCol="0">
            <a:spAutoFit/>
          </a:bodyPr>
          <a:lstStyle/>
          <a:p>
            <a:pPr marL="304165">
              <a:lnSpc>
                <a:spcPct val="100000"/>
              </a:lnSpc>
              <a:spcBef>
                <a:spcPts val="240"/>
              </a:spcBef>
            </a:pPr>
            <a:r>
              <a:rPr sz="1800" b="1" dirty="0">
                <a:latin typeface="Arial"/>
                <a:cs typeface="Arial"/>
              </a:rPr>
              <a:t>Funisciure</a:t>
            </a:r>
            <a:endParaRPr sz="1800">
              <a:latin typeface="Arial"/>
              <a:cs typeface="Arial"/>
            </a:endParaRPr>
          </a:p>
          <a:p>
            <a:pPr marL="38100">
              <a:lnSpc>
                <a:spcPct val="100000"/>
              </a:lnSpc>
              <a:spcBef>
                <a:spcPts val="145"/>
              </a:spcBef>
            </a:pPr>
            <a:r>
              <a:rPr sz="1800" b="1" i="1" dirty="0">
                <a:latin typeface="Arial"/>
                <a:cs typeface="Arial"/>
              </a:rPr>
              <a:t>Funi</a:t>
            </a:r>
            <a:r>
              <a:rPr sz="1800" b="1" i="1" spc="-10" dirty="0">
                <a:latin typeface="Arial"/>
                <a:cs typeface="Arial"/>
              </a:rPr>
              <a:t>sc</a:t>
            </a:r>
            <a:r>
              <a:rPr sz="1800" b="1" i="1" dirty="0">
                <a:latin typeface="Arial"/>
                <a:cs typeface="Arial"/>
              </a:rPr>
              <a:t>iurus</a:t>
            </a:r>
            <a:r>
              <a:rPr sz="1800" b="1" i="1" spc="-15" dirty="0">
                <a:latin typeface="Arial"/>
                <a:cs typeface="Arial"/>
              </a:rPr>
              <a:t> </a:t>
            </a:r>
            <a:r>
              <a:rPr sz="1800" b="1" spc="-10" dirty="0">
                <a:latin typeface="Arial"/>
                <a:cs typeface="Arial"/>
              </a:rPr>
              <a:t>s</a:t>
            </a:r>
            <a:r>
              <a:rPr sz="1800" b="1" dirty="0">
                <a:latin typeface="Arial"/>
                <a:cs typeface="Arial"/>
              </a:rPr>
              <a:t>p.</a:t>
            </a:r>
            <a:r>
              <a:rPr sz="1800" b="1" spc="-345" dirty="0">
                <a:latin typeface="Arial"/>
                <a:cs typeface="Arial"/>
              </a:rPr>
              <a:t> </a:t>
            </a:r>
            <a:r>
              <a:rPr sz="2700" baseline="15432" dirty="0">
                <a:latin typeface="Calibri"/>
                <a:cs typeface="Calibri"/>
              </a:rPr>
              <a:t>*</a:t>
            </a:r>
            <a:endParaRPr sz="2700" baseline="15432">
              <a:latin typeface="Calibri"/>
              <a:cs typeface="Calibri"/>
            </a:endParaRPr>
          </a:p>
        </p:txBody>
      </p:sp>
      <p:pic>
        <p:nvPicPr>
          <p:cNvPr id="9" name="object 9"/>
          <p:cNvPicPr/>
          <p:nvPr/>
        </p:nvPicPr>
        <p:blipFill>
          <a:blip r:embed="rId5" cstate="print"/>
          <a:stretch>
            <a:fillRect/>
          </a:stretch>
        </p:blipFill>
        <p:spPr>
          <a:xfrm>
            <a:off x="8314943" y="1706879"/>
            <a:ext cx="2241804" cy="2100072"/>
          </a:xfrm>
          <a:prstGeom prst="rect">
            <a:avLst/>
          </a:prstGeom>
        </p:spPr>
      </p:pic>
      <p:sp>
        <p:nvSpPr>
          <p:cNvPr id="10" name="object 10"/>
          <p:cNvSpPr txBox="1"/>
          <p:nvPr/>
        </p:nvSpPr>
        <p:spPr>
          <a:xfrm>
            <a:off x="8551164" y="933308"/>
            <a:ext cx="1951355" cy="612140"/>
          </a:xfrm>
          <a:prstGeom prst="rect">
            <a:avLst/>
          </a:prstGeom>
        </p:spPr>
        <p:txBody>
          <a:bodyPr vert="horz" wrap="square" lIns="0" tIns="31750" rIns="0" bIns="0" rtlCol="0">
            <a:spAutoFit/>
          </a:bodyPr>
          <a:lstStyle/>
          <a:p>
            <a:pPr marL="304800">
              <a:lnSpc>
                <a:spcPct val="100000"/>
              </a:lnSpc>
              <a:spcBef>
                <a:spcPts val="250"/>
              </a:spcBef>
            </a:pPr>
            <a:r>
              <a:rPr sz="1800" b="1" spc="-5" dirty="0">
                <a:latin typeface="Arial"/>
                <a:cs typeface="Arial"/>
              </a:rPr>
              <a:t>Héliosciure</a:t>
            </a:r>
            <a:endParaRPr sz="1800">
              <a:latin typeface="Arial"/>
              <a:cs typeface="Arial"/>
            </a:endParaRPr>
          </a:p>
          <a:p>
            <a:pPr marL="38100">
              <a:lnSpc>
                <a:spcPct val="100000"/>
              </a:lnSpc>
              <a:spcBef>
                <a:spcPts val="145"/>
              </a:spcBef>
            </a:pPr>
            <a:r>
              <a:rPr sz="1800" b="1" i="1" spc="-5" dirty="0">
                <a:latin typeface="Arial"/>
                <a:cs typeface="Arial"/>
              </a:rPr>
              <a:t>Heliosciurus</a:t>
            </a:r>
            <a:r>
              <a:rPr sz="1800" b="1" i="1" spc="-20" dirty="0">
                <a:latin typeface="Arial"/>
                <a:cs typeface="Arial"/>
              </a:rPr>
              <a:t> </a:t>
            </a:r>
            <a:r>
              <a:rPr sz="1800" b="1" spc="-15" dirty="0">
                <a:latin typeface="Arial"/>
                <a:cs typeface="Arial"/>
              </a:rPr>
              <a:t>sp.</a:t>
            </a:r>
            <a:r>
              <a:rPr sz="2700" spc="-22" baseline="9259" dirty="0">
                <a:latin typeface="Calibri"/>
                <a:cs typeface="Calibri"/>
              </a:rPr>
              <a:t>*</a:t>
            </a:r>
            <a:endParaRPr sz="2700" baseline="9259">
              <a:latin typeface="Calibri"/>
              <a:cs typeface="Calibri"/>
            </a:endParaRPr>
          </a:p>
        </p:txBody>
      </p:sp>
      <p:sp>
        <p:nvSpPr>
          <p:cNvPr id="11" name="object 11"/>
          <p:cNvSpPr txBox="1"/>
          <p:nvPr/>
        </p:nvSpPr>
        <p:spPr>
          <a:xfrm>
            <a:off x="4924297" y="3919854"/>
            <a:ext cx="1664970" cy="574675"/>
          </a:xfrm>
          <a:prstGeom prst="rect">
            <a:avLst/>
          </a:prstGeom>
        </p:spPr>
        <p:txBody>
          <a:bodyPr vert="horz" wrap="square" lIns="0" tIns="12700" rIns="0" bIns="0" rtlCol="0">
            <a:spAutoFit/>
          </a:bodyPr>
          <a:lstStyle/>
          <a:p>
            <a:pPr marL="304800">
              <a:lnSpc>
                <a:spcPct val="100000"/>
              </a:lnSpc>
              <a:spcBef>
                <a:spcPts val="100"/>
              </a:spcBef>
            </a:pPr>
            <a:r>
              <a:rPr sz="1800" b="1" dirty="0">
                <a:latin typeface="Arial"/>
                <a:cs typeface="Arial"/>
              </a:rPr>
              <a:t>Colobe</a:t>
            </a:r>
            <a:endParaRPr sz="1800">
              <a:latin typeface="Arial"/>
              <a:cs typeface="Arial"/>
            </a:endParaRPr>
          </a:p>
          <a:p>
            <a:pPr marL="38100">
              <a:lnSpc>
                <a:spcPct val="100000"/>
              </a:lnSpc>
            </a:pPr>
            <a:r>
              <a:rPr sz="1800" b="1" i="1" dirty="0">
                <a:latin typeface="Arial"/>
                <a:cs typeface="Arial"/>
              </a:rPr>
              <a:t>Colobus</a:t>
            </a:r>
            <a:r>
              <a:rPr sz="1800" b="1" i="1" spc="-15" dirty="0">
                <a:latin typeface="Arial"/>
                <a:cs typeface="Arial"/>
              </a:rPr>
              <a:t> </a:t>
            </a:r>
            <a:r>
              <a:rPr sz="1800" b="1" i="1" spc="-10" dirty="0">
                <a:latin typeface="Arial"/>
                <a:cs typeface="Arial"/>
              </a:rPr>
              <a:t>s</a:t>
            </a:r>
            <a:r>
              <a:rPr sz="1800" b="1" i="1" dirty="0">
                <a:latin typeface="Arial"/>
                <a:cs typeface="Arial"/>
              </a:rPr>
              <a:t>p.</a:t>
            </a:r>
            <a:r>
              <a:rPr sz="1800" b="1" i="1" spc="-95" dirty="0">
                <a:latin typeface="Arial"/>
                <a:cs typeface="Arial"/>
              </a:rPr>
              <a:t> </a:t>
            </a:r>
            <a:r>
              <a:rPr sz="2700" baseline="13888" dirty="0">
                <a:latin typeface="Calibri"/>
                <a:cs typeface="Calibri"/>
              </a:rPr>
              <a:t>**</a:t>
            </a:r>
            <a:endParaRPr sz="2700" baseline="13888">
              <a:latin typeface="Calibri"/>
              <a:cs typeface="Calibri"/>
            </a:endParaRPr>
          </a:p>
        </p:txBody>
      </p:sp>
      <p:sp>
        <p:nvSpPr>
          <p:cNvPr id="12" name="object 12"/>
          <p:cNvSpPr txBox="1"/>
          <p:nvPr/>
        </p:nvSpPr>
        <p:spPr>
          <a:xfrm>
            <a:off x="8237473" y="3919854"/>
            <a:ext cx="2312035" cy="574675"/>
          </a:xfrm>
          <a:prstGeom prst="rect">
            <a:avLst/>
          </a:prstGeom>
        </p:spPr>
        <p:txBody>
          <a:bodyPr vert="horz" wrap="square" lIns="0" tIns="12700" rIns="0" bIns="0" rtlCol="0">
            <a:spAutoFit/>
          </a:bodyPr>
          <a:lstStyle/>
          <a:p>
            <a:pPr marL="38100">
              <a:lnSpc>
                <a:spcPct val="100000"/>
              </a:lnSpc>
              <a:spcBef>
                <a:spcPts val="100"/>
              </a:spcBef>
            </a:pPr>
            <a:r>
              <a:rPr sz="1800" b="1" dirty="0">
                <a:latin typeface="Arial"/>
                <a:cs typeface="Arial"/>
              </a:rPr>
              <a:t>Mangabey</a:t>
            </a:r>
            <a:r>
              <a:rPr sz="1800" b="1" spc="-55" dirty="0">
                <a:latin typeface="Arial"/>
                <a:cs typeface="Arial"/>
              </a:rPr>
              <a:t> </a:t>
            </a:r>
            <a:r>
              <a:rPr sz="1800" b="1" dirty="0">
                <a:latin typeface="Arial"/>
                <a:cs typeface="Arial"/>
              </a:rPr>
              <a:t>enfumé</a:t>
            </a:r>
            <a:endParaRPr sz="1800">
              <a:latin typeface="Arial"/>
              <a:cs typeface="Arial"/>
            </a:endParaRPr>
          </a:p>
          <a:p>
            <a:pPr marL="121920">
              <a:lnSpc>
                <a:spcPct val="100000"/>
              </a:lnSpc>
            </a:pPr>
            <a:r>
              <a:rPr sz="1800" b="1" i="1" spc="-5" dirty="0">
                <a:latin typeface="Arial"/>
                <a:cs typeface="Arial"/>
              </a:rPr>
              <a:t>Cercocebus</a:t>
            </a:r>
            <a:r>
              <a:rPr sz="1800" b="1" i="1" spc="-20" dirty="0">
                <a:latin typeface="Arial"/>
                <a:cs typeface="Arial"/>
              </a:rPr>
              <a:t> </a:t>
            </a:r>
            <a:r>
              <a:rPr sz="1800" b="1" i="1" spc="-5" dirty="0">
                <a:latin typeface="Arial"/>
                <a:cs typeface="Arial"/>
              </a:rPr>
              <a:t>atys</a:t>
            </a:r>
            <a:r>
              <a:rPr sz="1800" b="1" i="1" spc="215" dirty="0">
                <a:latin typeface="Arial"/>
                <a:cs typeface="Arial"/>
              </a:rPr>
              <a:t> </a:t>
            </a:r>
            <a:r>
              <a:rPr sz="2700" baseline="10802" dirty="0">
                <a:latin typeface="Calibri"/>
                <a:cs typeface="Calibri"/>
              </a:rPr>
              <a:t>**</a:t>
            </a:r>
            <a:endParaRPr sz="2700" baseline="10802">
              <a:latin typeface="Calibri"/>
              <a:cs typeface="Calibri"/>
            </a:endParaRPr>
          </a:p>
        </p:txBody>
      </p:sp>
      <p:sp>
        <p:nvSpPr>
          <p:cNvPr id="13" name="object 13"/>
          <p:cNvSpPr txBox="1"/>
          <p:nvPr/>
        </p:nvSpPr>
        <p:spPr>
          <a:xfrm>
            <a:off x="997584" y="6177816"/>
            <a:ext cx="2840990" cy="574675"/>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 </a:t>
            </a:r>
            <a:r>
              <a:rPr sz="1200" dirty="0">
                <a:latin typeface="Arial MT"/>
                <a:cs typeface="Arial MT"/>
              </a:rPr>
              <a:t>Crédit</a:t>
            </a:r>
            <a:r>
              <a:rPr sz="1200" spc="-25" dirty="0">
                <a:latin typeface="Arial MT"/>
                <a:cs typeface="Arial MT"/>
              </a:rPr>
              <a:t> </a:t>
            </a:r>
            <a:r>
              <a:rPr sz="1200" spc="-5" dirty="0">
                <a:latin typeface="Arial MT"/>
                <a:cs typeface="Arial MT"/>
              </a:rPr>
              <a:t>photo</a:t>
            </a:r>
            <a:r>
              <a:rPr sz="1200" spc="-30" dirty="0">
                <a:latin typeface="Arial MT"/>
                <a:cs typeface="Arial MT"/>
              </a:rPr>
              <a:t> </a:t>
            </a:r>
            <a:r>
              <a:rPr sz="1200" dirty="0">
                <a:latin typeface="Arial MT"/>
                <a:cs typeface="Arial MT"/>
              </a:rPr>
              <a:t>:</a:t>
            </a:r>
            <a:r>
              <a:rPr sz="1200" spc="-15" dirty="0">
                <a:latin typeface="Arial MT"/>
                <a:cs typeface="Arial MT"/>
              </a:rPr>
              <a:t> </a:t>
            </a:r>
            <a:r>
              <a:rPr sz="1200" dirty="0">
                <a:latin typeface="Arial MT"/>
                <a:cs typeface="Arial MT"/>
              </a:rPr>
              <a:t>The</a:t>
            </a:r>
            <a:r>
              <a:rPr sz="1200" spc="-20" dirty="0">
                <a:latin typeface="Arial MT"/>
                <a:cs typeface="Arial MT"/>
              </a:rPr>
              <a:t> </a:t>
            </a:r>
            <a:r>
              <a:rPr sz="1200" dirty="0">
                <a:latin typeface="Arial MT"/>
                <a:cs typeface="Arial MT"/>
              </a:rPr>
              <a:t>Centers</a:t>
            </a:r>
            <a:r>
              <a:rPr sz="1200" spc="-25" dirty="0">
                <a:latin typeface="Arial MT"/>
                <a:cs typeface="Arial MT"/>
              </a:rPr>
              <a:t> </a:t>
            </a:r>
            <a:r>
              <a:rPr sz="1200" dirty="0">
                <a:latin typeface="Arial MT"/>
                <a:cs typeface="Arial MT"/>
              </a:rPr>
              <a:t>for</a:t>
            </a:r>
            <a:r>
              <a:rPr sz="1200" spc="-20" dirty="0">
                <a:latin typeface="Arial MT"/>
                <a:cs typeface="Arial MT"/>
              </a:rPr>
              <a:t> </a:t>
            </a:r>
            <a:r>
              <a:rPr sz="1200" spc="-5" dirty="0">
                <a:latin typeface="Arial MT"/>
                <a:cs typeface="Arial MT"/>
              </a:rPr>
              <a:t>Disease</a:t>
            </a:r>
            <a:endParaRPr sz="1200" dirty="0">
              <a:latin typeface="Arial MT"/>
              <a:cs typeface="Arial MT"/>
            </a:endParaRPr>
          </a:p>
          <a:p>
            <a:pPr marL="12700">
              <a:lnSpc>
                <a:spcPct val="100000"/>
              </a:lnSpc>
            </a:pPr>
            <a:r>
              <a:rPr sz="1200" dirty="0">
                <a:latin typeface="Arial MT"/>
                <a:cs typeface="Arial MT"/>
              </a:rPr>
              <a:t>Control</a:t>
            </a:r>
            <a:r>
              <a:rPr sz="1200" spc="-45" dirty="0">
                <a:latin typeface="Arial MT"/>
                <a:cs typeface="Arial MT"/>
              </a:rPr>
              <a:t> </a:t>
            </a:r>
            <a:r>
              <a:rPr sz="1200" dirty="0">
                <a:latin typeface="Arial MT"/>
                <a:cs typeface="Arial MT"/>
              </a:rPr>
              <a:t>and</a:t>
            </a:r>
            <a:r>
              <a:rPr sz="1200" spc="-35" dirty="0">
                <a:latin typeface="Arial MT"/>
                <a:cs typeface="Arial MT"/>
              </a:rPr>
              <a:t> </a:t>
            </a:r>
            <a:r>
              <a:rPr sz="1200" dirty="0">
                <a:latin typeface="Arial MT"/>
                <a:cs typeface="Arial MT"/>
              </a:rPr>
              <a:t>Prevention</a:t>
            </a:r>
            <a:r>
              <a:rPr sz="1200" spc="-45" dirty="0">
                <a:latin typeface="Arial MT"/>
                <a:cs typeface="Arial MT"/>
              </a:rPr>
              <a:t> </a:t>
            </a:r>
            <a:r>
              <a:rPr sz="1200" spc="-5" dirty="0">
                <a:latin typeface="Arial MT"/>
                <a:cs typeface="Arial MT"/>
              </a:rPr>
              <a:t>(CDC),</a:t>
            </a:r>
            <a:r>
              <a:rPr sz="1200" spc="-10" dirty="0">
                <a:latin typeface="Arial MT"/>
                <a:cs typeface="Arial MT"/>
              </a:rPr>
              <a:t> </a:t>
            </a:r>
            <a:r>
              <a:rPr sz="1200" dirty="0">
                <a:latin typeface="Arial MT"/>
                <a:cs typeface="Arial MT"/>
              </a:rPr>
              <a:t>États-Unis</a:t>
            </a:r>
          </a:p>
          <a:p>
            <a:pPr marL="12700">
              <a:lnSpc>
                <a:spcPct val="100000"/>
              </a:lnSpc>
            </a:pPr>
            <a:r>
              <a:rPr sz="1200" spc="-5" dirty="0">
                <a:latin typeface="Arial MT"/>
                <a:cs typeface="Arial MT"/>
              </a:rPr>
              <a:t>**</a:t>
            </a:r>
            <a:r>
              <a:rPr sz="1200" spc="-15" dirty="0">
                <a:latin typeface="Arial MT"/>
                <a:cs typeface="Arial MT"/>
              </a:rPr>
              <a:t> </a:t>
            </a:r>
            <a:r>
              <a:rPr sz="1200" spc="-5" dirty="0">
                <a:latin typeface="Arial MT"/>
                <a:cs typeface="Arial MT"/>
              </a:rPr>
              <a:t>Crédit</a:t>
            </a:r>
            <a:r>
              <a:rPr sz="1200" spc="-15" dirty="0">
                <a:latin typeface="Arial MT"/>
                <a:cs typeface="Arial MT"/>
              </a:rPr>
              <a:t> </a:t>
            </a:r>
            <a:r>
              <a:rPr sz="1200" spc="-5" dirty="0">
                <a:latin typeface="Arial MT"/>
                <a:cs typeface="Arial MT"/>
              </a:rPr>
              <a:t>photo</a:t>
            </a:r>
            <a:r>
              <a:rPr sz="1200" spc="-35" dirty="0">
                <a:latin typeface="Arial MT"/>
                <a:cs typeface="Arial MT"/>
              </a:rPr>
              <a:t> </a:t>
            </a:r>
            <a:r>
              <a:rPr sz="1200" dirty="0">
                <a:latin typeface="Arial MT"/>
                <a:cs typeface="Arial MT"/>
              </a:rPr>
              <a:t>:</a:t>
            </a:r>
            <a:r>
              <a:rPr sz="1200" spc="-5" dirty="0">
                <a:latin typeface="Arial MT"/>
                <a:cs typeface="Arial MT"/>
              </a:rPr>
              <a:t> 123rf</a:t>
            </a:r>
            <a:endParaRPr sz="1200" dirty="0">
              <a:latin typeface="Arial MT"/>
              <a:cs typeface="Arial MT"/>
            </a:endParaRPr>
          </a:p>
        </p:txBody>
      </p:sp>
      <p:sp>
        <p:nvSpPr>
          <p:cNvPr id="14" name="object 14"/>
          <p:cNvSpPr txBox="1"/>
          <p:nvPr/>
        </p:nvSpPr>
        <p:spPr>
          <a:xfrm>
            <a:off x="3482466" y="1467434"/>
            <a:ext cx="13970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a:t>
            </a:r>
            <a:endParaRPr sz="1800">
              <a:latin typeface="Calibri"/>
              <a:cs typeface="Calibri"/>
            </a:endParaRPr>
          </a:p>
        </p:txBody>
      </p:sp>
      <p:pic>
        <p:nvPicPr>
          <p:cNvPr id="15" name="object 15"/>
          <p:cNvPicPr/>
          <p:nvPr/>
        </p:nvPicPr>
        <p:blipFill>
          <a:blip r:embed="rId6" cstate="print"/>
          <a:stretch>
            <a:fillRect/>
          </a:stretch>
        </p:blipFill>
        <p:spPr>
          <a:xfrm>
            <a:off x="4485132" y="4544567"/>
            <a:ext cx="2549652" cy="1912620"/>
          </a:xfrm>
          <a:prstGeom prst="rect">
            <a:avLst/>
          </a:prstGeom>
        </p:spPr>
      </p:pic>
      <p:pic>
        <p:nvPicPr>
          <p:cNvPr id="16" name="object 16"/>
          <p:cNvPicPr/>
          <p:nvPr/>
        </p:nvPicPr>
        <p:blipFill>
          <a:blip r:embed="rId7" cstate="print"/>
          <a:stretch>
            <a:fillRect/>
          </a:stretch>
        </p:blipFill>
        <p:spPr>
          <a:xfrm>
            <a:off x="7976616" y="4544567"/>
            <a:ext cx="2868168" cy="1912620"/>
          </a:xfrm>
          <a:prstGeom prst="rect">
            <a:avLst/>
          </a:prstGeom>
        </p:spPr>
      </p:pic>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9</a:t>
            </a:r>
          </a:p>
        </p:txBody>
      </p:sp>
      <p:sp>
        <p:nvSpPr>
          <p:cNvPr id="18" name="object 18"/>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40898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34967" y="975360"/>
            <a:ext cx="6647815" cy="5354320"/>
            <a:chOff x="3934967" y="975360"/>
            <a:chExt cx="6647815" cy="5354320"/>
          </a:xfrm>
        </p:grpSpPr>
        <p:pic>
          <p:nvPicPr>
            <p:cNvPr id="3" name="object 3"/>
            <p:cNvPicPr/>
            <p:nvPr/>
          </p:nvPicPr>
          <p:blipFill>
            <a:blip r:embed="rId2" cstate="print"/>
            <a:stretch>
              <a:fillRect/>
            </a:stretch>
          </p:blipFill>
          <p:spPr>
            <a:xfrm>
              <a:off x="3934967" y="1239012"/>
              <a:ext cx="6647688" cy="4733544"/>
            </a:xfrm>
            <a:prstGeom prst="rect">
              <a:avLst/>
            </a:prstGeom>
          </p:spPr>
        </p:pic>
        <p:pic>
          <p:nvPicPr>
            <p:cNvPr id="4" name="object 4"/>
            <p:cNvPicPr/>
            <p:nvPr/>
          </p:nvPicPr>
          <p:blipFill>
            <a:blip r:embed="rId3" cstate="print"/>
            <a:stretch>
              <a:fillRect/>
            </a:stretch>
          </p:blipFill>
          <p:spPr>
            <a:xfrm>
              <a:off x="3934967" y="975360"/>
              <a:ext cx="155447" cy="5353811"/>
            </a:xfrm>
            <a:prstGeom prst="rect">
              <a:avLst/>
            </a:prstGeom>
          </p:spPr>
        </p:pic>
      </p:grpSp>
      <p:sp>
        <p:nvSpPr>
          <p:cNvPr id="5" name="object 5"/>
          <p:cNvSpPr txBox="1">
            <a:spLocks noGrp="1"/>
          </p:cNvSpPr>
          <p:nvPr>
            <p:ph type="title"/>
          </p:nvPr>
        </p:nvSpPr>
        <p:spPr>
          <a:xfrm>
            <a:off x="2795799" y="56941"/>
            <a:ext cx="9306433" cy="830997"/>
          </a:xfrm>
          <a:prstGeom prst="rect">
            <a:avLst/>
          </a:prstGeom>
        </p:spPr>
        <p:txBody>
          <a:bodyPr vert="horz" wrap="square" lIns="0" tIns="60960" rIns="0" bIns="0" rtlCol="0">
            <a:spAutoFit/>
          </a:bodyPr>
          <a:lstStyle/>
          <a:p>
            <a:pPr marL="447675" marR="5080" algn="ctr">
              <a:lnSpc>
                <a:spcPts val="3020"/>
              </a:lnSpc>
              <a:spcBef>
                <a:spcPts val="480"/>
              </a:spcBef>
            </a:pPr>
            <a:br>
              <a:rPr lang="vi-VN" b="1" spc="-5" dirty="0">
                <a:solidFill>
                  <a:schemeClr val="bg2"/>
                </a:solidFill>
                <a:latin typeface="+mj-lt"/>
              </a:rPr>
            </a:br>
            <a:r>
              <a:rPr lang="vi-VN" b="1" spc="-5" dirty="0">
                <a:solidFill>
                  <a:schemeClr val="bg2"/>
                </a:solidFill>
                <a:latin typeface="+mj-lt"/>
              </a:rPr>
              <a:t> LÂY TRUYỀN TỪ ĐỘNG VẬT SANG NGƯỜI</a:t>
            </a:r>
            <a:endParaRPr lang="vi-VN" b="1" spc="-10" dirty="0">
              <a:solidFill>
                <a:schemeClr val="bg2"/>
              </a:solidFill>
              <a:latin typeface="+mj-lt"/>
            </a:endParaRPr>
          </a:p>
        </p:txBody>
      </p:sp>
      <p:sp>
        <p:nvSpPr>
          <p:cNvPr id="6" name="object 6"/>
          <p:cNvSpPr txBox="1"/>
          <p:nvPr/>
        </p:nvSpPr>
        <p:spPr>
          <a:xfrm>
            <a:off x="4176007" y="1160961"/>
            <a:ext cx="7661909" cy="5168210"/>
          </a:xfrm>
          <a:prstGeom prst="rect">
            <a:avLst/>
          </a:prstGeom>
        </p:spPr>
        <p:txBody>
          <a:bodyPr vert="horz" wrap="square" lIns="0" tIns="57785" rIns="0" bIns="0" rtlCol="0">
            <a:spAutoFit/>
          </a:bodyPr>
          <a:lstStyle/>
          <a:p>
            <a:pPr marL="241300" marR="5080" indent="-228600" algn="just">
              <a:lnSpc>
                <a:spcPct val="150000"/>
              </a:lnSpc>
              <a:spcBef>
                <a:spcPts val="455"/>
              </a:spcBef>
              <a:buClr>
                <a:srgbClr val="D76321"/>
              </a:buClr>
              <a:buFont typeface="Wingdings"/>
              <a:buChar char=""/>
              <a:tabLst>
                <a:tab pos="241300" algn="l"/>
              </a:tabLst>
            </a:pPr>
            <a:r>
              <a:rPr lang="vi-VN" sz="2400" spc="-20" dirty="0">
                <a:solidFill>
                  <a:srgbClr val="333333"/>
                </a:solidFill>
                <a:latin typeface="+mj-lt"/>
                <a:cs typeface="Arial" panose="020B0604020202020204" pitchFamily="34" charset="0"/>
              </a:rPr>
              <a:t>Nhiễm trùng ở người là do tiếp xúc với động vật bị nhiễm bệnh, chẳng hạn như chuột Gambian, khỉ.</a:t>
            </a:r>
          </a:p>
          <a:p>
            <a:pPr marL="241300" marR="5080" indent="-228600" algn="just">
              <a:lnSpc>
                <a:spcPct val="150000"/>
              </a:lnSpc>
              <a:spcBef>
                <a:spcPts val="455"/>
              </a:spcBef>
              <a:buClr>
                <a:srgbClr val="D76321"/>
              </a:buClr>
              <a:buFont typeface="Wingdings"/>
              <a:buChar char=""/>
              <a:tabLst>
                <a:tab pos="241300" algn="l"/>
              </a:tabLst>
            </a:pPr>
            <a:r>
              <a:rPr lang="vi-VN" sz="2400" spc="-20" dirty="0">
                <a:solidFill>
                  <a:srgbClr val="333333"/>
                </a:solidFill>
                <a:latin typeface="+mj-lt"/>
                <a:cs typeface="Arial" panose="020B0604020202020204" pitchFamily="34" charset="0"/>
              </a:rPr>
              <a:t>Sự lây nhiễm là kết quả của việc tiếp xúc trực tiếp với máu, chất dịch cơ thể hoặc các tổn thương bên ngoài của động vật bị nhiễm bệnh.</a:t>
            </a:r>
          </a:p>
          <a:p>
            <a:pPr marL="241300" marR="5080" indent="-228600" algn="just">
              <a:lnSpc>
                <a:spcPct val="150000"/>
              </a:lnSpc>
              <a:spcBef>
                <a:spcPts val="455"/>
              </a:spcBef>
              <a:buClr>
                <a:srgbClr val="D76321"/>
              </a:buClr>
              <a:buFont typeface="Wingdings"/>
              <a:buChar char=""/>
              <a:tabLst>
                <a:tab pos="241300" algn="l"/>
              </a:tabLst>
            </a:pPr>
            <a:r>
              <a:rPr lang="vi-VN" sz="2400" spc="-20" dirty="0">
                <a:solidFill>
                  <a:srgbClr val="333333"/>
                </a:solidFill>
                <a:latin typeface="+mj-lt"/>
                <a:cs typeface="Arial" panose="020B0604020202020204" pitchFamily="34" charset="0"/>
              </a:rPr>
              <a:t>Tiêu thụ thịt chưa nấu chín từ động vật bị nhiễm bệnh là một yếu tố nguy cơ. </a:t>
            </a:r>
          </a:p>
          <a:p>
            <a:pPr marL="241300" marR="5080" indent="-228600" algn="just">
              <a:lnSpc>
                <a:spcPct val="150000"/>
              </a:lnSpc>
              <a:spcBef>
                <a:spcPts val="455"/>
              </a:spcBef>
              <a:buClr>
                <a:srgbClr val="D76321"/>
              </a:buClr>
              <a:buFont typeface="Wingdings"/>
              <a:buChar char=""/>
              <a:tabLst>
                <a:tab pos="241300" algn="l"/>
              </a:tabLst>
            </a:pPr>
            <a:r>
              <a:rPr lang="vi-VN" sz="2400" spc="-20" dirty="0">
                <a:solidFill>
                  <a:srgbClr val="333333"/>
                </a:solidFill>
                <a:latin typeface="+mj-lt"/>
                <a:cs typeface="Arial" panose="020B0604020202020204" pitchFamily="34" charset="0"/>
              </a:rPr>
              <a:t>Trong hầu hết các ca bệnh, nguồn nhiễm không được xác định.</a:t>
            </a:r>
            <a:endParaRPr sz="2400" dirty="0">
              <a:latin typeface="+mj-lt"/>
              <a:cs typeface="Arial" panose="020B0604020202020204" pitchFamily="34" charset="0"/>
            </a:endParaRPr>
          </a:p>
        </p:txBody>
      </p:sp>
      <p:pic>
        <p:nvPicPr>
          <p:cNvPr id="8" name="object 8"/>
          <p:cNvPicPr/>
          <p:nvPr/>
        </p:nvPicPr>
        <p:blipFill>
          <a:blip r:embed="rId4" cstate="print"/>
          <a:stretch>
            <a:fillRect/>
          </a:stretch>
        </p:blipFill>
        <p:spPr>
          <a:xfrm>
            <a:off x="38100" y="1857755"/>
            <a:ext cx="3837432" cy="3514344"/>
          </a:xfrm>
          <a:prstGeom prst="rect">
            <a:avLst/>
          </a:prstGeom>
        </p:spPr>
      </p:pic>
      <p:sp>
        <p:nvSpPr>
          <p:cNvPr id="9" name="object 9"/>
          <p:cNvSpPr txBox="1"/>
          <p:nvPr/>
        </p:nvSpPr>
        <p:spPr>
          <a:xfrm>
            <a:off x="116839" y="5401817"/>
            <a:ext cx="132905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Crédit</a:t>
            </a:r>
            <a:r>
              <a:rPr sz="1200" spc="-20" dirty="0">
                <a:latin typeface="Arial MT"/>
                <a:cs typeface="Arial MT"/>
              </a:rPr>
              <a:t> </a:t>
            </a:r>
            <a:r>
              <a:rPr sz="1200" spc="-5" dirty="0">
                <a:latin typeface="Arial MT"/>
                <a:cs typeface="Arial MT"/>
              </a:rPr>
              <a:t>photo</a:t>
            </a:r>
            <a:r>
              <a:rPr sz="1200" spc="-40" dirty="0">
                <a:latin typeface="Arial MT"/>
                <a:cs typeface="Arial MT"/>
              </a:rPr>
              <a:t> </a:t>
            </a:r>
            <a:r>
              <a:rPr sz="1200" dirty="0">
                <a:latin typeface="Arial MT"/>
                <a:cs typeface="Arial MT"/>
              </a:rPr>
              <a:t>:</a:t>
            </a:r>
            <a:r>
              <a:rPr sz="1200" spc="-10" dirty="0">
                <a:latin typeface="Arial MT"/>
                <a:cs typeface="Arial MT"/>
              </a:rPr>
              <a:t> </a:t>
            </a:r>
            <a:r>
              <a:rPr sz="1200" spc="-5" dirty="0">
                <a:latin typeface="Arial MT"/>
                <a:cs typeface="Arial MT"/>
              </a:rPr>
              <a:t>123rf</a:t>
            </a:r>
            <a:endParaRPr sz="12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8</a:t>
            </a:r>
          </a:p>
        </p:txBody>
      </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Tree>
    <p:extLst>
      <p:ext uri="{BB962C8B-B14F-4D97-AF65-F5344CB8AC3E}">
        <p14:creationId xmlns:p14="http://schemas.microsoft.com/office/powerpoint/2010/main" val="266262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52" y="2688336"/>
            <a:ext cx="3022092" cy="2103120"/>
            <a:chOff x="111252" y="2688336"/>
            <a:chExt cx="3022092" cy="2103120"/>
          </a:xfrm>
        </p:grpSpPr>
        <p:pic>
          <p:nvPicPr>
            <p:cNvPr id="4" name="object 4"/>
            <p:cNvPicPr/>
            <p:nvPr/>
          </p:nvPicPr>
          <p:blipFill>
            <a:blip r:embed="rId2" cstate="print"/>
            <a:stretch>
              <a:fillRect/>
            </a:stretch>
          </p:blipFill>
          <p:spPr>
            <a:xfrm>
              <a:off x="111252" y="2688336"/>
              <a:ext cx="3022092" cy="2103120"/>
            </a:xfrm>
            <a:prstGeom prst="rect">
              <a:avLst/>
            </a:prstGeom>
          </p:spPr>
        </p:pic>
        <p:pic>
          <p:nvPicPr>
            <p:cNvPr id="5" name="object 5"/>
            <p:cNvPicPr/>
            <p:nvPr/>
          </p:nvPicPr>
          <p:blipFill>
            <a:blip r:embed="rId3" cstate="print"/>
            <a:stretch>
              <a:fillRect/>
            </a:stretch>
          </p:blipFill>
          <p:spPr>
            <a:xfrm>
              <a:off x="175260" y="2752344"/>
              <a:ext cx="2843784" cy="1924811"/>
            </a:xfrm>
            <a:prstGeom prst="rect">
              <a:avLst/>
            </a:prstGeom>
          </p:spPr>
        </p:pic>
        <p:sp>
          <p:nvSpPr>
            <p:cNvPr id="6" name="object 6"/>
            <p:cNvSpPr/>
            <p:nvPr/>
          </p:nvSpPr>
          <p:spPr>
            <a:xfrm>
              <a:off x="156210" y="2733294"/>
              <a:ext cx="2882265" cy="1963420"/>
            </a:xfrm>
            <a:custGeom>
              <a:avLst/>
              <a:gdLst/>
              <a:ahLst/>
              <a:cxnLst/>
              <a:rect l="l" t="t" r="r" b="b"/>
              <a:pathLst>
                <a:path w="2882265" h="1963420">
                  <a:moveTo>
                    <a:pt x="0" y="1962911"/>
                  </a:moveTo>
                  <a:lnTo>
                    <a:pt x="2881884" y="1962911"/>
                  </a:lnTo>
                  <a:lnTo>
                    <a:pt x="2881884" y="0"/>
                  </a:lnTo>
                  <a:lnTo>
                    <a:pt x="0" y="0"/>
                  </a:lnTo>
                  <a:lnTo>
                    <a:pt x="0" y="1962911"/>
                  </a:lnTo>
                  <a:close/>
                </a:path>
              </a:pathLst>
            </a:custGeom>
            <a:ln w="38100">
              <a:solidFill>
                <a:srgbClr val="00ACEE"/>
              </a:solidFill>
            </a:ln>
          </p:spPr>
          <p:txBody>
            <a:bodyPr wrap="square" lIns="0" tIns="0" rIns="0" bIns="0" rtlCol="0"/>
            <a:lstStyle/>
            <a:p>
              <a:endParaRPr/>
            </a:p>
          </p:txBody>
        </p:sp>
      </p:grpSp>
      <p:sp>
        <p:nvSpPr>
          <p:cNvPr id="7" name="object 7"/>
          <p:cNvSpPr txBox="1">
            <a:spLocks noGrp="1"/>
          </p:cNvSpPr>
          <p:nvPr>
            <p:ph type="title"/>
          </p:nvPr>
        </p:nvSpPr>
        <p:spPr>
          <a:xfrm>
            <a:off x="3405293" y="349225"/>
            <a:ext cx="8754873" cy="458267"/>
          </a:xfrm>
          <a:prstGeom prst="rect">
            <a:avLst/>
          </a:prstGeom>
        </p:spPr>
        <p:txBody>
          <a:bodyPr vert="horz" wrap="square" lIns="0" tIns="60960" rIns="0" bIns="0" rtlCol="0">
            <a:spAutoFit/>
          </a:bodyPr>
          <a:lstStyle/>
          <a:p>
            <a:pPr marL="12700" marR="5080" algn="ctr">
              <a:lnSpc>
                <a:spcPts val="3020"/>
              </a:lnSpc>
              <a:spcBef>
                <a:spcPts val="480"/>
              </a:spcBef>
            </a:pPr>
            <a:r>
              <a:rPr lang="en-US" sz="3600" b="1" spc="-15" dirty="0">
                <a:solidFill>
                  <a:schemeClr val="bg2"/>
                </a:solidFill>
                <a:latin typeface="Times New Roman" panose="02020603050405020304" pitchFamily="18" charset="0"/>
                <a:cs typeface="Times New Roman" panose="02020603050405020304" pitchFamily="18" charset="0"/>
              </a:rPr>
              <a:t>ĐƯỜNG LÂY  TỪ NGƯỜI SANG NGƯỜI</a:t>
            </a:r>
            <a:endParaRPr lang="vi-VN" sz="3600" b="1" dirty="0">
              <a:solidFill>
                <a:schemeClr val="bg2"/>
              </a:solidFill>
              <a:latin typeface="Times New Roman" panose="02020603050405020304" pitchFamily="18" charset="0"/>
              <a:cs typeface="Times New Roman" panose="02020603050405020304" pitchFamily="18" charset="0"/>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10</a:t>
            </a:r>
          </a:p>
        </p:txBody>
      </p:sp>
      <p:sp>
        <p:nvSpPr>
          <p:cNvPr id="10" name="object 10"/>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
        <p:nvSpPr>
          <p:cNvPr id="8" name="object 8"/>
          <p:cNvSpPr txBox="1"/>
          <p:nvPr/>
        </p:nvSpPr>
        <p:spPr>
          <a:xfrm>
            <a:off x="3657600" y="1371600"/>
            <a:ext cx="8347735" cy="4856458"/>
          </a:xfrm>
          <a:prstGeom prst="rect">
            <a:avLst/>
          </a:prstGeom>
        </p:spPr>
        <p:txBody>
          <a:bodyPr vert="horz" wrap="square" lIns="0" tIns="54610" rIns="0" bIns="0" rtlCol="0">
            <a:spAutoFit/>
          </a:bodyPr>
          <a:lstStyle/>
          <a:p>
            <a:pPr marL="342900" lvl="0" indent="-342900" algn="just">
              <a:buFontTx/>
              <a:buChar char="-"/>
            </a:pP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với tổn thương trên da,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dịch cơ thể của người bị nhiễm bệnh</a:t>
            </a:r>
          </a:p>
          <a:p>
            <a:pPr lvl="0" algn="just"/>
            <a:endParaRPr lang="en-US" sz="2400" dirty="0">
              <a:latin typeface="Times New Roman" panose="02020603050405020304" pitchFamily="18" charset="0"/>
              <a:cs typeface="Times New Roman" panose="02020603050405020304" pitchFamily="18" charset="0"/>
            </a:endParaRPr>
          </a:p>
          <a:p>
            <a:pPr marL="342900" lvl="0" indent="-342900" algn="just">
              <a:buFontTx/>
              <a:buChar char="-"/>
            </a:pPr>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giọt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vi-VN" sz="2400" dirty="0">
                <a:latin typeface="Times New Roman" panose="02020603050405020304" pitchFamily="18" charset="0"/>
                <a:cs typeface="Times New Roman" panose="02020603050405020304" pitchFamily="18" charset="0"/>
              </a:rPr>
              <a:t> (đặc biệt là quan hệ tình dục đồng giới nam)</a:t>
            </a:r>
          </a:p>
          <a:p>
            <a:pPr marL="342900" lvl="0" indent="-342900" algn="just">
              <a:buFontTx/>
              <a:buChar char="-"/>
            </a:pPr>
            <a:endParaRPr lang="en-US" sz="2400" dirty="0">
              <a:latin typeface="Times New Roman" panose="02020603050405020304" pitchFamily="18" charset="0"/>
              <a:cs typeface="Times New Roman" panose="02020603050405020304" pitchFamily="18" charset="0"/>
            </a:endParaRPr>
          </a:p>
          <a:p>
            <a:pPr marL="342900" lvl="0" indent="-342900" algn="just">
              <a:buFontTx/>
              <a:buChar char="-"/>
            </a:pP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endParaRPr lang="vi-VN" sz="2400" dirty="0">
              <a:latin typeface="Times New Roman" panose="02020603050405020304" pitchFamily="18" charset="0"/>
              <a:cs typeface="Times New Roman" panose="02020603050405020304" pitchFamily="18" charset="0"/>
            </a:endParaRPr>
          </a:p>
          <a:p>
            <a:pPr marL="342900" lvl="0" indent="-342900" algn="just">
              <a:buFontTx/>
              <a:buChar char="-"/>
            </a:pPr>
            <a:endParaRPr lang="vi-VN" sz="2400" dirty="0">
              <a:latin typeface="Times New Roman" panose="02020603050405020304" pitchFamily="18" charset="0"/>
              <a:cs typeface="Times New Roman" panose="02020603050405020304" pitchFamily="18" charset="0"/>
            </a:endParaRPr>
          </a:p>
          <a:p>
            <a:pPr marL="342900" lvl="0" indent="-342900" algn="just">
              <a:buFontTx/>
              <a:buChar char="-"/>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lây</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endParaRP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90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93" y="778053"/>
            <a:ext cx="6044945" cy="618503"/>
          </a:xfrm>
        </p:spPr>
        <p:txBody>
          <a:bodyPr/>
          <a:lstStyle/>
          <a:p>
            <a:pPr algn="ctr">
              <a:lnSpc>
                <a:spcPct val="150000"/>
              </a:lnSpc>
            </a:pPr>
            <a:r>
              <a:rPr lang="en-US" b="1" dirty="0">
                <a:solidFill>
                  <a:srgbClr val="FF0000"/>
                </a:solidFill>
                <a:latin typeface="+mj-lt"/>
              </a:rPr>
              <a:t>DỊCH TỄ HỌC </a:t>
            </a:r>
            <a:r>
              <a:rPr lang="vi-VN" b="1" dirty="0">
                <a:solidFill>
                  <a:srgbClr val="FF0000"/>
                </a:solidFill>
                <a:latin typeface="+mj-lt"/>
              </a:rPr>
              <a:t> 1/2022-</a:t>
            </a:r>
            <a:r>
              <a:rPr lang="en-US" b="1" dirty="0">
                <a:solidFill>
                  <a:srgbClr val="FF0000"/>
                </a:solidFill>
                <a:latin typeface="+mj-lt"/>
              </a:rPr>
              <a:t>6</a:t>
            </a:r>
            <a:r>
              <a:rPr lang="vi-VN" b="1" dirty="0">
                <a:solidFill>
                  <a:srgbClr val="FF0000"/>
                </a:solidFill>
                <a:latin typeface="+mj-lt"/>
              </a:rPr>
              <a:t>/2022</a:t>
            </a:r>
            <a:endParaRPr lang="en-US" b="1" dirty="0">
              <a:solidFill>
                <a:srgbClr val="FF0000"/>
              </a:solidFill>
              <a:latin typeface="+mj-lt"/>
            </a:endParaRPr>
          </a:p>
        </p:txBody>
      </p:sp>
      <p:pic>
        <p:nvPicPr>
          <p:cNvPr id="1026" name="Picture 2" descr="https://cdn.who.int/media/images/default-source/emergencies/disease-outbreak-news/table19f24bf8a-7733-400f-abaa-150c481f876a.jpg?sfvrsn=3e1a290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338" y="0"/>
            <a:ext cx="5886450" cy="692467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1981200" y="6705600"/>
            <a:ext cx="9144000" cy="304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pic>
        <p:nvPicPr>
          <p:cNvPr id="3" name="Picture 2"/>
          <p:cNvPicPr>
            <a:picLocks noChangeAspect="1"/>
          </p:cNvPicPr>
          <p:nvPr/>
        </p:nvPicPr>
        <p:blipFill>
          <a:blip r:embed="rId3"/>
          <a:stretch>
            <a:fillRect/>
          </a:stretch>
        </p:blipFill>
        <p:spPr>
          <a:xfrm>
            <a:off x="226393" y="2077448"/>
            <a:ext cx="4498007" cy="4500204"/>
          </a:xfrm>
          <a:prstGeom prst="rect">
            <a:avLst/>
          </a:prstGeom>
        </p:spPr>
      </p:pic>
    </p:spTree>
    <p:extLst>
      <p:ext uri="{BB962C8B-B14F-4D97-AF65-F5344CB8AC3E}">
        <p14:creationId xmlns:p14="http://schemas.microsoft.com/office/powerpoint/2010/main" val="397146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827" y="228600"/>
            <a:ext cx="6044945" cy="492443"/>
          </a:xfrm>
        </p:spPr>
        <p:txBody>
          <a:bodyPr/>
          <a:lstStyle/>
          <a:p>
            <a:r>
              <a:rPr lang="vi-VN" sz="3200" b="1" dirty="0">
                <a:solidFill>
                  <a:schemeClr val="bg2"/>
                </a:solidFill>
                <a:latin typeface="+mj-lt"/>
              </a:rPr>
              <a:t>PHÂN LOẠI HỌ POXVIRIDAE</a:t>
            </a:r>
            <a:endParaRPr lang="en-US" sz="3200" b="1" dirty="0">
              <a:solidFill>
                <a:schemeClr val="bg2"/>
              </a:solidFill>
              <a:latin typeface="+mj-lt"/>
            </a:endParaRPr>
          </a:p>
        </p:txBody>
      </p:sp>
      <p:pic>
        <p:nvPicPr>
          <p:cNvPr id="1026" name="Picture 2" descr="https://assets.cureus.com/uploads/figure/file/401416/lightbox_56b0d8a0f3c511ecb40527592d0142b7-Fi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000" y="914400"/>
            <a:ext cx="8610600" cy="570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 y="1542045"/>
            <a:ext cx="3479800" cy="5078313"/>
          </a:xfrm>
          <a:prstGeom prst="rect">
            <a:avLst/>
          </a:prstGeom>
          <a:solidFill>
            <a:schemeClr val="accent1">
              <a:lumMod val="60000"/>
              <a:lumOff val="40000"/>
            </a:schemeClr>
          </a:solidFill>
        </p:spPr>
        <p:txBody>
          <a:bodyPr wrap="square" rtlCol="0">
            <a:spAutoFit/>
          </a:bodyPr>
          <a:lstStyle/>
          <a:p>
            <a:pPr>
              <a:lnSpc>
                <a:spcPct val="150000"/>
              </a:lnSpc>
            </a:pPr>
            <a:r>
              <a:rPr lang="vi-VN" sz="2400" dirty="0">
                <a:solidFill>
                  <a:schemeClr val="bg1"/>
                </a:solidFill>
                <a:latin typeface="+mj-lt"/>
              </a:rPr>
              <a:t>- Họ Poxviridae được phân loại thành 2 họ: </a:t>
            </a:r>
          </a:p>
          <a:p>
            <a:pPr>
              <a:lnSpc>
                <a:spcPct val="150000"/>
              </a:lnSpc>
            </a:pPr>
            <a:r>
              <a:rPr lang="vi-VN" sz="2400" dirty="0">
                <a:solidFill>
                  <a:schemeClr val="bg1"/>
                </a:solidFill>
                <a:latin typeface="+mj-lt"/>
              </a:rPr>
              <a:t>+ Entomopoxvirinae</a:t>
            </a:r>
          </a:p>
          <a:p>
            <a:pPr>
              <a:lnSpc>
                <a:spcPct val="150000"/>
              </a:lnSpc>
            </a:pPr>
            <a:r>
              <a:rPr lang="vi-VN" sz="2400" dirty="0">
                <a:solidFill>
                  <a:schemeClr val="bg1"/>
                </a:solidFill>
                <a:latin typeface="+mj-lt"/>
              </a:rPr>
              <a:t>+ Chorodopoxvirinae.</a:t>
            </a:r>
          </a:p>
          <a:p>
            <a:pPr>
              <a:lnSpc>
                <a:spcPct val="150000"/>
              </a:lnSpc>
            </a:pPr>
            <a:r>
              <a:rPr lang="vi-VN" sz="2400" dirty="0">
                <a:solidFill>
                  <a:schemeClr val="bg1"/>
                </a:solidFill>
                <a:latin typeface="+mj-lt"/>
              </a:rPr>
              <a:t>- Họ Chorodopoxvirinae được phân loại thành 18 chi</a:t>
            </a:r>
          </a:p>
          <a:p>
            <a:pPr>
              <a:lnSpc>
                <a:spcPct val="150000"/>
              </a:lnSpc>
            </a:pPr>
            <a:r>
              <a:rPr lang="vi-VN" sz="2400" dirty="0">
                <a:solidFill>
                  <a:schemeClr val="bg1"/>
                </a:solidFill>
                <a:latin typeface="+mj-lt"/>
              </a:rPr>
              <a:t>- Vi rút đậu mùa khỉ thuộc chi Orthopoxvirus</a:t>
            </a:r>
            <a:endParaRPr lang="en-US" sz="2400" dirty="0">
              <a:solidFill>
                <a:schemeClr val="bg1"/>
              </a:solidFill>
              <a:latin typeface="+mj-lt"/>
            </a:endParaRPr>
          </a:p>
        </p:txBody>
      </p:sp>
    </p:spTree>
    <p:extLst>
      <p:ext uri="{BB962C8B-B14F-4D97-AF65-F5344CB8AC3E}">
        <p14:creationId xmlns:p14="http://schemas.microsoft.com/office/powerpoint/2010/main" val="90936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10555" y="975360"/>
            <a:ext cx="6647815" cy="5354320"/>
            <a:chOff x="5210555" y="975360"/>
            <a:chExt cx="6647815" cy="5354320"/>
          </a:xfrm>
        </p:grpSpPr>
        <p:pic>
          <p:nvPicPr>
            <p:cNvPr id="3" name="object 3"/>
            <p:cNvPicPr/>
            <p:nvPr/>
          </p:nvPicPr>
          <p:blipFill>
            <a:blip r:embed="rId2" cstate="print"/>
            <a:stretch>
              <a:fillRect/>
            </a:stretch>
          </p:blipFill>
          <p:spPr>
            <a:xfrm>
              <a:off x="5210555" y="1239012"/>
              <a:ext cx="6647688" cy="4733544"/>
            </a:xfrm>
            <a:prstGeom prst="rect">
              <a:avLst/>
            </a:prstGeom>
          </p:spPr>
        </p:pic>
        <p:pic>
          <p:nvPicPr>
            <p:cNvPr id="4" name="object 4"/>
            <p:cNvPicPr/>
            <p:nvPr/>
          </p:nvPicPr>
          <p:blipFill>
            <a:blip r:embed="rId3" cstate="print"/>
            <a:stretch>
              <a:fillRect/>
            </a:stretch>
          </p:blipFill>
          <p:spPr>
            <a:xfrm>
              <a:off x="5210555" y="975360"/>
              <a:ext cx="155447" cy="5353811"/>
            </a:xfrm>
            <a:prstGeom prst="rect">
              <a:avLst/>
            </a:prstGeom>
          </p:spPr>
        </p:pic>
      </p:grpSp>
      <p:sp>
        <p:nvSpPr>
          <p:cNvPr id="5" name="object 5"/>
          <p:cNvSpPr txBox="1">
            <a:spLocks noGrp="1"/>
          </p:cNvSpPr>
          <p:nvPr>
            <p:ph type="title"/>
          </p:nvPr>
        </p:nvSpPr>
        <p:spPr>
          <a:xfrm>
            <a:off x="3320922" y="152780"/>
            <a:ext cx="8754873" cy="473848"/>
          </a:xfrm>
          <a:prstGeom prst="rect">
            <a:avLst/>
          </a:prstGeom>
        </p:spPr>
        <p:txBody>
          <a:bodyPr vert="horz" wrap="square" lIns="0" tIns="12065" rIns="0" bIns="0" rtlCol="0">
            <a:spAutoFit/>
          </a:bodyPr>
          <a:lstStyle/>
          <a:p>
            <a:pPr marL="12700">
              <a:lnSpc>
                <a:spcPct val="100000"/>
              </a:lnSpc>
              <a:spcBef>
                <a:spcPts val="95"/>
              </a:spcBef>
            </a:pPr>
            <a:r>
              <a:rPr lang="vi-VN" b="1" spc="-5" dirty="0">
                <a:solidFill>
                  <a:schemeClr val="bg2"/>
                </a:solidFill>
                <a:latin typeface="+mj-lt"/>
              </a:rPr>
              <a:t>VIRUS ĐẬU MÙA KHỈ: HỌ </a:t>
            </a:r>
            <a:r>
              <a:rPr lang="vi-VN" b="1" dirty="0">
                <a:solidFill>
                  <a:schemeClr val="bg2"/>
                </a:solidFill>
                <a:latin typeface="+mj-lt"/>
              </a:rPr>
              <a:t>ORTHOPOXVIRUS</a:t>
            </a:r>
          </a:p>
        </p:txBody>
      </p:sp>
      <p:sp>
        <p:nvSpPr>
          <p:cNvPr id="6" name="object 6"/>
          <p:cNvSpPr txBox="1"/>
          <p:nvPr/>
        </p:nvSpPr>
        <p:spPr>
          <a:xfrm>
            <a:off x="5319668" y="952314"/>
            <a:ext cx="6756127" cy="5286704"/>
          </a:xfrm>
          <a:prstGeom prst="rect">
            <a:avLst/>
          </a:prstGeom>
        </p:spPr>
        <p:txBody>
          <a:bodyPr vert="horz" wrap="square" lIns="0" tIns="53975" rIns="0" bIns="0" rtlCol="0">
            <a:spAutoFit/>
          </a:bodyPr>
          <a:lstStyle/>
          <a:p>
            <a:pPr marL="241300" marR="21590" indent="-228600">
              <a:lnSpc>
                <a:spcPct val="150000"/>
              </a:lnSpc>
              <a:spcBef>
                <a:spcPts val="425"/>
              </a:spcBef>
              <a:buClr>
                <a:srgbClr val="D76321"/>
              </a:buClr>
              <a:buFont typeface="Wingdings"/>
              <a:buChar char=""/>
              <a:tabLst>
                <a:tab pos="241300" algn="l"/>
              </a:tabLst>
            </a:pPr>
            <a:r>
              <a:rPr lang="vi-VN" sz="2200" dirty="0">
                <a:latin typeface="+mj-lt"/>
                <a:cs typeface="Arial" panose="020B0604020202020204" pitchFamily="34" charset="0"/>
              </a:rPr>
              <a:t>Giống như vi-rút đậu mùa và vi-rút đậu bò (‘cowpox’), vi-rút đậu mùa khỉ (‘Monkeypox’) là một loài thuộc chi Orthopoxvirus, họ Poxviridae.</a:t>
            </a:r>
          </a:p>
          <a:p>
            <a:pPr marL="241300" marR="21590" indent="-228600">
              <a:lnSpc>
                <a:spcPct val="150000"/>
              </a:lnSpc>
              <a:spcBef>
                <a:spcPts val="425"/>
              </a:spcBef>
              <a:buClr>
                <a:srgbClr val="D76321"/>
              </a:buClr>
              <a:buFont typeface="Wingdings"/>
              <a:buChar char=""/>
              <a:tabLst>
                <a:tab pos="241300" algn="l"/>
              </a:tabLst>
            </a:pPr>
            <a:r>
              <a:rPr lang="vi-VN" sz="2200" dirty="0">
                <a:latin typeface="+mj-lt"/>
                <a:cs typeface="Arial" panose="020B0604020202020204" pitchFamily="34" charset="0"/>
              </a:rPr>
              <a:t>Bệnh đậu mùa khỉ là bệnh lây truyền từ động vật sang người, với hình ảnh lâm sàng tương tự như bệnh đậu mùa, mặc dù ít nghiêm trọng hơn.</a:t>
            </a:r>
          </a:p>
          <a:p>
            <a:pPr marL="241300" marR="21590" indent="-228600">
              <a:lnSpc>
                <a:spcPct val="150000"/>
              </a:lnSpc>
              <a:spcBef>
                <a:spcPts val="425"/>
              </a:spcBef>
              <a:buClr>
                <a:srgbClr val="D76321"/>
              </a:buClr>
              <a:buFont typeface="Wingdings"/>
              <a:buChar char=""/>
              <a:tabLst>
                <a:tab pos="241300" algn="l"/>
              </a:tabLst>
            </a:pPr>
            <a:r>
              <a:rPr lang="vi-VN" sz="2200" dirty="0">
                <a:latin typeface="+mj-lt"/>
                <a:cs typeface="Arial" panose="020B0604020202020204" pitchFamily="34" charset="0"/>
              </a:rPr>
              <a:t>Sau khi xóa sổ bệnh đậu mùa vào năm 1980, việc tiêm phòng đậu mùa đã bị ngừng.</a:t>
            </a:r>
          </a:p>
          <a:p>
            <a:pPr marL="241300" marR="21590" indent="-228600">
              <a:lnSpc>
                <a:spcPct val="150000"/>
              </a:lnSpc>
              <a:spcBef>
                <a:spcPts val="425"/>
              </a:spcBef>
              <a:buClr>
                <a:srgbClr val="D76321"/>
              </a:buClr>
              <a:buFont typeface="Wingdings"/>
              <a:buChar char=""/>
              <a:tabLst>
                <a:tab pos="241300" algn="l"/>
              </a:tabLst>
            </a:pPr>
            <a:r>
              <a:rPr lang="vi-VN" sz="2200" dirty="0">
                <a:latin typeface="+mj-lt"/>
                <a:cs typeface="Arial" panose="020B0604020202020204" pitchFamily="34" charset="0"/>
              </a:rPr>
              <a:t>Sự suy yếu của khả năng miễn dịch này góp phần làm tái phát bệnh đậu mùa khỉ</a:t>
            </a:r>
            <a:endParaRPr sz="2200" dirty="0">
              <a:latin typeface="+mj-lt"/>
              <a:cs typeface="Arial" panose="020B0604020202020204" pitchFamily="34" charset="0"/>
            </a:endParaRPr>
          </a:p>
        </p:txBody>
      </p:sp>
      <p:grpSp>
        <p:nvGrpSpPr>
          <p:cNvPr id="9" name="object 9"/>
          <p:cNvGrpSpPr/>
          <p:nvPr/>
        </p:nvGrpSpPr>
        <p:grpSpPr>
          <a:xfrm>
            <a:off x="318498" y="1127727"/>
            <a:ext cx="4618355" cy="5121275"/>
            <a:chOff x="318498" y="1127727"/>
            <a:chExt cx="4618355" cy="5121275"/>
          </a:xfrm>
        </p:grpSpPr>
        <p:pic>
          <p:nvPicPr>
            <p:cNvPr id="10" name="object 10"/>
            <p:cNvPicPr/>
            <p:nvPr/>
          </p:nvPicPr>
          <p:blipFill>
            <a:blip r:embed="rId4" cstate="print"/>
            <a:stretch>
              <a:fillRect/>
            </a:stretch>
          </p:blipFill>
          <p:spPr>
            <a:xfrm>
              <a:off x="318498" y="1127727"/>
              <a:ext cx="4617756" cy="5120688"/>
            </a:xfrm>
            <a:prstGeom prst="rect">
              <a:avLst/>
            </a:prstGeom>
          </p:spPr>
        </p:pic>
        <p:sp>
          <p:nvSpPr>
            <p:cNvPr id="11" name="object 11"/>
            <p:cNvSpPr/>
            <p:nvPr/>
          </p:nvSpPr>
          <p:spPr>
            <a:xfrm>
              <a:off x="373380" y="1173480"/>
              <a:ext cx="4457700" cy="4970145"/>
            </a:xfrm>
            <a:custGeom>
              <a:avLst/>
              <a:gdLst/>
              <a:ahLst/>
              <a:cxnLst/>
              <a:rect l="l" t="t" r="r" b="b"/>
              <a:pathLst>
                <a:path w="4457700" h="4970145">
                  <a:moveTo>
                    <a:pt x="4457700" y="0"/>
                  </a:moveTo>
                  <a:lnTo>
                    <a:pt x="0" y="0"/>
                  </a:lnTo>
                  <a:lnTo>
                    <a:pt x="0" y="4969764"/>
                  </a:lnTo>
                  <a:lnTo>
                    <a:pt x="4457700" y="4969764"/>
                  </a:lnTo>
                  <a:lnTo>
                    <a:pt x="4457700" y="0"/>
                  </a:lnTo>
                  <a:close/>
                </a:path>
              </a:pathLst>
            </a:custGeom>
            <a:solidFill>
              <a:srgbClr val="FFFFFF"/>
            </a:solidFill>
          </p:spPr>
          <p:txBody>
            <a:bodyPr wrap="square" lIns="0" tIns="0" rIns="0" bIns="0" rtlCol="0"/>
            <a:lstStyle/>
            <a:p>
              <a:endParaRPr/>
            </a:p>
          </p:txBody>
        </p:sp>
        <p:pic>
          <p:nvPicPr>
            <p:cNvPr id="12" name="object 12"/>
            <p:cNvPicPr/>
            <p:nvPr/>
          </p:nvPicPr>
          <p:blipFill>
            <a:blip r:embed="rId5" cstate="print"/>
            <a:stretch>
              <a:fillRect/>
            </a:stretch>
          </p:blipFill>
          <p:spPr>
            <a:xfrm>
              <a:off x="373380" y="2215896"/>
              <a:ext cx="4457700" cy="2884931"/>
            </a:xfrm>
            <a:prstGeom prst="rect">
              <a:avLst/>
            </a:prstGeom>
          </p:spPr>
        </p:pic>
        <p:sp>
          <p:nvSpPr>
            <p:cNvPr id="13" name="object 13"/>
            <p:cNvSpPr/>
            <p:nvPr/>
          </p:nvSpPr>
          <p:spPr>
            <a:xfrm>
              <a:off x="867155" y="2279903"/>
              <a:ext cx="3462654" cy="523240"/>
            </a:xfrm>
            <a:custGeom>
              <a:avLst/>
              <a:gdLst/>
              <a:ahLst/>
              <a:cxnLst/>
              <a:rect l="l" t="t" r="r" b="b"/>
              <a:pathLst>
                <a:path w="3462654" h="523239">
                  <a:moveTo>
                    <a:pt x="3462528" y="0"/>
                  </a:moveTo>
                  <a:lnTo>
                    <a:pt x="0" y="0"/>
                  </a:lnTo>
                  <a:lnTo>
                    <a:pt x="0" y="522732"/>
                  </a:lnTo>
                  <a:lnTo>
                    <a:pt x="3462528" y="522732"/>
                  </a:lnTo>
                  <a:lnTo>
                    <a:pt x="3462528"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354329" y="1154430"/>
            <a:ext cx="4495800" cy="5008245"/>
          </a:xfrm>
          <a:prstGeom prst="rect">
            <a:avLst/>
          </a:prstGeom>
          <a:ln w="38100">
            <a:solidFill>
              <a:srgbClr val="00ACEE"/>
            </a:solidFill>
          </a:ln>
        </p:spPr>
        <p:txBody>
          <a:bodyPr vert="horz" wrap="square" lIns="0" tIns="0" rIns="0" bIns="0" rtlCol="0">
            <a:spAutoFit/>
          </a:bodyPr>
          <a:lstStyle/>
          <a:p>
            <a:pPr>
              <a:lnSpc>
                <a:spcPct val="100000"/>
              </a:lnSpc>
            </a:pPr>
            <a:endParaRPr sz="2800" dirty="0">
              <a:latin typeface="Times New Roman"/>
              <a:cs typeface="Times New Roman"/>
            </a:endParaRPr>
          </a:p>
          <a:p>
            <a:pPr>
              <a:lnSpc>
                <a:spcPct val="100000"/>
              </a:lnSpc>
            </a:pPr>
            <a:endParaRPr sz="2800" dirty="0">
              <a:latin typeface="Times New Roman"/>
              <a:cs typeface="Times New Roman"/>
            </a:endParaRPr>
          </a:p>
          <a:p>
            <a:pPr>
              <a:lnSpc>
                <a:spcPct val="100000"/>
              </a:lnSpc>
              <a:spcBef>
                <a:spcPts val="10"/>
              </a:spcBef>
            </a:pPr>
            <a:endParaRPr sz="2250" dirty="0">
              <a:latin typeface="Times New Roman"/>
              <a:cs typeface="Times New Roman"/>
            </a:endParaRPr>
          </a:p>
          <a:p>
            <a:pPr marR="194310" algn="ctr">
              <a:lnSpc>
                <a:spcPct val="100000"/>
              </a:lnSpc>
            </a:pPr>
            <a:r>
              <a:rPr sz="2800" spc="-15" dirty="0">
                <a:latin typeface="Calibri"/>
                <a:cs typeface="Calibri"/>
              </a:rPr>
              <a:t>LES</a:t>
            </a:r>
            <a:r>
              <a:rPr sz="2800" spc="-35" dirty="0">
                <a:latin typeface="Calibri"/>
                <a:cs typeface="Calibri"/>
              </a:rPr>
              <a:t> </a:t>
            </a:r>
            <a:r>
              <a:rPr sz="2800" spc="-15" dirty="0">
                <a:latin typeface="Calibri"/>
                <a:cs typeface="Calibri"/>
              </a:rPr>
              <a:t>ORTHOPOXVIRUS</a:t>
            </a:r>
            <a:endParaRPr sz="2800" dirty="0">
              <a:latin typeface="Calibri"/>
              <a:cs typeface="Calibri"/>
            </a:endParaRPr>
          </a:p>
        </p:txBody>
      </p:sp>
      <p:grpSp>
        <p:nvGrpSpPr>
          <p:cNvPr id="15" name="object 15"/>
          <p:cNvGrpSpPr/>
          <p:nvPr/>
        </p:nvGrpSpPr>
        <p:grpSpPr>
          <a:xfrm>
            <a:off x="603376" y="3992498"/>
            <a:ext cx="4023360" cy="883919"/>
            <a:chOff x="603376" y="3992498"/>
            <a:chExt cx="4023360" cy="883919"/>
          </a:xfrm>
        </p:grpSpPr>
        <p:sp>
          <p:nvSpPr>
            <p:cNvPr id="16" name="object 16"/>
            <p:cNvSpPr/>
            <p:nvPr/>
          </p:nvSpPr>
          <p:spPr>
            <a:xfrm>
              <a:off x="603376" y="3992498"/>
              <a:ext cx="2051685" cy="748665"/>
            </a:xfrm>
            <a:custGeom>
              <a:avLst/>
              <a:gdLst/>
              <a:ahLst/>
              <a:cxnLst/>
              <a:rect l="l" t="t" r="r" b="b"/>
              <a:pathLst>
                <a:path w="2051685" h="748664">
                  <a:moveTo>
                    <a:pt x="2003171" y="0"/>
                  </a:moveTo>
                  <a:lnTo>
                    <a:pt x="0" y="165353"/>
                  </a:lnTo>
                  <a:lnTo>
                    <a:pt x="48094" y="748157"/>
                  </a:lnTo>
                  <a:lnTo>
                    <a:pt x="2051177" y="582802"/>
                  </a:lnTo>
                  <a:lnTo>
                    <a:pt x="2003171" y="0"/>
                  </a:lnTo>
                  <a:close/>
                </a:path>
              </a:pathLst>
            </a:custGeom>
            <a:solidFill>
              <a:srgbClr val="FFFFFF"/>
            </a:solidFill>
          </p:spPr>
          <p:txBody>
            <a:bodyPr wrap="square" lIns="0" tIns="0" rIns="0" bIns="0" rtlCol="0"/>
            <a:lstStyle/>
            <a:p>
              <a:endParaRPr/>
            </a:p>
          </p:txBody>
        </p:sp>
        <p:pic>
          <p:nvPicPr>
            <p:cNvPr id="17" name="object 17"/>
            <p:cNvPicPr/>
            <p:nvPr/>
          </p:nvPicPr>
          <p:blipFill>
            <a:blip r:embed="rId6" cstate="print"/>
            <a:stretch>
              <a:fillRect/>
            </a:stretch>
          </p:blipFill>
          <p:spPr>
            <a:xfrm>
              <a:off x="1050188" y="4179569"/>
              <a:ext cx="1163167" cy="333375"/>
            </a:xfrm>
            <a:prstGeom prst="rect">
              <a:avLst/>
            </a:prstGeom>
          </p:spPr>
        </p:pic>
        <p:sp>
          <p:nvSpPr>
            <p:cNvPr id="18" name="object 18"/>
            <p:cNvSpPr/>
            <p:nvPr/>
          </p:nvSpPr>
          <p:spPr>
            <a:xfrm>
              <a:off x="2596769" y="4023486"/>
              <a:ext cx="2030095" cy="852805"/>
            </a:xfrm>
            <a:custGeom>
              <a:avLst/>
              <a:gdLst/>
              <a:ahLst/>
              <a:cxnLst/>
              <a:rect l="l" t="t" r="r" b="b"/>
              <a:pathLst>
                <a:path w="2030095" h="852804">
                  <a:moveTo>
                    <a:pt x="1977517" y="0"/>
                  </a:moveTo>
                  <a:lnTo>
                    <a:pt x="0" y="146685"/>
                  </a:lnTo>
                  <a:lnTo>
                    <a:pt x="52324" y="852677"/>
                  </a:lnTo>
                  <a:lnTo>
                    <a:pt x="2029841" y="705865"/>
                  </a:lnTo>
                  <a:lnTo>
                    <a:pt x="1977517" y="0"/>
                  </a:lnTo>
                  <a:close/>
                </a:path>
              </a:pathLst>
            </a:custGeom>
            <a:solidFill>
              <a:srgbClr val="FFFFFF"/>
            </a:solidFill>
          </p:spPr>
          <p:txBody>
            <a:bodyPr wrap="square" lIns="0" tIns="0" rIns="0" bIns="0" rtlCol="0"/>
            <a:lstStyle/>
            <a:p>
              <a:endParaRPr/>
            </a:p>
          </p:txBody>
        </p:sp>
        <p:pic>
          <p:nvPicPr>
            <p:cNvPr id="19" name="object 19"/>
            <p:cNvPicPr/>
            <p:nvPr/>
          </p:nvPicPr>
          <p:blipFill>
            <a:blip r:embed="rId7" cstate="print"/>
            <a:stretch>
              <a:fillRect/>
            </a:stretch>
          </p:blipFill>
          <p:spPr>
            <a:xfrm>
              <a:off x="2717545" y="4164837"/>
              <a:ext cx="1513458" cy="287019"/>
            </a:xfrm>
            <a:prstGeom prst="rect">
              <a:avLst/>
            </a:prstGeom>
          </p:spPr>
        </p:pic>
        <p:pic>
          <p:nvPicPr>
            <p:cNvPr id="20" name="object 20"/>
            <p:cNvPicPr/>
            <p:nvPr/>
          </p:nvPicPr>
          <p:blipFill>
            <a:blip r:embed="rId8" cstate="print"/>
            <a:stretch>
              <a:fillRect/>
            </a:stretch>
          </p:blipFill>
          <p:spPr>
            <a:xfrm>
              <a:off x="2731516" y="4516373"/>
              <a:ext cx="979423" cy="203834"/>
            </a:xfrm>
            <a:prstGeom prst="rect">
              <a:avLst/>
            </a:prstGeom>
          </p:spPr>
        </p:pic>
      </p:gr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435"/>
              </a:lnSpc>
            </a:pPr>
            <a:r>
              <a:rPr dirty="0"/>
              <a:t>4</a:t>
            </a:r>
          </a:p>
        </p:txBody>
      </p:sp>
      <p:sp>
        <p:nvSpPr>
          <p:cNvPr id="22" name="object 22"/>
          <p:cNvSpPr txBox="1">
            <a:spLocks noGrp="1"/>
          </p:cNvSpPr>
          <p:nvPr>
            <p:ph type="dt" sz="half" idx="6"/>
          </p:nvPr>
        </p:nvSpPr>
        <p:spPr>
          <a:prstGeom prst="rect">
            <a:avLst/>
          </a:prstGeom>
        </p:spPr>
        <p:txBody>
          <a:bodyPr vert="horz" wrap="square" lIns="0" tIns="0" rIns="0" bIns="0" rtlCol="0">
            <a:spAutoFit/>
          </a:bodyPr>
          <a:lstStyle/>
          <a:p>
            <a:pPr marL="12700">
              <a:lnSpc>
                <a:spcPts val="1150"/>
              </a:lnSpc>
            </a:pPr>
            <a:r>
              <a:rPr spc="-5" dirty="0"/>
              <a:t>Open</a:t>
            </a:r>
            <a:r>
              <a:rPr dirty="0"/>
              <a:t>WHO</a:t>
            </a:r>
            <a:r>
              <a:rPr spc="-5" dirty="0"/>
              <a:t>.</a:t>
            </a:r>
            <a:r>
              <a:rPr spc="5" dirty="0"/>
              <a:t>o</a:t>
            </a:r>
            <a:r>
              <a:rPr dirty="0"/>
              <a:t>rg</a:t>
            </a:r>
          </a:p>
        </p:txBody>
      </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2700">
              <a:lnSpc>
                <a:spcPts val="1150"/>
              </a:lnSpc>
            </a:pPr>
            <a:r>
              <a:rPr spc="-5" dirty="0"/>
              <a:t>©</a:t>
            </a:r>
            <a:r>
              <a:rPr dirty="0"/>
              <a:t>OM</a:t>
            </a:r>
            <a:r>
              <a:rPr spc="-5" dirty="0"/>
              <a:t>S2</a:t>
            </a:r>
            <a:r>
              <a:rPr dirty="0"/>
              <a:t>020</a:t>
            </a:r>
          </a:p>
        </p:txBody>
      </p:sp>
      <p:sp>
        <p:nvSpPr>
          <p:cNvPr id="24" name="Rectangle 23"/>
          <p:cNvSpPr/>
          <p:nvPr/>
        </p:nvSpPr>
        <p:spPr>
          <a:xfrm>
            <a:off x="914400" y="4023486"/>
            <a:ext cx="1447800" cy="85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Đậu mùa</a:t>
            </a:r>
            <a:endParaRPr lang="en-US" dirty="0"/>
          </a:p>
        </p:txBody>
      </p:sp>
      <p:sp>
        <p:nvSpPr>
          <p:cNvPr id="25" name="Rectangle 24"/>
          <p:cNvSpPr/>
          <p:nvPr/>
        </p:nvSpPr>
        <p:spPr>
          <a:xfrm>
            <a:off x="2655061" y="4023486"/>
            <a:ext cx="1755224" cy="83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Đậu mùa khỉ</a:t>
            </a:r>
            <a:endParaRPr lang="en-US" dirty="0"/>
          </a:p>
        </p:txBody>
      </p:sp>
      <p:sp>
        <p:nvSpPr>
          <p:cNvPr id="26" name="Rectangle 25"/>
          <p:cNvSpPr/>
          <p:nvPr/>
        </p:nvSpPr>
        <p:spPr>
          <a:xfrm>
            <a:off x="615719" y="2362200"/>
            <a:ext cx="371408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Họ vi rút Orthopoxvirus </a:t>
            </a:r>
            <a:endParaRPr lang="en-US" dirty="0"/>
          </a:p>
        </p:txBody>
      </p:sp>
    </p:spTree>
    <p:extLst>
      <p:ext uri="{BB962C8B-B14F-4D97-AF65-F5344CB8AC3E}">
        <p14:creationId xmlns:p14="http://schemas.microsoft.com/office/powerpoint/2010/main" val="3260066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1177</TotalTime>
  <Words>4442</Words>
  <Application>Microsoft Office PowerPoint</Application>
  <PresentationFormat>Widescreen</PresentationFormat>
  <Paragraphs>468</Paragraphs>
  <Slides>37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MT</vt:lpstr>
      <vt:lpstr>Calibri</vt:lpstr>
      <vt:lpstr>Calibri Light</vt:lpstr>
      <vt:lpstr>Times New Roman</vt:lpstr>
      <vt:lpstr>Wingdings</vt:lpstr>
      <vt:lpstr>Office Theme</vt:lpstr>
      <vt:lpstr>PowerPoint Presentation</vt:lpstr>
      <vt:lpstr>ĐẠI CƯƠNG</vt:lpstr>
      <vt:lpstr>LỊCH SỬ BỆNH ĐẬU MÙA KHỈ</vt:lpstr>
      <vt:lpstr>Ổ NHIỄM TRONG TỰ NHIÊN CỦA VIRUS  ĐẬU MÙA KHỈ</vt:lpstr>
      <vt:lpstr>  LÂY TRUYỀN TỪ ĐỘNG VẬT SANG NGƯỜI</vt:lpstr>
      <vt:lpstr>ĐƯỜNG LÂY  TỪ NGƯỜI SANG NGƯỜI</vt:lpstr>
      <vt:lpstr>DỊCH TỄ HỌC  1/2022-6/2022</vt:lpstr>
      <vt:lpstr>PHÂN LOẠI HỌ POXVIRIDAE</vt:lpstr>
      <vt:lpstr>VIRUS ĐẬU MÙA KHỈ: HỌ ORTHOPOXVIRUS</vt:lpstr>
      <vt:lpstr>CẤU TRÚC CỦA VIRUS ĐẬU MÙA KHỈ</vt:lpstr>
      <vt:lpstr> ĐẶC ĐIỂM CỦA VIRUS ĐẬU MÙA KHỈ</vt:lpstr>
      <vt:lpstr>SINH BỆNH HỌC</vt:lpstr>
      <vt:lpstr>SINH BỆNH HỌC</vt:lpstr>
      <vt:lpstr>SINH BỆNH HỌC</vt:lpstr>
      <vt:lpstr>MỨC ĐỘ TỔN THƯƠNG DA</vt:lpstr>
      <vt:lpstr>LÂM SÀNG(1)</vt:lpstr>
      <vt:lpstr>LÂM SÀNG (2)</vt:lpstr>
      <vt:lpstr>TOÀN PHÁT: GIAI ĐOẠN PHÁT BAN DA</vt:lpstr>
      <vt:lpstr>LÂM SÀNG : VỊ TRÍ BAN</vt:lpstr>
      <vt:lpstr>Dấu hiệu và triệu chứng thường gặp ở những ca được chẩn đoán xác định – Nhóm ở  Tây Phi</vt:lpstr>
      <vt:lpstr>BIẾN CHỨNG</vt:lpstr>
      <vt:lpstr>THỂ LÂM SÀNG</vt:lpstr>
      <vt:lpstr>CẬN LÂM SÀNG</vt:lpstr>
      <vt:lpstr>CHẨN ĐOÁN (1)</vt:lpstr>
      <vt:lpstr>CHẨN ĐOÁN PHÂN BIỆT</vt:lpstr>
      <vt:lpstr>CHẨN ĐOÁN PHÂN BIỆT</vt:lpstr>
      <vt:lpstr>ĐẬU MÙA KHỈ, THỦY ĐẬU, SỞI</vt:lpstr>
      <vt:lpstr>ĐẬU MÙA KHỈ VÀ THỦY ĐẬU</vt:lpstr>
      <vt:lpstr>ĐIỀU TRỊ</vt:lpstr>
      <vt:lpstr>ĐIỀU TRỊ</vt:lpstr>
      <vt:lpstr>ĐIỀU TRỊ (2)</vt:lpstr>
      <vt:lpstr>ĐIỀU TRA BÁO CÁO CA BỆNH </vt:lpstr>
      <vt:lpstr>PHÂN TUYẾN ĐIỀU TRỊ </vt:lpstr>
      <vt:lpstr>TIÊU CHUẨN RA VIỆN </vt:lpstr>
      <vt:lpstr>PHÒNG BỆNH </vt:lpstr>
      <vt:lpstr>PHÒNG BỆNH (2) </vt:lpstr>
      <vt:lpstr>TRÂN TRỌNG CÁM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WHO_MOOC_Monkeypox_Module2_UnitA_FR</dc:title>
  <dc:creator>Szakács Édua</dc:creator>
  <cp:lastModifiedBy>ADMIN</cp:lastModifiedBy>
  <cp:revision>91</cp:revision>
  <dcterms:created xsi:type="dcterms:W3CDTF">2022-07-04T14:28:52Z</dcterms:created>
  <dcterms:modified xsi:type="dcterms:W3CDTF">2022-07-31T10:19:50Z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2022-02-22T00:00:00Z</vt:filetime>
  </property>
  <property fmtid="{D5CDD505-2E9C-101B-9397-08002B2CF9AE}" pid="3" name="Creator">
    <vt:lpwstr>Microsoft® PowerPoint® 2019</vt:lpwstr>
  </property>
  <property fmtid="{D5CDD505-2E9C-101B-9397-08002B2CF9AE}" pid="4" name="LastSaved">
    <vt:filetime>2022-07-04T00:00:00Z</vt:filetime>
  </property>
</Properties>
</file>