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4" r:id="rId2"/>
    <p:sldId id="325" r:id="rId3"/>
    <p:sldId id="326" r:id="rId4"/>
    <p:sldId id="336" r:id="rId5"/>
    <p:sldId id="337" r:id="rId6"/>
    <p:sldId id="344" r:id="rId7"/>
    <p:sldId id="343" r:id="rId8"/>
    <p:sldId id="345" r:id="rId9"/>
    <p:sldId id="339" r:id="rId10"/>
    <p:sldId id="32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8" autoAdjust="0"/>
    <p:restoredTop sz="97691" autoAdjust="0"/>
  </p:normalViewPr>
  <p:slideViewPr>
    <p:cSldViewPr snapToGrid="0">
      <p:cViewPr varScale="1">
        <p:scale>
          <a:sx n="64" d="100"/>
          <a:sy n="64" d="100"/>
        </p:scale>
        <p:origin x="107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A2D2D-9BBB-4508-A88F-DA72A7697DAF}" type="slidenum">
              <a:rPr lang="en-US" smtClean="0"/>
              <a:t>8</a:t>
            </a:fld>
            <a:endParaRPr lang="en-US"/>
          </a:p>
        </p:txBody>
      </p:sp>
    </p:spTree>
    <p:extLst>
      <p:ext uri="{BB962C8B-B14F-4D97-AF65-F5344CB8AC3E}">
        <p14:creationId xmlns:p14="http://schemas.microsoft.com/office/powerpoint/2010/main" val="284663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9/17/2022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9.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9.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884337" y="881999"/>
            <a:ext cx="1661104"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2</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dirty="0">
                <a:solidFill>
                  <a:srgbClr val="FF0000"/>
                </a:solidFill>
                <a:latin typeface="iCiel Cadena" panose="02000503000000020004" pitchFamily="2" charset="0"/>
                <a:ea typeface="思源黑体 CN Bold" panose="020B0800000000000000" pitchFamily="34" charset="-122"/>
              </a:rPr>
              <a:t>Làm việc thật là vui</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349785988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0" end="0"/>
                                            </p:txEl>
                                          </p:spTgt>
                                        </p:tgtEl>
                                        <p:attrNameLst>
                                          <p:attrName>ppt_w</p:attrName>
                                        </p:attrNameLst>
                                      </p:cBhvr>
                                    </p:anim>
                                    <p:anim by="(#ppt_w*0.50)" calcmode="lin" valueType="num">
                                      <p:cBhvr>
                                        <p:cTn id="26" dur="500" decel="50000" autoRev="1" fill="hold">
                                          <p:stCondLst>
                                            <p:cond delay="0"/>
                                          </p:stCondLst>
                                        </p:cTn>
                                        <p:tgtEl>
                                          <p:spTgt spid="17">
                                            <p:txEl>
                                              <p:pRg st="0" end="0"/>
                                            </p:txEl>
                                          </p:spTgt>
                                        </p:tgtEl>
                                        <p:attrNameLst>
                                          <p:attrName>ppt_x</p:attrName>
                                        </p:attrNameLst>
                                      </p:cBhvr>
                                    </p:anim>
                                    <p:anim from="(-#ppt_h/2)" to="(#ppt_y)" calcmode="lin" valueType="num">
                                      <p:cBhvr>
                                        <p:cTn id="27" dur="1000" fill="hold">
                                          <p:stCondLst>
                                            <p:cond delay="0"/>
                                          </p:stCondLst>
                                        </p:cTn>
                                        <p:tgtEl>
                                          <p:spTgt spid="17">
                                            <p:txEl>
                                              <p:pRg st="0" end="0"/>
                                            </p:txEl>
                                          </p:spTgt>
                                        </p:tgtEl>
                                        <p:attrNameLst>
                                          <p:attrName>ppt_y</p:attrName>
                                        </p:attrNameLst>
                                      </p:cBhvr>
                                    </p:anim>
                                    <p:animRot by="21600000">
                                      <p:cBhvr>
                                        <p:cTn id="28" dur="1000" fill="hold">
                                          <p:stCondLst>
                                            <p:cond delay="0"/>
                                          </p:stCondLst>
                                        </p:cTn>
                                        <p:tgtEl>
                                          <p:spTgt spid="17">
                                            <p:txEl>
                                              <p:pRg st="0" end="0"/>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1" end="1"/>
                                            </p:txEl>
                                          </p:spTgt>
                                        </p:tgtEl>
                                        <p:attrNameLst>
                                          <p:attrName>ppt_w</p:attrName>
                                        </p:attrNameLst>
                                      </p:cBhvr>
                                    </p:anim>
                                    <p:anim by="(#ppt_w*0.50)" calcmode="lin" valueType="num">
                                      <p:cBhvr>
                                        <p:cTn id="32" dur="500" decel="50000" autoRev="1" fill="hold">
                                          <p:stCondLst>
                                            <p:cond delay="0"/>
                                          </p:stCondLst>
                                        </p:cTn>
                                        <p:tgtEl>
                                          <p:spTgt spid="17">
                                            <p:txEl>
                                              <p:pRg st="1" end="1"/>
                                            </p:txEl>
                                          </p:spTgt>
                                        </p:tgtEl>
                                        <p:attrNameLst>
                                          <p:attrName>ppt_x</p:attrName>
                                        </p:attrNameLst>
                                      </p:cBhvr>
                                    </p:anim>
                                    <p:anim from="(-#ppt_h/2)" to="(#ppt_y)" calcmode="lin" valueType="num">
                                      <p:cBhvr>
                                        <p:cTn id="33" dur="1000" fill="hold">
                                          <p:stCondLst>
                                            <p:cond delay="0"/>
                                          </p:stCondLst>
                                        </p:cTn>
                                        <p:tgtEl>
                                          <p:spTgt spid="17">
                                            <p:txEl>
                                              <p:pRg st="1" end="1"/>
                                            </p:txEl>
                                          </p:spTgt>
                                        </p:tgtEl>
                                        <p:attrNameLst>
                                          <p:attrName>ppt_y</p:attrName>
                                        </p:attrNameLst>
                                      </p:cBhvr>
                                    </p:anim>
                                    <p:animRot by="21600000">
                                      <p:cBhvr>
                                        <p:cTn id="34"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iCiel Cadena" panose="02000503000000020004" pitchFamily="2" charset="0"/>
                <a:ea typeface="思源黑体 CN Bold" panose="020B0800000000000000" pitchFamily="34" charset="-122"/>
              </a:rPr>
              <a:t>Tạm biệt và hẹn gặp lại các con </a:t>
            </a:r>
          </a:p>
          <a:p>
            <a:pPr algn="ctr"/>
            <a:r>
              <a:rPr lang="en-US" altLang="zh-CN" sz="4800" dirty="0">
                <a:solidFill>
                  <a:srgbClr val="FF0000"/>
                </a:solidFill>
                <a:latin typeface="iCiel Cadena" panose="02000503000000020004" pitchFamily="2" charset="0"/>
                <a:ea typeface="思源黑体 CN Bold" panose="020B0800000000000000" pitchFamily="34" charset="-122"/>
              </a:rPr>
              <a:t>trong các tiết học sau!</a:t>
            </a: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737647879"/>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sp>
        <p:nvSpPr>
          <p:cNvPr id="8" name="TextBox 7"/>
          <p:cNvSpPr txBox="1"/>
          <p:nvPr/>
        </p:nvSpPr>
        <p:spPr>
          <a:xfrm>
            <a:off x="4847000" y="339762"/>
            <a:ext cx="7270648" cy="2092816"/>
          </a:xfrm>
          <a:prstGeom prst="rect">
            <a:avLst/>
          </a:prstGeom>
          <a:noFill/>
        </p:spPr>
        <p:txBody>
          <a:bodyPr wrap="square" lIns="121855" tIns="60928" rIns="121855" bIns="60928" rtlCol="0">
            <a:spAutoFit/>
          </a:bodyPr>
          <a:lstStyle/>
          <a:p>
            <a:r>
              <a:rPr lang="vi-VN" sz="3200" dirty="0">
                <a:latin typeface="+mj-lt"/>
              </a:rPr>
              <a:t>Viết chính tả một đoạn ngăn theo hình thức nghe – viết và hoàn thành bài tập chính tả âm vẫn. </a:t>
            </a:r>
            <a:endParaRPr lang="en-US" sz="3200" dirty="0">
              <a:latin typeface="+mj-lt"/>
            </a:endParaRPr>
          </a:p>
          <a:p>
            <a:endParaRPr lang="en-US" sz="3200" b="1" dirty="0">
              <a:solidFill>
                <a:srgbClr val="002060"/>
              </a:solidFill>
              <a:latin typeface="+mj-lt"/>
              <a:ea typeface="Arial-Rounded" panose="020B0500000000000000" pitchFamily="34" charset="0"/>
              <a:cs typeface="Arial-Rounded" panose="020B0500000000000000" pitchFamily="34" charset="0"/>
            </a:endParaRPr>
          </a:p>
        </p:txBody>
      </p:sp>
      <p:sp>
        <p:nvSpPr>
          <p:cNvPr id="9" name="TextBox 8"/>
          <p:cNvSpPr txBox="1"/>
          <p:nvPr/>
        </p:nvSpPr>
        <p:spPr>
          <a:xfrm>
            <a:off x="5201271" y="2271579"/>
            <a:ext cx="7189414" cy="1107931"/>
          </a:xfrm>
          <a:prstGeom prst="rect">
            <a:avLst/>
          </a:prstGeom>
          <a:noFill/>
        </p:spPr>
        <p:txBody>
          <a:bodyPr wrap="square" lIns="121855" tIns="60928" rIns="121855" bIns="60928" rtlCol="0">
            <a:spAutoFit/>
          </a:bodyPr>
          <a:lstStyle/>
          <a:p>
            <a:r>
              <a:rPr lang="vi-VN" sz="3200" dirty="0">
                <a:latin typeface="+mj-lt"/>
              </a:rPr>
              <a:t>Biết quan sát và viết đúng các nét chữ, trình bày đẹp bài chính tả.</a:t>
            </a:r>
            <a:endParaRPr lang="en-US" sz="3200" b="1" dirty="0">
              <a:solidFill>
                <a:srgbClr val="002060"/>
              </a:solidFill>
              <a:latin typeface="+mj-lt"/>
              <a:ea typeface="Arial-Rounded" panose="020B0500000000000000" pitchFamily="34" charset="0"/>
              <a:cs typeface="Arial-Rounded" panose="020B0500000000000000" pitchFamily="34" charset="0"/>
            </a:endParaRPr>
          </a:p>
        </p:txBody>
      </p:sp>
      <p:sp>
        <p:nvSpPr>
          <p:cNvPr id="10" name="TextBox 9"/>
          <p:cNvSpPr txBox="1"/>
          <p:nvPr/>
        </p:nvSpPr>
        <p:spPr>
          <a:xfrm>
            <a:off x="5201271" y="4010823"/>
            <a:ext cx="7189414" cy="1107931"/>
          </a:xfrm>
          <a:prstGeom prst="rect">
            <a:avLst/>
          </a:prstGeom>
          <a:noFill/>
        </p:spPr>
        <p:txBody>
          <a:bodyPr wrap="square" lIns="121855" tIns="60928" rIns="121855" bIns="60928" rtlCol="0">
            <a:spAutoFit/>
          </a:bodyPr>
          <a:lstStyle/>
          <a:p>
            <a:r>
              <a:rPr lang="pl-PL" sz="3200" dirty="0">
                <a:latin typeface="Times New Roman" panose="02020603050405020304" pitchFamily="18" charset="0"/>
                <a:cs typeface="Times New Roman" panose="02020603050405020304" pitchFamily="18" charset="0"/>
              </a:rPr>
              <a:t>Biết quý trọng thời gian, yêu lao động</a:t>
            </a:r>
            <a:endParaRPr lang="en-US" sz="3200" dirty="0">
              <a:latin typeface="Times New Roman" panose="02020603050405020304" pitchFamily="18" charset="0"/>
              <a:cs typeface="Times New Roman" panose="02020603050405020304" pitchFamily="18" charset="0"/>
            </a:endParaRPr>
          </a:p>
          <a:p>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sp>
        <p:nvSpPr>
          <p:cNvPr id="5"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7886" y="1518978"/>
            <a:ext cx="9695544" cy="3299765"/>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2914" y="824058"/>
            <a:ext cx="1823658" cy="1818730"/>
          </a:xfrm>
          <a:prstGeom prst="rect">
            <a:avLst/>
          </a:prstGeom>
        </p:spPr>
      </p:pic>
      <p:sp>
        <p:nvSpPr>
          <p:cNvPr id="13" name="TextBox 12"/>
          <p:cNvSpPr txBox="1"/>
          <p:nvPr/>
        </p:nvSpPr>
        <p:spPr>
          <a:xfrm>
            <a:off x="3421446" y="1679959"/>
            <a:ext cx="5213345"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3600" b="1" dirty="0">
                <a:solidFill>
                  <a:srgbClr val="FF0000"/>
                </a:solidFill>
                <a:latin typeface="HP001 4 hàng" pitchFamily="34" charset="0"/>
                <a:cs typeface="Arial" panose="020B0604020202020204" pitchFamily="34" charset="0"/>
              </a:rPr>
              <a:t>Làm νμİc κật là νίi</a:t>
            </a:r>
          </a:p>
        </p:txBody>
      </p:sp>
      <p:sp>
        <p:nvSpPr>
          <p:cNvPr id="15" name="TextBox 14">
            <a:extLst>
              <a:ext uri="{FF2B5EF4-FFF2-40B4-BE49-F238E27FC236}">
                <a16:creationId xmlns:a16="http://schemas.microsoft.com/office/drawing/2014/main" id="{A00BC6C5-A6F0-43B5-A34F-5A5BEF1D9F19}"/>
              </a:ext>
            </a:extLst>
          </p:cNvPr>
          <p:cNvSpPr txBox="1"/>
          <p:nvPr/>
        </p:nvSpPr>
        <p:spPr>
          <a:xfrm>
            <a:off x="1531216" y="2149730"/>
            <a:ext cx="9383527" cy="2554545"/>
          </a:xfrm>
          <a:prstGeom prst="rect">
            <a:avLst/>
          </a:prstGeom>
          <a:noFill/>
        </p:spPr>
        <p:txBody>
          <a:bodyPr wrap="square" rtlCol="0">
            <a:spAutoFit/>
          </a:bodyPr>
          <a:lstStyle/>
          <a:p>
            <a:pPr algn="ctr"/>
            <a:r>
              <a:rPr lang="vi-VN" sz="3200" b="1" dirty="0">
                <a:latin typeface="HP001 4 hàng" pitchFamily="34" charset="0"/>
                <a:cs typeface="Arial" panose="020B0604020202020204" pitchFamily="34" charset="0"/>
              </a:rPr>
              <a:t>Quaζ Ǉa, jĊ vật, jĊ wgưƟ Αϛu làm νμİc. </a:t>
            </a:r>
          </a:p>
          <a:p>
            <a:pPr algn="just"/>
            <a:r>
              <a:rPr lang="vi-VN" sz="3200" b="1" dirty="0">
                <a:latin typeface="HP001 4 hàng" pitchFamily="34" charset="0"/>
                <a:cs typeface="Arial" panose="020B0604020202020204" pitchFamily="34" charset="0"/>
              </a:rPr>
              <a:t>   </a:t>
            </a:r>
            <a:r>
              <a:rPr lang="en-US" sz="3200" b="1" dirty="0">
                <a:latin typeface="HP001 4 hàng" pitchFamily="34" charset="0"/>
                <a:cs typeface="Arial" panose="020B0604020202020204" pitchFamily="34" charset="0"/>
              </a:rPr>
              <a:t> </a:t>
            </a:r>
            <a:r>
              <a:rPr lang="vi-VN" sz="3200" b="1" dirty="0">
                <a:latin typeface="HP001 4 hàng" pitchFamily="34" charset="0"/>
                <a:cs typeface="Arial" panose="020B0604020202020204" pitchFamily="34" charset="0"/>
              </a:rPr>
              <a:t>Cái đŬg hồ báo ιút, báo gi. CΪ gà Ǉrūg gáy vang báo ǇrƟ sắp sáng. CΪ Ǉu hú gĊ jùa vải εín. Càζ đào wở hΞ εo sắc xuân Όłm ǟực ǟỡ, wgày xuân Όłm Ǉưng λẂng. </a:t>
            </a:r>
            <a:endParaRPr lang="en-US" sz="3200" b="1" dirty="0">
              <a:latin typeface="HP001 4 hàng" pitchFamily="34" charset="0"/>
              <a:cs typeface="Arial" panose="020B0604020202020204" pitchFamily="34" charset="0"/>
            </a:endParaRPr>
          </a:p>
        </p:txBody>
      </p:sp>
    </p:spTree>
    <p:extLst>
      <p:ext uri="{BB962C8B-B14F-4D97-AF65-F5344CB8AC3E}">
        <p14:creationId xmlns:p14="http://schemas.microsoft.com/office/powerpoint/2010/main" val="13629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376005" y="191929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gà trống có nhiệm vụ làm gì?</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 FB </a:t>
            </a:r>
            <a:r>
              <a:rPr lang="en-US" b="1" dirty="0" err="1">
                <a:ln w="9525" cmpd="sng">
                  <a:noFill/>
                  <a:prstDash val="solid"/>
                </a:ln>
                <a:solidFill>
                  <a:srgbClr val="002060"/>
                </a:solidFill>
                <a:effectLst>
                  <a:glow rad="38100">
                    <a:srgbClr val="5B9BD5">
                      <a:alpha val="40000"/>
                    </a:srgbClr>
                  </a:glow>
                </a:effectLst>
              </a:rPr>
              <a:t>Đặng</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Nhật</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90491" y="71418"/>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579312" y="191710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2151251" y="2805928"/>
            <a:ext cx="8405919"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Con gà trống gáy vang báo trời sắp sáng.</a:t>
            </a:r>
          </a:p>
        </p:txBody>
      </p:sp>
      <p:sp>
        <p:nvSpPr>
          <p:cNvPr id="2" name="Cloud Callout 1"/>
          <p:cNvSpPr/>
          <p:nvPr/>
        </p:nvSpPr>
        <p:spPr>
          <a:xfrm>
            <a:off x="3870265" y="711073"/>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TextBox 50"/>
          <p:cNvSpPr txBox="1"/>
          <p:nvPr/>
        </p:nvSpPr>
        <p:spPr>
          <a:xfrm>
            <a:off x="4421402" y="886958"/>
            <a:ext cx="3892744"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 dung bài viết</a:t>
            </a:r>
          </a:p>
        </p:txBody>
      </p:sp>
      <p:sp>
        <p:nvSpPr>
          <p:cNvPr id="22" name="TextBox 21"/>
          <p:cNvSpPr txBox="1"/>
          <p:nvPr/>
        </p:nvSpPr>
        <p:spPr>
          <a:xfrm>
            <a:off x="1436931" y="3596495"/>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tu hú có nhiệm vụ gì?</a:t>
            </a:r>
          </a:p>
        </p:txBody>
      </p:sp>
      <p:grpSp>
        <p:nvGrpSpPr>
          <p:cNvPr id="24" name="Group 23"/>
          <p:cNvGrpSpPr/>
          <p:nvPr/>
        </p:nvGrpSpPr>
        <p:grpSpPr>
          <a:xfrm>
            <a:off x="640236" y="3497312"/>
            <a:ext cx="847302" cy="587251"/>
            <a:chOff x="5056546" y="1975436"/>
            <a:chExt cx="1772914" cy="1393004"/>
          </a:xfrm>
        </p:grpSpPr>
        <p:pic>
          <p:nvPicPr>
            <p:cNvPr id="30"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1"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2"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3" name="TextBox 32"/>
          <p:cNvSpPr txBox="1"/>
          <p:nvPr/>
        </p:nvSpPr>
        <p:spPr>
          <a:xfrm>
            <a:off x="2214953" y="4211984"/>
            <a:ext cx="5085733"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Con tu hú gọi mùa vải chín.</a:t>
            </a:r>
          </a:p>
        </p:txBody>
      </p:sp>
    </p:spTree>
    <p:extLst>
      <p:ext uri="{BB962C8B-B14F-4D97-AF65-F5344CB8AC3E}">
        <p14:creationId xmlns:p14="http://schemas.microsoft.com/office/powerpoint/2010/main" val="301148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51" grpId="0"/>
      <p:bldP spid="2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481975" y="2653153"/>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 viết đoạn thơ cần viết như thế nào?</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thơ có những chữ nào viết hoa?</a:t>
            </a:r>
          </a:p>
        </p:txBody>
      </p:sp>
      <p:sp>
        <p:nvSpPr>
          <p:cNvPr id="10" name="TextBox 9"/>
          <p:cNvSpPr txBox="1"/>
          <p:nvPr/>
        </p:nvSpPr>
        <p:spPr>
          <a:xfrm>
            <a:off x="1506002" y="4151860"/>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a:solidFill>
                  <a:srgbClr val="FF0000"/>
                </a:solidFill>
                <a:latin typeface="HP001 4 hàng" pitchFamily="34" charset="0"/>
                <a:ea typeface="Arial-Rounded" panose="020B0500000000000000" pitchFamily="34" charset="0"/>
                <a:cs typeface="Arial-Rounded" panose="020B0500000000000000" pitchFamily="34" charset="0"/>
              </a:rPr>
              <a:t>làm việc, báo giờ, sắp sáng, sắc xuân, rực rỡ,...</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 FB </a:t>
            </a:r>
            <a:r>
              <a:rPr lang="en-US" b="1" dirty="0" err="1">
                <a:ln w="9525" cmpd="sng">
                  <a:noFill/>
                  <a:prstDash val="solid"/>
                </a:ln>
                <a:solidFill>
                  <a:srgbClr val="002060"/>
                </a:solidFill>
                <a:effectLst>
                  <a:glow rad="38100">
                    <a:srgbClr val="5B9BD5">
                      <a:alpha val="40000"/>
                    </a:srgbClr>
                  </a:glow>
                </a:effectLst>
              </a:rPr>
              <a:t>Đặng</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Nhật</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Viết hoa chữ cái đầu câu.</a:t>
            </a:r>
          </a:p>
        </p:txBody>
      </p:sp>
      <p:sp>
        <p:nvSpPr>
          <p:cNvPr id="39" name="TextBox 38"/>
          <p:cNvSpPr txBox="1"/>
          <p:nvPr/>
        </p:nvSpPr>
        <p:spPr>
          <a:xfrm>
            <a:off x="1493786" y="3282679"/>
            <a:ext cx="10429913"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Khi viết chú ý viết đúng chính tả, các dấu ngắt nghỉ câu.</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sp>
        <p:nvSpPr>
          <p:cNvPr id="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 FB </a:t>
            </a:r>
            <a:r>
              <a:rPr lang="en-US" b="1" dirty="0" err="1">
                <a:ln w="9525" cmpd="sng">
                  <a:noFill/>
                  <a:prstDash val="solid"/>
                </a:ln>
                <a:solidFill>
                  <a:srgbClr val="002060"/>
                </a:solidFill>
                <a:effectLst>
                  <a:glow rad="38100">
                    <a:srgbClr val="5B9BD5">
                      <a:alpha val="40000"/>
                    </a:srgbClr>
                  </a:glow>
                </a:effectLst>
              </a:rPr>
              <a:t>Đặng</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Nhật</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248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2643010" y="1113455"/>
            <a:ext cx="6408106" cy="738599"/>
          </a:xfrm>
          <a:prstGeom prst="rect">
            <a:avLst/>
          </a:prstGeom>
          <a:noFill/>
        </p:spPr>
        <p:txBody>
          <a:bodyPr wrap="square" lIns="121855" tIns="60928" rIns="121855" bIns="60928" rtlCol="0">
            <a:spAutoFit/>
          </a:bodyPr>
          <a:lstStyle/>
          <a:p>
            <a:pPr algn="ctr"/>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3600" b="1" dirty="0">
                <a:solidFill>
                  <a:srgbClr val="FF0000"/>
                </a:solidFill>
                <a:latin typeface="HP001 4 hàng" pitchFamily="34" charset="0"/>
                <a:cs typeface="Arial" panose="020B0604020202020204" pitchFamily="34" charset="0"/>
              </a:rPr>
              <a:t>Làm νμİc κật là νίi</a:t>
            </a:r>
          </a:p>
        </p:txBody>
      </p:sp>
      <p:sp>
        <p:nvSpPr>
          <p:cNvPr id="6" name="TextBox 5"/>
          <p:cNvSpPr txBox="1"/>
          <p:nvPr/>
        </p:nvSpPr>
        <p:spPr>
          <a:xfrm>
            <a:off x="4601469" y="487678"/>
            <a:ext cx="3378632" cy="646266"/>
          </a:xfrm>
          <a:prstGeom prst="rect">
            <a:avLst/>
          </a:prstGeom>
          <a:noFill/>
        </p:spPr>
        <p:txBody>
          <a:bodyPr wrap="square" lIns="121855" tIns="60928" rIns="121855" bIns="60928" rtlCol="0">
            <a:spAutoFit/>
          </a:bodyPr>
          <a:lstStyle/>
          <a:p>
            <a:r>
              <a:rPr lang="en-US" sz="3400" b="1" dirty="0">
                <a:latin typeface="HP001 4 hàng" pitchFamily="34" charset="0"/>
                <a:ea typeface="Arial-Rounded" panose="020B0500000000000000" pitchFamily="34" charset="0"/>
                <a:cs typeface="Arial-Rounded" panose="020B0500000000000000" pitchFamily="34" charset="0"/>
              </a:rPr>
              <a:t>Chính tả</a:t>
            </a:r>
          </a:p>
        </p:txBody>
      </p:sp>
      <p:sp>
        <p:nvSpPr>
          <p:cNvPr id="7" name="TextBox 6">
            <a:extLst>
              <a:ext uri="{FF2B5EF4-FFF2-40B4-BE49-F238E27FC236}">
                <a16:creationId xmlns:a16="http://schemas.microsoft.com/office/drawing/2014/main" id="{A00BC6C5-A6F0-43B5-A34F-5A5BEF1D9F19}"/>
              </a:ext>
            </a:extLst>
          </p:cNvPr>
          <p:cNvSpPr txBox="1"/>
          <p:nvPr/>
        </p:nvSpPr>
        <p:spPr>
          <a:xfrm>
            <a:off x="2650192" y="2499810"/>
            <a:ext cx="8937392" cy="646331"/>
          </a:xfrm>
          <a:prstGeom prst="rect">
            <a:avLst/>
          </a:prstGeom>
          <a:noFill/>
        </p:spPr>
        <p:txBody>
          <a:bodyPr wrap="square" rtlCol="0">
            <a:spAutoFit/>
          </a:bodyPr>
          <a:lstStyle/>
          <a:p>
            <a:r>
              <a:rPr lang="vi-VN" sz="3600" b="1" dirty="0">
                <a:latin typeface="HP001 4 hàng" pitchFamily="34" charset="0"/>
                <a:cs typeface="Arial" panose="020B0604020202020204" pitchFamily="34" charset="0"/>
              </a:rPr>
              <a:t>Quaζ Ǉa, jĊ vật, jĊ wgưƟ Αϛu làm νμİc. </a:t>
            </a:r>
          </a:p>
        </p:txBody>
      </p:sp>
      <p:sp>
        <p:nvSpPr>
          <p:cNvPr id="8" name="TextBox 7">
            <a:extLst>
              <a:ext uri="{FF2B5EF4-FFF2-40B4-BE49-F238E27FC236}">
                <a16:creationId xmlns:a16="http://schemas.microsoft.com/office/drawing/2014/main" id="{A00BC6C5-A6F0-43B5-A34F-5A5BEF1D9F19}"/>
              </a:ext>
            </a:extLst>
          </p:cNvPr>
          <p:cNvSpPr txBox="1"/>
          <p:nvPr/>
        </p:nvSpPr>
        <p:spPr>
          <a:xfrm>
            <a:off x="1289867" y="3180311"/>
            <a:ext cx="11432953" cy="646331"/>
          </a:xfrm>
          <a:prstGeom prst="rect">
            <a:avLst/>
          </a:prstGeom>
          <a:noFill/>
        </p:spPr>
        <p:txBody>
          <a:bodyPr wrap="square" rtlCol="0">
            <a:spAutoFit/>
          </a:bodyPr>
          <a:lstStyle/>
          <a:p>
            <a:pPr algn="ctr"/>
            <a:r>
              <a:rPr lang="vi-VN" sz="3600" b="1" dirty="0">
                <a:latin typeface="HP001 4 hàng" pitchFamily="34" charset="0"/>
                <a:cs typeface="Arial" panose="020B0604020202020204" pitchFamily="34" charset="0"/>
              </a:rPr>
              <a:t>Cái đŬg hồ báo ιút, báo gi. CΪ gà Ǉrūg </a:t>
            </a:r>
          </a:p>
        </p:txBody>
      </p:sp>
      <p:sp>
        <p:nvSpPr>
          <p:cNvPr id="9" name="TextBox 8">
            <a:extLst>
              <a:ext uri="{FF2B5EF4-FFF2-40B4-BE49-F238E27FC236}">
                <a16:creationId xmlns:a16="http://schemas.microsoft.com/office/drawing/2014/main" id="{A00BC6C5-A6F0-43B5-A34F-5A5BEF1D9F19}"/>
              </a:ext>
            </a:extLst>
          </p:cNvPr>
          <p:cNvSpPr txBox="1"/>
          <p:nvPr/>
        </p:nvSpPr>
        <p:spPr>
          <a:xfrm>
            <a:off x="1973590" y="5216608"/>
            <a:ext cx="4729207" cy="584775"/>
          </a:xfrm>
          <a:prstGeom prst="rect">
            <a:avLst/>
          </a:prstGeom>
          <a:noFill/>
        </p:spPr>
        <p:txBody>
          <a:bodyPr wrap="square" rtlCol="0">
            <a:spAutoFit/>
          </a:bodyPr>
          <a:lstStyle/>
          <a:p>
            <a:r>
              <a:rPr lang="vi-VN" sz="3200" b="1" dirty="0">
                <a:latin typeface="HP001 4 hàng" pitchFamily="34" charset="0"/>
                <a:cs typeface="Arial" panose="020B0604020202020204" pitchFamily="34" charset="0"/>
              </a:rPr>
              <a:t>xuân Όłm Ǉưng λẂng. </a:t>
            </a:r>
            <a:endParaRPr lang="en-US" sz="3200" b="1" dirty="0">
              <a:latin typeface="HP001 4 hàng" pitchFamily="34" charset="0"/>
              <a:cs typeface="Arial" panose="020B0604020202020204" pitchFamily="34" charset="0"/>
            </a:endParaRPr>
          </a:p>
        </p:txBody>
      </p:sp>
      <p:sp>
        <p:nvSpPr>
          <p:cNvPr id="10" name="TextBox 9">
            <a:extLst>
              <a:ext uri="{FF2B5EF4-FFF2-40B4-BE49-F238E27FC236}">
                <a16:creationId xmlns:a16="http://schemas.microsoft.com/office/drawing/2014/main" id="{A00BC6C5-A6F0-43B5-A34F-5A5BEF1D9F19}"/>
              </a:ext>
            </a:extLst>
          </p:cNvPr>
          <p:cNvSpPr txBox="1"/>
          <p:nvPr/>
        </p:nvSpPr>
        <p:spPr>
          <a:xfrm>
            <a:off x="1430544" y="3882914"/>
            <a:ext cx="11432953" cy="584775"/>
          </a:xfrm>
          <a:prstGeom prst="rect">
            <a:avLst/>
          </a:prstGeom>
          <a:noFill/>
        </p:spPr>
        <p:txBody>
          <a:bodyPr wrap="square" rtlCol="0">
            <a:spAutoFit/>
          </a:bodyPr>
          <a:lstStyle/>
          <a:p>
            <a:pPr algn="ctr"/>
            <a:r>
              <a:rPr lang="vi-VN" sz="3200" b="1" dirty="0">
                <a:latin typeface="HP001 4 hàng" pitchFamily="34" charset="0"/>
                <a:cs typeface="Arial" panose="020B0604020202020204" pitchFamily="34" charset="0"/>
              </a:rPr>
              <a:t>gáy vang báo ǇrƟ sắp sáng. CΪ Ǉu hú gĊ jùa vải εín.  </a:t>
            </a:r>
            <a:endParaRPr lang="en-US" sz="3200" b="1" dirty="0">
              <a:latin typeface="HP001 4 hàng" pitchFamily="34" charset="0"/>
              <a:cs typeface="Arial" panose="020B0604020202020204" pitchFamily="34" charset="0"/>
            </a:endParaRPr>
          </a:p>
        </p:txBody>
      </p:sp>
      <p:sp>
        <p:nvSpPr>
          <p:cNvPr id="11" name="TextBox 10">
            <a:extLst>
              <a:ext uri="{FF2B5EF4-FFF2-40B4-BE49-F238E27FC236}">
                <a16:creationId xmlns:a16="http://schemas.microsoft.com/office/drawing/2014/main" id="{A00BC6C5-A6F0-43B5-A34F-5A5BEF1D9F19}"/>
              </a:ext>
            </a:extLst>
          </p:cNvPr>
          <p:cNvSpPr txBox="1"/>
          <p:nvPr/>
        </p:nvSpPr>
        <p:spPr>
          <a:xfrm>
            <a:off x="2023285" y="4538029"/>
            <a:ext cx="11432953" cy="584775"/>
          </a:xfrm>
          <a:prstGeom prst="rect">
            <a:avLst/>
          </a:prstGeom>
          <a:noFill/>
        </p:spPr>
        <p:txBody>
          <a:bodyPr wrap="square" rtlCol="0">
            <a:spAutoFit/>
          </a:bodyPr>
          <a:lstStyle/>
          <a:p>
            <a:r>
              <a:rPr lang="vi-VN" sz="3200" b="1" dirty="0">
                <a:latin typeface="HP001 4 hàng" pitchFamily="34" charset="0"/>
                <a:cs typeface="Arial" panose="020B0604020202020204" pitchFamily="34" charset="0"/>
              </a:rPr>
              <a:t>Càζ đào wở hΞ εo sắc xuân Όłm ǟực ǟỡ, wgày</a:t>
            </a:r>
            <a:endParaRPr lang="en-US" sz="3200" b="1" dirty="0">
              <a:latin typeface="HP001 4 hàng" pitchFamily="34" charset="0"/>
              <a:cs typeface="Arial" panose="020B0604020202020204" pitchFamily="34" charset="0"/>
            </a:endParaRPr>
          </a:p>
        </p:txBody>
      </p:sp>
    </p:spTree>
    <p:extLst>
      <p:ext uri="{BB962C8B-B14F-4D97-AF65-F5344CB8AC3E}">
        <p14:creationId xmlns:p14="http://schemas.microsoft.com/office/powerpoint/2010/main" val="19083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A76B35-C53E-4365-88B0-78505D3005E0}"/>
              </a:ext>
            </a:extLst>
          </p:cNvPr>
          <p:cNvSpPr txBox="1"/>
          <p:nvPr/>
        </p:nvSpPr>
        <p:spPr>
          <a:xfrm>
            <a:off x="164271" y="569264"/>
            <a:ext cx="11432953" cy="553998"/>
          </a:xfrm>
          <a:prstGeom prst="rect">
            <a:avLst/>
          </a:prstGeom>
          <a:noFill/>
        </p:spPr>
        <p:txBody>
          <a:bodyPr wrap="square" rtlCol="0">
            <a:spAutoFit/>
          </a:bodyPr>
          <a:lstStyle/>
          <a:p>
            <a:r>
              <a:rPr lang="en-US" sz="3000" b="1" dirty="0">
                <a:solidFill>
                  <a:srgbClr val="FF0000"/>
                </a:solidFill>
                <a:latin typeface="Arial-Rounded" pitchFamily="34" charset="0"/>
                <a:ea typeface="Arial-Rounded" pitchFamily="34" charset="0"/>
                <a:cs typeface="Arial-Rounded" pitchFamily="34" charset="0"/>
              </a:rPr>
              <a:t>2. </a:t>
            </a:r>
            <a:r>
              <a:rPr lang="en-US" sz="3000" b="1" dirty="0" err="1">
                <a:solidFill>
                  <a:srgbClr val="FF0000"/>
                </a:solidFill>
                <a:latin typeface="Arial-Rounded" pitchFamily="34" charset="0"/>
                <a:ea typeface="Arial-Rounded" pitchFamily="34" charset="0"/>
                <a:cs typeface="Arial-Rounded" pitchFamily="34" charset="0"/>
              </a:rPr>
              <a:t>Tìm</a:t>
            </a:r>
            <a:r>
              <a:rPr lang="en-US" sz="3000" b="1" dirty="0">
                <a:solidFill>
                  <a:srgbClr val="FF0000"/>
                </a:solidFill>
                <a:latin typeface="Arial-Rounded" pitchFamily="34" charset="0"/>
                <a:ea typeface="Arial-Rounded" pitchFamily="34" charset="0"/>
                <a:cs typeface="Arial-Rounded" pitchFamily="34" charset="0"/>
              </a:rPr>
              <a:t> </a:t>
            </a:r>
            <a:r>
              <a:rPr lang="en-US" sz="3000" b="1" dirty="0" err="1">
                <a:solidFill>
                  <a:srgbClr val="FF0000"/>
                </a:solidFill>
                <a:latin typeface="Arial-Rounded" pitchFamily="34" charset="0"/>
                <a:ea typeface="Arial-Rounded" pitchFamily="34" charset="0"/>
                <a:cs typeface="Arial-Rounded" pitchFamily="34" charset="0"/>
              </a:rPr>
              <a:t>những</a:t>
            </a:r>
            <a:r>
              <a:rPr lang="en-US" sz="3000" b="1" dirty="0">
                <a:solidFill>
                  <a:srgbClr val="FF0000"/>
                </a:solidFill>
                <a:latin typeface="Arial-Rounded" pitchFamily="34" charset="0"/>
                <a:ea typeface="Arial-Rounded" pitchFamily="34" charset="0"/>
                <a:cs typeface="Arial-Rounded" pitchFamily="34" charset="0"/>
              </a:rPr>
              <a:t> </a:t>
            </a:r>
            <a:r>
              <a:rPr lang="en-US" sz="3000" b="1" dirty="0" err="1">
                <a:solidFill>
                  <a:srgbClr val="FF0000"/>
                </a:solidFill>
                <a:latin typeface="Arial-Rounded" pitchFamily="34" charset="0"/>
                <a:ea typeface="Arial-Rounded" pitchFamily="34" charset="0"/>
                <a:cs typeface="Arial-Rounded" pitchFamily="34" charset="0"/>
              </a:rPr>
              <a:t>chữ</a:t>
            </a:r>
            <a:r>
              <a:rPr lang="en-US" sz="3000" b="1" dirty="0">
                <a:solidFill>
                  <a:srgbClr val="FF0000"/>
                </a:solidFill>
                <a:latin typeface="Arial-Rounded" pitchFamily="34" charset="0"/>
                <a:ea typeface="Arial-Rounded" pitchFamily="34" charset="0"/>
                <a:cs typeface="Arial-Rounded" pitchFamily="34" charset="0"/>
              </a:rPr>
              <a:t> </a:t>
            </a:r>
            <a:r>
              <a:rPr lang="en-US" sz="3000" b="1" dirty="0" err="1">
                <a:solidFill>
                  <a:srgbClr val="FF0000"/>
                </a:solidFill>
                <a:latin typeface="Arial-Rounded" pitchFamily="34" charset="0"/>
                <a:ea typeface="Arial-Rounded" pitchFamily="34" charset="0"/>
                <a:cs typeface="Arial-Rounded" pitchFamily="34" charset="0"/>
              </a:rPr>
              <a:t>cái</a:t>
            </a:r>
            <a:r>
              <a:rPr lang="en-US" sz="3000" b="1" dirty="0">
                <a:solidFill>
                  <a:srgbClr val="FF0000"/>
                </a:solidFill>
                <a:latin typeface="Arial-Rounded" pitchFamily="34" charset="0"/>
                <a:ea typeface="Arial-Rounded" pitchFamily="34" charset="0"/>
                <a:cs typeface="Arial-Rounded" pitchFamily="34" charset="0"/>
              </a:rPr>
              <a:t> </a:t>
            </a:r>
            <a:r>
              <a:rPr lang="en-US" sz="3000" b="1" dirty="0" err="1">
                <a:solidFill>
                  <a:srgbClr val="FF0000"/>
                </a:solidFill>
                <a:latin typeface="Arial-Rounded" pitchFamily="34" charset="0"/>
                <a:ea typeface="Arial-Rounded" pitchFamily="34" charset="0"/>
                <a:cs typeface="Arial-Rounded" pitchFamily="34" charset="0"/>
              </a:rPr>
              <a:t>còn</a:t>
            </a:r>
            <a:r>
              <a:rPr lang="en-US" sz="3000" b="1" dirty="0">
                <a:solidFill>
                  <a:srgbClr val="FF0000"/>
                </a:solidFill>
                <a:latin typeface="Arial-Rounded" pitchFamily="34" charset="0"/>
                <a:ea typeface="Arial-Rounded" pitchFamily="34" charset="0"/>
                <a:cs typeface="Arial-Rounded" pitchFamily="34" charset="0"/>
              </a:rPr>
              <a:t> </a:t>
            </a:r>
            <a:r>
              <a:rPr lang="en-US" sz="3000" b="1" dirty="0" err="1">
                <a:solidFill>
                  <a:srgbClr val="FF0000"/>
                </a:solidFill>
                <a:latin typeface="Arial-Rounded" pitchFamily="34" charset="0"/>
                <a:ea typeface="Arial-Rounded" pitchFamily="34" charset="0"/>
                <a:cs typeface="Arial-Rounded" pitchFamily="34" charset="0"/>
              </a:rPr>
              <a:t>thiếu</a:t>
            </a:r>
            <a:r>
              <a:rPr lang="en-US" sz="3000" b="1" dirty="0">
                <a:solidFill>
                  <a:srgbClr val="FF0000"/>
                </a:solidFill>
                <a:latin typeface="Arial-Rounded" pitchFamily="34" charset="0"/>
                <a:ea typeface="Arial-Rounded" pitchFamily="34" charset="0"/>
                <a:cs typeface="Arial-Rounded" pitchFamily="34" charset="0"/>
              </a:rPr>
              <a:t> </a:t>
            </a:r>
            <a:r>
              <a:rPr lang="en-US" sz="3000" b="1" dirty="0" err="1">
                <a:solidFill>
                  <a:srgbClr val="FF0000"/>
                </a:solidFill>
                <a:latin typeface="Arial-Rounded" pitchFamily="34" charset="0"/>
                <a:ea typeface="Arial-Rounded" pitchFamily="34" charset="0"/>
                <a:cs typeface="Arial-Rounded" pitchFamily="34" charset="0"/>
              </a:rPr>
              <a:t>trong</a:t>
            </a:r>
            <a:r>
              <a:rPr lang="en-US" sz="3000" b="1" dirty="0">
                <a:solidFill>
                  <a:srgbClr val="FF0000"/>
                </a:solidFill>
                <a:latin typeface="Arial-Rounded" pitchFamily="34" charset="0"/>
                <a:ea typeface="Arial-Rounded" pitchFamily="34" charset="0"/>
                <a:cs typeface="Arial-Rounded" pitchFamily="34" charset="0"/>
              </a:rPr>
              <a:t> </a:t>
            </a:r>
            <a:r>
              <a:rPr lang="en-US" sz="3000" b="1" dirty="0" err="1">
                <a:solidFill>
                  <a:srgbClr val="FF0000"/>
                </a:solidFill>
                <a:latin typeface="Arial-Rounded" pitchFamily="34" charset="0"/>
                <a:ea typeface="Arial-Rounded" pitchFamily="34" charset="0"/>
                <a:cs typeface="Arial-Rounded" pitchFamily="34" charset="0"/>
              </a:rPr>
              <a:t>bảng</a:t>
            </a:r>
            <a:r>
              <a:rPr lang="en-US" sz="3000" b="1" dirty="0">
                <a:solidFill>
                  <a:srgbClr val="FF0000"/>
                </a:solidFill>
                <a:latin typeface="Arial-Rounded" pitchFamily="34" charset="0"/>
                <a:ea typeface="Arial-Rounded" pitchFamily="34" charset="0"/>
                <a:cs typeface="Arial-Rounded" pitchFamily="34" charset="0"/>
              </a:rPr>
              <a:t>. Học thuộc tên các chữ cái.</a:t>
            </a:r>
          </a:p>
        </p:txBody>
      </p:sp>
      <p:graphicFrame>
        <p:nvGraphicFramePr>
          <p:cNvPr id="5" name="Table 4">
            <a:extLst>
              <a:ext uri="{FF2B5EF4-FFF2-40B4-BE49-F238E27FC236}">
                <a16:creationId xmlns:a16="http://schemas.microsoft.com/office/drawing/2014/main" id="{A1489B9A-25A7-4D92-8A21-5F251666A8B8}"/>
              </a:ext>
            </a:extLst>
          </p:cNvPr>
          <p:cNvGraphicFramePr>
            <a:graphicFrameLocks noGrp="1"/>
          </p:cNvGraphicFramePr>
          <p:nvPr>
            <p:extLst>
              <p:ext uri="{D42A27DB-BD31-4B8C-83A1-F6EECF244321}">
                <p14:modId xmlns:p14="http://schemas.microsoft.com/office/powerpoint/2010/main" val="2436435726"/>
              </p:ext>
            </p:extLst>
          </p:nvPr>
        </p:nvGraphicFramePr>
        <p:xfrm>
          <a:off x="1269144" y="1358277"/>
          <a:ext cx="4611603" cy="4759260"/>
        </p:xfrm>
        <a:graphic>
          <a:graphicData uri="http://schemas.openxmlformats.org/drawingml/2006/table">
            <a:tbl>
              <a:tblPr firstRow="1" bandRow="1">
                <a:tableStyleId>{5C22544A-7EE6-4342-B048-85BDC9FD1C3A}</a:tableStyleId>
              </a:tblPr>
              <a:tblGrid>
                <a:gridCol w="1537201">
                  <a:extLst>
                    <a:ext uri="{9D8B030D-6E8A-4147-A177-3AD203B41FA5}">
                      <a16:colId xmlns:a16="http://schemas.microsoft.com/office/drawing/2014/main" val="135133656"/>
                    </a:ext>
                  </a:extLst>
                </a:gridCol>
                <a:gridCol w="1537201">
                  <a:extLst>
                    <a:ext uri="{9D8B030D-6E8A-4147-A177-3AD203B41FA5}">
                      <a16:colId xmlns:a16="http://schemas.microsoft.com/office/drawing/2014/main" val="2663930103"/>
                    </a:ext>
                  </a:extLst>
                </a:gridCol>
                <a:gridCol w="1537201">
                  <a:extLst>
                    <a:ext uri="{9D8B030D-6E8A-4147-A177-3AD203B41FA5}">
                      <a16:colId xmlns:a16="http://schemas.microsoft.com/office/drawing/2014/main" val="959943400"/>
                    </a:ext>
                  </a:extLst>
                </a:gridCol>
              </a:tblGrid>
              <a:tr h="763460">
                <a:tc>
                  <a:txBody>
                    <a:bodyPr/>
                    <a:lstStyle/>
                    <a:p>
                      <a:pPr lvl="0" algn="ctr">
                        <a:lnSpc>
                          <a:spcPct val="150000"/>
                        </a:lnSpc>
                      </a:pPr>
                      <a:r>
                        <a:rPr lang="en-US" sz="2400" spc="-150" dirty="0" err="1">
                          <a:solidFill>
                            <a:schemeClr val="bg1"/>
                          </a:solidFill>
                          <a:latin typeface="Arial-Rounded" pitchFamily="34" charset="0"/>
                          <a:ea typeface="Arial-Rounded" pitchFamily="34" charset="0"/>
                          <a:cs typeface="Arial-Rounded" pitchFamily="34" charset="0"/>
                        </a:rPr>
                        <a:t>Số</a:t>
                      </a:r>
                      <a:r>
                        <a:rPr lang="en-US" sz="2400" spc="-150" dirty="0">
                          <a:solidFill>
                            <a:schemeClr val="bg1"/>
                          </a:solidFill>
                          <a:latin typeface="Arial-Rounded" pitchFamily="34" charset="0"/>
                          <a:ea typeface="Arial-Rounded" pitchFamily="34" charset="0"/>
                          <a:cs typeface="Arial-Rounded" pitchFamily="34" charset="0"/>
                        </a:rPr>
                        <a:t> </a:t>
                      </a:r>
                      <a:r>
                        <a:rPr lang="en-US" sz="2400" spc="-150" dirty="0" err="1">
                          <a:solidFill>
                            <a:schemeClr val="bg1"/>
                          </a:solidFill>
                          <a:latin typeface="Arial-Rounded" pitchFamily="34" charset="0"/>
                          <a:ea typeface="Arial-Rounded" pitchFamily="34" charset="0"/>
                          <a:cs typeface="Arial-Rounded" pitchFamily="34" charset="0"/>
                        </a:rPr>
                        <a:t>thứ</a:t>
                      </a:r>
                      <a:r>
                        <a:rPr lang="en-US" sz="2400" spc="-150" dirty="0">
                          <a:solidFill>
                            <a:schemeClr val="bg1"/>
                          </a:solidFill>
                          <a:latin typeface="Arial-Rounded" pitchFamily="34" charset="0"/>
                          <a:ea typeface="Arial-Rounded" pitchFamily="34" charset="0"/>
                          <a:cs typeface="Arial-Rounded" pitchFamily="34" charset="0"/>
                        </a:rPr>
                        <a:t> </a:t>
                      </a:r>
                      <a:r>
                        <a:rPr lang="en-US" sz="2400" spc="-150" dirty="0" err="1">
                          <a:solidFill>
                            <a:schemeClr val="bg1"/>
                          </a:solidFill>
                          <a:latin typeface="Arial-Rounded" pitchFamily="34" charset="0"/>
                          <a:ea typeface="Arial-Rounded" pitchFamily="34" charset="0"/>
                          <a:cs typeface="Arial-Rounded" pitchFamily="34" charset="0"/>
                        </a:rPr>
                        <a:t>tự</a:t>
                      </a:r>
                      <a:endParaRPr lang="en-US" sz="2400" spc="-150" dirty="0">
                        <a:solidFill>
                          <a:schemeClr val="bg1"/>
                        </a:solidFill>
                        <a:latin typeface="Arial-Rounded" pitchFamily="34" charset="0"/>
                        <a:ea typeface="Arial-Rounded" pitchFamily="34" charset="0"/>
                        <a:cs typeface="Arial-Rounded" pitchFamily="34" charset="0"/>
                      </a:endParaRPr>
                    </a:p>
                  </a:txBody>
                  <a:tcPr/>
                </a:tc>
                <a:tc>
                  <a:txBody>
                    <a:bodyPr/>
                    <a:lstStyle/>
                    <a:p>
                      <a:pPr lvl="0" algn="ctr">
                        <a:lnSpc>
                          <a:spcPct val="150000"/>
                        </a:lnSpc>
                      </a:pPr>
                      <a:r>
                        <a:rPr lang="en-US" sz="2400" spc="-150" dirty="0" err="1">
                          <a:solidFill>
                            <a:schemeClr val="bg1"/>
                          </a:solidFill>
                          <a:latin typeface="Arial-Rounded" pitchFamily="34" charset="0"/>
                          <a:ea typeface="Arial-Rounded" pitchFamily="34" charset="0"/>
                          <a:cs typeface="Arial-Rounded" pitchFamily="34" charset="0"/>
                        </a:rPr>
                        <a:t>Chữ</a:t>
                      </a:r>
                      <a:r>
                        <a:rPr lang="en-US" sz="2400" spc="-150" dirty="0">
                          <a:solidFill>
                            <a:schemeClr val="bg1"/>
                          </a:solidFill>
                          <a:latin typeface="Arial-Rounded" pitchFamily="34" charset="0"/>
                          <a:ea typeface="Arial-Rounded" pitchFamily="34" charset="0"/>
                          <a:cs typeface="Arial-Rounded" pitchFamily="34" charset="0"/>
                        </a:rPr>
                        <a:t> </a:t>
                      </a:r>
                      <a:r>
                        <a:rPr lang="en-US" sz="2400" spc="-150" dirty="0" err="1">
                          <a:solidFill>
                            <a:schemeClr val="bg1"/>
                          </a:solidFill>
                          <a:latin typeface="Arial-Rounded" pitchFamily="34" charset="0"/>
                          <a:ea typeface="Arial-Rounded" pitchFamily="34" charset="0"/>
                          <a:cs typeface="Arial-Rounded" pitchFamily="34" charset="0"/>
                        </a:rPr>
                        <a:t>cái</a:t>
                      </a:r>
                      <a:endParaRPr lang="en-US" sz="2400" spc="-150" dirty="0">
                        <a:solidFill>
                          <a:schemeClr val="bg1"/>
                        </a:solidFill>
                        <a:latin typeface="Arial-Rounded" pitchFamily="34" charset="0"/>
                        <a:ea typeface="Arial-Rounded" pitchFamily="34" charset="0"/>
                        <a:cs typeface="Arial-Rounded" pitchFamily="34" charset="0"/>
                      </a:endParaRPr>
                    </a:p>
                  </a:txBody>
                  <a:tcPr/>
                </a:tc>
                <a:tc>
                  <a:txBody>
                    <a:bodyPr/>
                    <a:lstStyle/>
                    <a:p>
                      <a:pPr lvl="0" algn="ctr">
                        <a:lnSpc>
                          <a:spcPct val="150000"/>
                        </a:lnSpc>
                      </a:pPr>
                      <a:r>
                        <a:rPr lang="en-US" sz="2400" spc="-150" dirty="0" err="1">
                          <a:solidFill>
                            <a:schemeClr val="bg1"/>
                          </a:solidFill>
                          <a:latin typeface="Arial-Rounded" pitchFamily="34" charset="0"/>
                          <a:ea typeface="Arial-Rounded" pitchFamily="34" charset="0"/>
                          <a:cs typeface="Arial-Rounded" pitchFamily="34" charset="0"/>
                        </a:rPr>
                        <a:t>Tên</a:t>
                      </a:r>
                      <a:r>
                        <a:rPr lang="en-US" sz="2400" spc="-150" dirty="0">
                          <a:solidFill>
                            <a:schemeClr val="bg1"/>
                          </a:solidFill>
                          <a:latin typeface="Arial-Rounded" pitchFamily="34" charset="0"/>
                          <a:ea typeface="Arial-Rounded" pitchFamily="34" charset="0"/>
                          <a:cs typeface="Arial-Rounded" pitchFamily="34" charset="0"/>
                        </a:rPr>
                        <a:t> </a:t>
                      </a:r>
                      <a:r>
                        <a:rPr lang="en-US" sz="2400" spc="-150" dirty="0" err="1">
                          <a:solidFill>
                            <a:schemeClr val="bg1"/>
                          </a:solidFill>
                          <a:latin typeface="Arial-Rounded" pitchFamily="34" charset="0"/>
                          <a:ea typeface="Arial-Rounded" pitchFamily="34" charset="0"/>
                          <a:cs typeface="Arial-Rounded" pitchFamily="34" charset="0"/>
                        </a:rPr>
                        <a:t>chữ</a:t>
                      </a:r>
                      <a:r>
                        <a:rPr lang="en-US" sz="2400" spc="-150" dirty="0">
                          <a:solidFill>
                            <a:schemeClr val="bg1"/>
                          </a:solidFill>
                          <a:latin typeface="Arial-Rounded" pitchFamily="34" charset="0"/>
                          <a:ea typeface="Arial-Rounded" pitchFamily="34" charset="0"/>
                          <a:cs typeface="Arial-Rounded" pitchFamily="34" charset="0"/>
                        </a:rPr>
                        <a:t> </a:t>
                      </a:r>
                      <a:r>
                        <a:rPr lang="en-US" sz="2400" spc="-150" dirty="0" err="1">
                          <a:solidFill>
                            <a:schemeClr val="bg1"/>
                          </a:solidFill>
                          <a:latin typeface="Arial-Rounded" pitchFamily="34" charset="0"/>
                          <a:ea typeface="Arial-Rounded" pitchFamily="34" charset="0"/>
                          <a:cs typeface="Arial-Rounded" pitchFamily="34" charset="0"/>
                        </a:rPr>
                        <a:t>cái</a:t>
                      </a:r>
                      <a:endParaRPr lang="en-US" sz="2400" spc="-150" dirty="0">
                        <a:solidFill>
                          <a:schemeClr val="bg1"/>
                        </a:solidFill>
                        <a:latin typeface="Arial-Rounded" pitchFamily="34" charset="0"/>
                        <a:ea typeface="Arial-Rounded" pitchFamily="34" charset="0"/>
                        <a:cs typeface="Arial-Rounded" pitchFamily="34" charset="0"/>
                      </a:endParaRPr>
                    </a:p>
                  </a:txBody>
                  <a:tcPr/>
                </a:tc>
                <a:extLst>
                  <a:ext uri="{0D108BD9-81ED-4DB2-BD59-A6C34878D82A}">
                    <a16:rowId xmlns:a16="http://schemas.microsoft.com/office/drawing/2014/main" val="901216786"/>
                  </a:ext>
                </a:extLst>
              </a:tr>
              <a:tr h="763460">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10</a:t>
                      </a:r>
                    </a:p>
                  </a:txBody>
                  <a:tcPr/>
                </a:tc>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g</a:t>
                      </a:r>
                    </a:p>
                  </a:txBody>
                  <a:tcPr/>
                </a:tc>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giê</a:t>
                      </a:r>
                    </a:p>
                  </a:txBody>
                  <a:tcPr/>
                </a:tc>
                <a:extLst>
                  <a:ext uri="{0D108BD9-81ED-4DB2-BD59-A6C34878D82A}">
                    <a16:rowId xmlns:a16="http://schemas.microsoft.com/office/drawing/2014/main" val="359997545"/>
                  </a:ext>
                </a:extLst>
              </a:tr>
              <a:tr h="763460">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11</a:t>
                      </a:r>
                    </a:p>
                  </a:txBody>
                  <a:tcPr/>
                </a:tc>
                <a:tc>
                  <a:txBody>
                    <a:bodyPr/>
                    <a:lstStyle/>
                    <a:p>
                      <a:pPr lvl="0" algn="ctr">
                        <a:lnSpc>
                          <a:spcPct val="150000"/>
                        </a:lnSpc>
                      </a:pPr>
                      <a:endParaRPr lang="en-US" sz="3200" spc="-150" dirty="0">
                        <a:solidFill>
                          <a:srgbClr val="002060"/>
                        </a:solidFill>
                        <a:latin typeface="Arial-Rounded" pitchFamily="34" charset="0"/>
                        <a:ea typeface="Arial-Rounded" pitchFamily="34" charset="0"/>
                        <a:cs typeface="Arial-Rounded" pitchFamily="34" charset="0"/>
                      </a:endParaRPr>
                    </a:p>
                  </a:txBody>
                  <a:tcPr/>
                </a:tc>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hát</a:t>
                      </a:r>
                    </a:p>
                  </a:txBody>
                  <a:tcPr/>
                </a:tc>
                <a:extLst>
                  <a:ext uri="{0D108BD9-81ED-4DB2-BD59-A6C34878D82A}">
                    <a16:rowId xmlns:a16="http://schemas.microsoft.com/office/drawing/2014/main" val="3234013511"/>
                  </a:ext>
                </a:extLst>
              </a:tr>
              <a:tr h="763460">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12</a:t>
                      </a:r>
                    </a:p>
                  </a:txBody>
                  <a:tcPr/>
                </a:tc>
                <a:tc>
                  <a:txBody>
                    <a:bodyPr/>
                    <a:lstStyle/>
                    <a:p>
                      <a:pPr lvl="0" algn="ctr">
                        <a:lnSpc>
                          <a:spcPct val="150000"/>
                        </a:lnSpc>
                      </a:pPr>
                      <a:endParaRPr lang="en-US" sz="3200" spc="-150" dirty="0">
                        <a:solidFill>
                          <a:srgbClr val="002060"/>
                        </a:solidFill>
                        <a:latin typeface="Arial-Rounded" pitchFamily="34" charset="0"/>
                        <a:ea typeface="Arial-Rounded" pitchFamily="34" charset="0"/>
                        <a:cs typeface="Arial-Rounded" pitchFamily="34" charset="0"/>
                      </a:endParaRPr>
                    </a:p>
                  </a:txBody>
                  <a:tcPr/>
                </a:tc>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i</a:t>
                      </a:r>
                    </a:p>
                  </a:txBody>
                  <a:tcPr/>
                </a:tc>
                <a:extLst>
                  <a:ext uri="{0D108BD9-81ED-4DB2-BD59-A6C34878D82A}">
                    <a16:rowId xmlns:a16="http://schemas.microsoft.com/office/drawing/2014/main" val="3880252446"/>
                  </a:ext>
                </a:extLst>
              </a:tr>
              <a:tr h="763460">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13</a:t>
                      </a:r>
                    </a:p>
                  </a:txBody>
                  <a:tcPr/>
                </a:tc>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k</a:t>
                      </a:r>
                    </a:p>
                  </a:txBody>
                  <a:tcPr/>
                </a:tc>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ca</a:t>
                      </a:r>
                    </a:p>
                  </a:txBody>
                  <a:tcPr/>
                </a:tc>
                <a:extLst>
                  <a:ext uri="{0D108BD9-81ED-4DB2-BD59-A6C34878D82A}">
                    <a16:rowId xmlns:a16="http://schemas.microsoft.com/office/drawing/2014/main" val="4233182331"/>
                  </a:ext>
                </a:extLst>
              </a:tr>
              <a:tr h="763460">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14</a:t>
                      </a:r>
                    </a:p>
                  </a:txBody>
                  <a:tcPr/>
                </a:tc>
                <a:tc>
                  <a:txBody>
                    <a:bodyPr/>
                    <a:lstStyle/>
                    <a:p>
                      <a:pPr lvl="0" algn="ctr">
                        <a:lnSpc>
                          <a:spcPct val="150000"/>
                        </a:lnSpc>
                      </a:pPr>
                      <a:endParaRPr lang="en-US" sz="3200" spc="-150" dirty="0">
                        <a:solidFill>
                          <a:srgbClr val="002060"/>
                        </a:solidFill>
                        <a:latin typeface="Arial-Rounded" pitchFamily="34" charset="0"/>
                        <a:ea typeface="Arial-Rounded" pitchFamily="34" charset="0"/>
                        <a:cs typeface="Arial-Rounded" pitchFamily="34" charset="0"/>
                      </a:endParaRPr>
                    </a:p>
                  </a:txBody>
                  <a:tcPr/>
                </a:tc>
                <a:tc>
                  <a:txBody>
                    <a:bodyPr/>
                    <a:lstStyle/>
                    <a:p>
                      <a:pPr lvl="0" algn="ctr">
                        <a:lnSpc>
                          <a:spcPct val="150000"/>
                        </a:lnSpc>
                      </a:pPr>
                      <a:r>
                        <a:rPr lang="en-US" sz="3200" spc="-150" dirty="0">
                          <a:solidFill>
                            <a:srgbClr val="002060"/>
                          </a:solidFill>
                          <a:latin typeface="Arial-Rounded" pitchFamily="34" charset="0"/>
                          <a:ea typeface="Arial-Rounded" pitchFamily="34" charset="0"/>
                          <a:cs typeface="Arial-Rounded" pitchFamily="34" charset="0"/>
                        </a:rPr>
                        <a:t>e</a:t>
                      </a:r>
                      <a:r>
                        <a:rPr lang="en-US" sz="3200" spc="-150" baseline="0" dirty="0">
                          <a:solidFill>
                            <a:srgbClr val="002060"/>
                          </a:solidFill>
                          <a:latin typeface="Arial-Rounded" pitchFamily="34" charset="0"/>
                          <a:ea typeface="Arial-Rounded" pitchFamily="34" charset="0"/>
                          <a:cs typeface="Arial-Rounded" pitchFamily="34" charset="0"/>
                        </a:rPr>
                        <a:t> – lờ</a:t>
                      </a:r>
                      <a:endParaRPr lang="en-US" sz="3200" spc="-150" dirty="0">
                        <a:solidFill>
                          <a:srgbClr val="002060"/>
                        </a:solidFill>
                        <a:latin typeface="Arial-Rounded" pitchFamily="34" charset="0"/>
                        <a:ea typeface="Arial-Rounded" pitchFamily="34" charset="0"/>
                        <a:cs typeface="Arial-Rounded" pitchFamily="34" charset="0"/>
                      </a:endParaRPr>
                    </a:p>
                  </a:txBody>
                  <a:tcPr/>
                </a:tc>
                <a:extLst>
                  <a:ext uri="{0D108BD9-81ED-4DB2-BD59-A6C34878D82A}">
                    <a16:rowId xmlns:a16="http://schemas.microsoft.com/office/drawing/2014/main" val="3650335296"/>
                  </a:ext>
                </a:extLst>
              </a:tr>
            </a:tbl>
          </a:graphicData>
        </a:graphic>
      </p:graphicFrame>
      <p:graphicFrame>
        <p:nvGraphicFramePr>
          <p:cNvPr id="6" name="Table 5">
            <a:extLst>
              <a:ext uri="{FF2B5EF4-FFF2-40B4-BE49-F238E27FC236}">
                <a16:creationId xmlns:a16="http://schemas.microsoft.com/office/drawing/2014/main" id="{2F6DDEDE-BF00-48BA-A1F0-F12C707DD2A4}"/>
              </a:ext>
            </a:extLst>
          </p:cNvPr>
          <p:cNvGraphicFramePr>
            <a:graphicFrameLocks noGrp="1"/>
          </p:cNvGraphicFramePr>
          <p:nvPr>
            <p:extLst>
              <p:ext uri="{D42A27DB-BD31-4B8C-83A1-F6EECF244321}">
                <p14:modId xmlns:p14="http://schemas.microsoft.com/office/powerpoint/2010/main" val="1227604802"/>
              </p:ext>
            </p:extLst>
          </p:nvPr>
        </p:nvGraphicFramePr>
        <p:xfrm>
          <a:off x="6174861" y="1444349"/>
          <a:ext cx="4611603" cy="4764024"/>
        </p:xfrm>
        <a:graphic>
          <a:graphicData uri="http://schemas.openxmlformats.org/drawingml/2006/table">
            <a:tbl>
              <a:tblPr firstRow="1" bandRow="1">
                <a:tableStyleId>{5C22544A-7EE6-4342-B048-85BDC9FD1C3A}</a:tableStyleId>
              </a:tblPr>
              <a:tblGrid>
                <a:gridCol w="1537201">
                  <a:extLst>
                    <a:ext uri="{9D8B030D-6E8A-4147-A177-3AD203B41FA5}">
                      <a16:colId xmlns:a16="http://schemas.microsoft.com/office/drawing/2014/main" val="245313428"/>
                    </a:ext>
                  </a:extLst>
                </a:gridCol>
                <a:gridCol w="1537201">
                  <a:extLst>
                    <a:ext uri="{9D8B030D-6E8A-4147-A177-3AD203B41FA5}">
                      <a16:colId xmlns:a16="http://schemas.microsoft.com/office/drawing/2014/main" val="2687566283"/>
                    </a:ext>
                  </a:extLst>
                </a:gridCol>
                <a:gridCol w="1537201">
                  <a:extLst>
                    <a:ext uri="{9D8B030D-6E8A-4147-A177-3AD203B41FA5}">
                      <a16:colId xmlns:a16="http://schemas.microsoft.com/office/drawing/2014/main" val="1615209565"/>
                    </a:ext>
                  </a:extLst>
                </a:gridCol>
              </a:tblGrid>
              <a:tr h="794004">
                <a:tc>
                  <a:txBody>
                    <a:bodyPr/>
                    <a:lstStyle/>
                    <a:p>
                      <a:pPr algn="ctr"/>
                      <a:r>
                        <a:rPr lang="en-US" sz="2400" spc="-150" dirty="0" err="1"/>
                        <a:t>Số</a:t>
                      </a:r>
                      <a:r>
                        <a:rPr lang="en-US" sz="2400" spc="-150" dirty="0"/>
                        <a:t> </a:t>
                      </a:r>
                      <a:r>
                        <a:rPr lang="en-US" sz="2400" spc="-150" dirty="0" err="1"/>
                        <a:t>thứ</a:t>
                      </a:r>
                      <a:r>
                        <a:rPr lang="en-US" sz="2400" spc="-150" dirty="0"/>
                        <a:t> </a:t>
                      </a:r>
                      <a:r>
                        <a:rPr lang="en-US" sz="2400" spc="-150" dirty="0" err="1"/>
                        <a:t>tự</a:t>
                      </a:r>
                      <a:endParaRPr lang="en-US" sz="2400" spc="-150" dirty="0"/>
                    </a:p>
                  </a:txBody>
                  <a:tcPr/>
                </a:tc>
                <a:tc>
                  <a:txBody>
                    <a:bodyPr/>
                    <a:lstStyle/>
                    <a:p>
                      <a:pPr algn="ctr"/>
                      <a:r>
                        <a:rPr lang="en-US" sz="2400" spc="-150" dirty="0" err="1"/>
                        <a:t>Chữ</a:t>
                      </a:r>
                      <a:r>
                        <a:rPr lang="en-US" sz="2400" spc="-150" dirty="0"/>
                        <a:t> </a:t>
                      </a:r>
                      <a:r>
                        <a:rPr lang="en-US" sz="2400" spc="-150" dirty="0" err="1"/>
                        <a:t>cái</a:t>
                      </a:r>
                      <a:endParaRPr lang="en-US" sz="2400" spc="-150" dirty="0"/>
                    </a:p>
                  </a:txBody>
                  <a:tcPr/>
                </a:tc>
                <a:tc>
                  <a:txBody>
                    <a:bodyPr/>
                    <a:lstStyle/>
                    <a:p>
                      <a:pPr algn="ctr"/>
                      <a:r>
                        <a:rPr lang="en-US" sz="2400" spc="-150" dirty="0" err="1"/>
                        <a:t>Tên</a:t>
                      </a:r>
                      <a:r>
                        <a:rPr lang="en-US" sz="2400" spc="-150" dirty="0"/>
                        <a:t> </a:t>
                      </a:r>
                      <a:r>
                        <a:rPr lang="en-US" sz="2400" spc="-150" dirty="0" err="1"/>
                        <a:t>chữ</a:t>
                      </a:r>
                      <a:r>
                        <a:rPr lang="en-US" sz="2400" spc="-150" dirty="0"/>
                        <a:t> </a:t>
                      </a:r>
                      <a:r>
                        <a:rPr lang="en-US" sz="2400" spc="-150" dirty="0" err="1"/>
                        <a:t>cái</a:t>
                      </a:r>
                      <a:endParaRPr lang="en-US" sz="2400" spc="-150" dirty="0"/>
                    </a:p>
                  </a:txBody>
                  <a:tcPr/>
                </a:tc>
                <a:extLst>
                  <a:ext uri="{0D108BD9-81ED-4DB2-BD59-A6C34878D82A}">
                    <a16:rowId xmlns:a16="http://schemas.microsoft.com/office/drawing/2014/main" val="4011319990"/>
                  </a:ext>
                </a:extLst>
              </a:tr>
              <a:tr h="794004">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15</a:t>
                      </a:r>
                    </a:p>
                  </a:txBody>
                  <a:tcPr/>
                </a:tc>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m</a:t>
                      </a:r>
                    </a:p>
                  </a:txBody>
                  <a:tcPr/>
                </a:tc>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em-mờ</a:t>
                      </a:r>
                    </a:p>
                  </a:txBody>
                  <a:tcPr/>
                </a:tc>
                <a:extLst>
                  <a:ext uri="{0D108BD9-81ED-4DB2-BD59-A6C34878D82A}">
                    <a16:rowId xmlns:a16="http://schemas.microsoft.com/office/drawing/2014/main" val="1271440451"/>
                  </a:ext>
                </a:extLst>
              </a:tr>
              <a:tr h="794004">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16</a:t>
                      </a:r>
                    </a:p>
                  </a:txBody>
                  <a:tcPr/>
                </a:tc>
                <a:tc>
                  <a:txBody>
                    <a:bodyPr/>
                    <a:lstStyle/>
                    <a:p>
                      <a:pPr algn="ctr"/>
                      <a:endParaRPr lang="en-US" sz="3200" spc="-150" dirty="0">
                        <a:solidFill>
                          <a:srgbClr val="002060"/>
                        </a:solidFill>
                        <a:latin typeface="Arial-Rounded" pitchFamily="34" charset="0"/>
                        <a:ea typeface="Arial-Rounded" pitchFamily="34" charset="0"/>
                        <a:cs typeface="Arial-Rounded" pitchFamily="34" charset="0"/>
                      </a:endParaRPr>
                    </a:p>
                  </a:txBody>
                  <a:tcPr/>
                </a:tc>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en-nờ</a:t>
                      </a:r>
                    </a:p>
                  </a:txBody>
                  <a:tcPr/>
                </a:tc>
                <a:extLst>
                  <a:ext uri="{0D108BD9-81ED-4DB2-BD59-A6C34878D82A}">
                    <a16:rowId xmlns:a16="http://schemas.microsoft.com/office/drawing/2014/main" val="3854871777"/>
                  </a:ext>
                </a:extLst>
              </a:tr>
              <a:tr h="794004">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17</a:t>
                      </a:r>
                    </a:p>
                  </a:txBody>
                  <a:tcPr/>
                </a:tc>
                <a:tc>
                  <a:txBody>
                    <a:bodyPr/>
                    <a:lstStyle/>
                    <a:p>
                      <a:pPr algn="ctr"/>
                      <a:endParaRPr lang="en-US" sz="3200" spc="-150" dirty="0">
                        <a:solidFill>
                          <a:srgbClr val="002060"/>
                        </a:solidFill>
                        <a:latin typeface="Arial-Rounded" pitchFamily="34" charset="0"/>
                        <a:ea typeface="Arial-Rounded" pitchFamily="34" charset="0"/>
                        <a:cs typeface="Arial-Rounded" pitchFamily="34" charset="0"/>
                      </a:endParaRPr>
                    </a:p>
                  </a:txBody>
                  <a:tcPr/>
                </a:tc>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o</a:t>
                      </a:r>
                    </a:p>
                  </a:txBody>
                  <a:tcPr/>
                </a:tc>
                <a:extLst>
                  <a:ext uri="{0D108BD9-81ED-4DB2-BD59-A6C34878D82A}">
                    <a16:rowId xmlns:a16="http://schemas.microsoft.com/office/drawing/2014/main" val="3887462052"/>
                  </a:ext>
                </a:extLst>
              </a:tr>
              <a:tr h="794004">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18</a:t>
                      </a:r>
                    </a:p>
                  </a:txBody>
                  <a:tcPr/>
                </a:tc>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ô</a:t>
                      </a:r>
                    </a:p>
                  </a:txBody>
                  <a:tcPr/>
                </a:tc>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ô</a:t>
                      </a:r>
                    </a:p>
                  </a:txBody>
                  <a:tcPr/>
                </a:tc>
                <a:extLst>
                  <a:ext uri="{0D108BD9-81ED-4DB2-BD59-A6C34878D82A}">
                    <a16:rowId xmlns:a16="http://schemas.microsoft.com/office/drawing/2014/main" val="1028894435"/>
                  </a:ext>
                </a:extLst>
              </a:tr>
              <a:tr h="794004">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19</a:t>
                      </a:r>
                    </a:p>
                  </a:txBody>
                  <a:tcPr/>
                </a:tc>
                <a:tc>
                  <a:txBody>
                    <a:bodyPr/>
                    <a:lstStyle/>
                    <a:p>
                      <a:pPr algn="ctr"/>
                      <a:endParaRPr lang="en-US" sz="3200" spc="-150" dirty="0">
                        <a:solidFill>
                          <a:srgbClr val="002060"/>
                        </a:solidFill>
                        <a:latin typeface="Arial-Rounded" pitchFamily="34" charset="0"/>
                        <a:ea typeface="Arial-Rounded" pitchFamily="34" charset="0"/>
                        <a:cs typeface="Arial-Rounded" pitchFamily="34" charset="0"/>
                      </a:endParaRPr>
                    </a:p>
                  </a:txBody>
                  <a:tcPr/>
                </a:tc>
                <a:tc>
                  <a:txBody>
                    <a:bodyPr/>
                    <a:lstStyle/>
                    <a:p>
                      <a:pPr algn="ctr"/>
                      <a:r>
                        <a:rPr lang="en-US" sz="3200" spc="-150" dirty="0">
                          <a:solidFill>
                            <a:srgbClr val="002060"/>
                          </a:solidFill>
                          <a:latin typeface="Arial-Rounded" pitchFamily="34" charset="0"/>
                          <a:ea typeface="Arial-Rounded" pitchFamily="34" charset="0"/>
                          <a:cs typeface="Arial-Rounded" pitchFamily="34" charset="0"/>
                        </a:rPr>
                        <a:t>ơ</a:t>
                      </a:r>
                    </a:p>
                  </a:txBody>
                  <a:tcPr/>
                </a:tc>
                <a:extLst>
                  <a:ext uri="{0D108BD9-81ED-4DB2-BD59-A6C34878D82A}">
                    <a16:rowId xmlns:a16="http://schemas.microsoft.com/office/drawing/2014/main" val="10005"/>
                  </a:ext>
                </a:extLst>
              </a:tr>
            </a:tbl>
          </a:graphicData>
        </a:graphic>
      </p:graphicFrame>
      <p:pic>
        <p:nvPicPr>
          <p:cNvPr id="12" name="Picture 11">
            <a:extLst>
              <a:ext uri="{FF2B5EF4-FFF2-40B4-BE49-F238E27FC236}">
                <a16:creationId xmlns:a16="http://schemas.microsoft.com/office/drawing/2014/main" id="{4B8590E9-AACB-4AA7-BF01-493B277D58B6}"/>
              </a:ext>
            </a:extLst>
          </p:cNvPr>
          <p:cNvPicPr>
            <a:picLocks noChangeAspect="1"/>
          </p:cNvPicPr>
          <p:nvPr/>
        </p:nvPicPr>
        <p:blipFill rotWithShape="1">
          <a:blip r:embed="rId3"/>
          <a:srcRect l="13436" r="12967"/>
          <a:stretch/>
        </p:blipFill>
        <p:spPr>
          <a:xfrm>
            <a:off x="0" y="6092786"/>
            <a:ext cx="12249151" cy="804742"/>
          </a:xfrm>
          <a:prstGeom prst="rect">
            <a:avLst/>
          </a:prstGeom>
        </p:spPr>
      </p:pic>
      <p:pic>
        <p:nvPicPr>
          <p:cNvPr id="13" name="Picture 12">
            <a:extLst>
              <a:ext uri="{FF2B5EF4-FFF2-40B4-BE49-F238E27FC236}">
                <a16:creationId xmlns:a16="http://schemas.microsoft.com/office/drawing/2014/main" id="{9F6D9AEB-1365-44A3-8829-9B5C294A14EB}"/>
              </a:ext>
            </a:extLst>
          </p:cNvPr>
          <p:cNvPicPr>
            <a:picLocks noChangeAspect="1"/>
          </p:cNvPicPr>
          <p:nvPr/>
        </p:nvPicPr>
        <p:blipFill rotWithShape="1">
          <a:blip r:embed="rId3"/>
          <a:srcRect l="13436" t="84985" r="12967" b="6114"/>
          <a:stretch/>
        </p:blipFill>
        <p:spPr>
          <a:xfrm>
            <a:off x="-57151" y="0"/>
            <a:ext cx="12249151" cy="312479"/>
          </a:xfrm>
          <a:prstGeom prst="rect">
            <a:avLst/>
          </a:prstGeom>
        </p:spPr>
      </p:pic>
      <p:sp>
        <p:nvSpPr>
          <p:cNvPr id="14"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7"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8"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pic>
        <p:nvPicPr>
          <p:cNvPr id="19" name="Picture 18"/>
          <p:cNvPicPr>
            <a:picLocks noChangeAspect="1"/>
          </p:cNvPicPr>
          <p:nvPr/>
        </p:nvPicPr>
        <p:blipFill rotWithShape="1">
          <a:blip r:embed="rId4"/>
          <a:srcRect l="7607" t="9720" r="7737" b="54882"/>
          <a:stretch/>
        </p:blipFill>
        <p:spPr>
          <a:xfrm>
            <a:off x="23754" y="6298673"/>
            <a:ext cx="12211050" cy="1104900"/>
          </a:xfrm>
          <a:prstGeom prst="rect">
            <a:avLst/>
          </a:prstGeom>
        </p:spPr>
      </p:pic>
      <p:pic>
        <p:nvPicPr>
          <p:cNvPr id="20" name="图片 7"/>
          <p:cNvPicPr>
            <a:picLocks noChangeAspect="1"/>
          </p:cNvPicPr>
          <p:nvPr/>
        </p:nvPicPr>
        <p:blipFill>
          <a:blip r:embed="rId5"/>
          <a:stretch>
            <a:fillRect/>
          </a:stretch>
        </p:blipFill>
        <p:spPr>
          <a:xfrm>
            <a:off x="-13319" y="5198259"/>
            <a:ext cx="1292858" cy="1688219"/>
          </a:xfrm>
          <a:prstGeom prst="rect">
            <a:avLst/>
          </a:prstGeom>
          <a:noFill/>
          <a:ln w="9525">
            <a:noFill/>
          </a:ln>
        </p:spPr>
      </p:pic>
      <p:sp>
        <p:nvSpPr>
          <p:cNvPr id="21"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22"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23" name="Rectangle: Rounded Corners 20"/>
          <p:cNvSpPr/>
          <p:nvPr/>
        </p:nvSpPr>
        <p:spPr>
          <a:xfrm>
            <a:off x="3334953" y="3849734"/>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4" name="Rectangle: Rounded Corners 20"/>
          <p:cNvSpPr/>
          <p:nvPr/>
        </p:nvSpPr>
        <p:spPr>
          <a:xfrm>
            <a:off x="3334953" y="5427997"/>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5" name="Rectangle: Rounded Corners 20"/>
          <p:cNvSpPr/>
          <p:nvPr/>
        </p:nvSpPr>
        <p:spPr>
          <a:xfrm>
            <a:off x="8285548" y="3131454"/>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6" name="Rectangle: Rounded Corners 20"/>
          <p:cNvSpPr/>
          <p:nvPr/>
        </p:nvSpPr>
        <p:spPr>
          <a:xfrm>
            <a:off x="8305510" y="3966448"/>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7" name="Rectangle: Rounded Corners 20"/>
          <p:cNvSpPr/>
          <p:nvPr/>
        </p:nvSpPr>
        <p:spPr>
          <a:xfrm>
            <a:off x="3334953" y="3138533"/>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FF0000"/>
                </a:solidFill>
              </a:rPr>
              <a:t>h</a:t>
            </a:r>
          </a:p>
        </p:txBody>
      </p:sp>
      <p:sp>
        <p:nvSpPr>
          <p:cNvPr id="28" name="Rectangle: Rounded Corners 20"/>
          <p:cNvSpPr/>
          <p:nvPr/>
        </p:nvSpPr>
        <p:spPr>
          <a:xfrm>
            <a:off x="8296748" y="3131454"/>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FF0000"/>
                </a:solidFill>
              </a:rPr>
              <a:t>n</a:t>
            </a:r>
          </a:p>
        </p:txBody>
      </p:sp>
      <p:sp>
        <p:nvSpPr>
          <p:cNvPr id="29" name="Rectangle: Rounded Corners 20"/>
          <p:cNvSpPr/>
          <p:nvPr/>
        </p:nvSpPr>
        <p:spPr>
          <a:xfrm>
            <a:off x="3341839" y="5412627"/>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FF0000"/>
                </a:solidFill>
              </a:rPr>
              <a:t>l</a:t>
            </a:r>
          </a:p>
        </p:txBody>
      </p:sp>
      <p:sp>
        <p:nvSpPr>
          <p:cNvPr id="30" name="Rectangle: Rounded Corners 20"/>
          <p:cNvSpPr/>
          <p:nvPr/>
        </p:nvSpPr>
        <p:spPr>
          <a:xfrm>
            <a:off x="3341839" y="3858964"/>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FF0000"/>
                </a:solidFill>
              </a:rPr>
              <a:t>i</a:t>
            </a:r>
          </a:p>
        </p:txBody>
      </p:sp>
      <p:sp>
        <p:nvSpPr>
          <p:cNvPr id="31" name="Rectangle: Rounded Corners 20"/>
          <p:cNvSpPr/>
          <p:nvPr/>
        </p:nvSpPr>
        <p:spPr>
          <a:xfrm>
            <a:off x="3334953" y="3138533"/>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2" name="Rectangle: Rounded Corners 20"/>
          <p:cNvSpPr/>
          <p:nvPr/>
        </p:nvSpPr>
        <p:spPr>
          <a:xfrm>
            <a:off x="8334249" y="5558180"/>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3" name="Rectangle: Rounded Corners 20"/>
          <p:cNvSpPr/>
          <p:nvPr/>
        </p:nvSpPr>
        <p:spPr>
          <a:xfrm>
            <a:off x="8305510" y="3966448"/>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FF0000"/>
                </a:solidFill>
              </a:rPr>
              <a:t>o</a:t>
            </a:r>
          </a:p>
        </p:txBody>
      </p:sp>
      <p:sp>
        <p:nvSpPr>
          <p:cNvPr id="34" name="Rectangle: Rounded Corners 20"/>
          <p:cNvSpPr/>
          <p:nvPr/>
        </p:nvSpPr>
        <p:spPr>
          <a:xfrm>
            <a:off x="8334249" y="5558180"/>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FF0000"/>
                </a:solidFill>
              </a:rPr>
              <a:t>ơ</a:t>
            </a:r>
          </a:p>
        </p:txBody>
      </p:sp>
    </p:spTree>
    <p:extLst>
      <p:ext uri="{BB962C8B-B14F-4D97-AF65-F5344CB8AC3E}">
        <p14:creationId xmlns:p14="http://schemas.microsoft.com/office/powerpoint/2010/main" val="280296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1"/>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4"/>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6"/>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32"/>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5" grpId="0" animBg="1"/>
      <p:bldP spid="25" grpId="1" animBg="1"/>
      <p:bldP spid="26" grpId="0" animBg="1"/>
      <p:bldP spid="26" grpId="1" animBg="1"/>
      <p:bldP spid="27" grpId="0" animBg="1"/>
      <p:bldP spid="28" grpId="0" animBg="1"/>
      <p:bldP spid="29" grpId="0" animBg="1"/>
      <p:bldP spid="30" grpId="0" animBg="1"/>
      <p:bldP spid="31" grpId="0" animBg="1"/>
      <p:bldP spid="31" grpId="1" animBg="1"/>
      <p:bldP spid="32" grpId="0" animBg="1"/>
      <p:bldP spid="32" grpId="1"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B5463-821B-400E-81CD-9FB5FFB1A54E}"/>
              </a:ext>
            </a:extLst>
          </p:cNvPr>
          <p:cNvSpPr txBox="1"/>
          <p:nvPr/>
        </p:nvSpPr>
        <p:spPr>
          <a:xfrm>
            <a:off x="350947" y="340087"/>
            <a:ext cx="11432953" cy="1077218"/>
          </a:xfrm>
          <a:prstGeom prst="rect">
            <a:avLst/>
          </a:prstGeom>
          <a:noFill/>
        </p:spPr>
        <p:txBody>
          <a:bodyPr wrap="square" rtlCol="0">
            <a:spAutoFit/>
          </a:bodyPr>
          <a:lstStyle/>
          <a:p>
            <a:r>
              <a:rPr lang="vi-VN" sz="3200" b="1" dirty="0">
                <a:solidFill>
                  <a:srgbClr val="FF0000"/>
                </a:solidFill>
                <a:latin typeface="Arial-Rounded" pitchFamily="34" charset="0"/>
                <a:ea typeface="Arial-Rounded" pitchFamily="34" charset="0"/>
                <a:cs typeface="Arial-Rounded" pitchFamily="34" charset="0"/>
              </a:rPr>
              <a:t>3. Dựa vào chữ cái đầu tiên, sắp xếp tên các cuốn sách theo thứ tự bảng chữ cái.</a:t>
            </a:r>
            <a:endParaRPr lang="en-US" sz="3200" b="1" dirty="0">
              <a:solidFill>
                <a:srgbClr val="FF0000"/>
              </a:solidFill>
              <a:latin typeface="Arial-Rounded" pitchFamily="34" charset="0"/>
              <a:ea typeface="Arial-Rounded" pitchFamily="34" charset="0"/>
              <a:cs typeface="Arial-Rounded" pitchFamily="34" charset="0"/>
            </a:endParaRPr>
          </a:p>
        </p:txBody>
      </p:sp>
      <p:pic>
        <p:nvPicPr>
          <p:cNvPr id="2" name="Picture 1">
            <a:extLst>
              <a:ext uri="{FF2B5EF4-FFF2-40B4-BE49-F238E27FC236}">
                <a16:creationId xmlns:a16="http://schemas.microsoft.com/office/drawing/2014/main" id="{82D94991-54D7-47D7-8127-3D42C5E7A08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6589" b="80599" l="5198" r="98902">
                        <a14:foregroundMark x1="11420" y1="64583" x2="49048" y2="63672"/>
                        <a14:foregroundMark x1="89385" y1="67057" x2="97072" y2="64583"/>
                        <a14:foregroundMark x1="92094" y1="58333" x2="91069" y2="65885"/>
                        <a14:foregroundMark x1="20498" y1="57682" x2="22548" y2="70182"/>
                        <a14:foregroundMark x1="17789" y1="62760" x2="25329" y2="56771"/>
                        <a14:foregroundMark x1="19327" y1="56120" x2="26501" y2="69531"/>
                        <a14:foregroundMark x1="19473" y1="62240" x2="19473" y2="62240"/>
                        <a14:foregroundMark x1="19473" y1="61589" x2="19473" y2="60677"/>
                        <a14:foregroundMark x1="19619" y1="60026" x2="20351" y2="59115"/>
                        <a14:foregroundMark x1="20498" y1="58854" x2="20498" y2="58854"/>
                      </a14:backgroundRemoval>
                    </a14:imgEffect>
                  </a14:imgLayer>
                </a14:imgProps>
              </a:ext>
            </a:extLst>
          </a:blip>
          <a:srcRect l="7024" t="36396" r="2262" b="23373"/>
          <a:stretch/>
        </p:blipFill>
        <p:spPr>
          <a:xfrm>
            <a:off x="2078035" y="1301191"/>
            <a:ext cx="7978778" cy="1989459"/>
          </a:xfrm>
          <a:prstGeom prst="rect">
            <a:avLst/>
          </a:prstGeom>
        </p:spPr>
      </p:pic>
      <p:sp>
        <p:nvSpPr>
          <p:cNvPr id="6" name="TextBox 5">
            <a:extLst>
              <a:ext uri="{FF2B5EF4-FFF2-40B4-BE49-F238E27FC236}">
                <a16:creationId xmlns:a16="http://schemas.microsoft.com/office/drawing/2014/main" id="{90D4C7FE-A097-4B86-8754-FA8DC5A5ED06}"/>
              </a:ext>
            </a:extLst>
          </p:cNvPr>
          <p:cNvSpPr txBox="1"/>
          <p:nvPr/>
        </p:nvSpPr>
        <p:spPr>
          <a:xfrm>
            <a:off x="876638" y="3538241"/>
            <a:ext cx="4682333" cy="2554545"/>
          </a:xfrm>
          <a:prstGeom prst="rect">
            <a:avLst/>
          </a:prstGeom>
          <a:noFill/>
        </p:spPr>
        <p:txBody>
          <a:bodyPr wrap="square" rtlCol="0">
            <a:spAutoFit/>
          </a:bodyPr>
          <a:lstStyle/>
          <a:p>
            <a:pPr marL="571500" indent="-571500">
              <a:buFontTx/>
              <a:buChar char="-"/>
            </a:pPr>
            <a:r>
              <a:rPr lang="vi-VN" sz="3200" b="1" dirty="0">
                <a:solidFill>
                  <a:srgbClr val="002060"/>
                </a:solidFill>
                <a:latin typeface="Arial-Rounded" pitchFamily="34" charset="0"/>
                <a:ea typeface="Arial-Rounded" pitchFamily="34" charset="0"/>
                <a:cs typeface="Arial-Rounded" pitchFamily="34" charset="0"/>
              </a:rPr>
              <a:t>Gà trống nhanh trí.</a:t>
            </a:r>
          </a:p>
          <a:p>
            <a:pPr marL="571500" indent="-571500">
              <a:buFontTx/>
              <a:buChar char="-"/>
            </a:pPr>
            <a:r>
              <a:rPr lang="vi-VN" sz="3200" b="1" dirty="0">
                <a:solidFill>
                  <a:srgbClr val="002060"/>
                </a:solidFill>
                <a:latin typeface="Arial-Rounded" pitchFamily="34" charset="0"/>
                <a:ea typeface="Arial-Rounded" pitchFamily="34" charset="0"/>
                <a:cs typeface="Arial-Rounded" pitchFamily="34" charset="0"/>
              </a:rPr>
              <a:t>Hoa màu gà.</a:t>
            </a:r>
          </a:p>
          <a:p>
            <a:pPr marL="571500" indent="-571500">
              <a:buFontTx/>
              <a:buChar char="-"/>
            </a:pPr>
            <a:r>
              <a:rPr lang="vi-VN" sz="3200" b="1" dirty="0">
                <a:solidFill>
                  <a:srgbClr val="002060"/>
                </a:solidFill>
                <a:latin typeface="Arial-Rounded" pitchFamily="34" charset="0"/>
                <a:ea typeface="Arial-Rounded" pitchFamily="34" charset="0"/>
                <a:cs typeface="Arial-Rounded" pitchFamily="34" charset="0"/>
              </a:rPr>
              <a:t>Kiến và chim bồ câu.</a:t>
            </a:r>
          </a:p>
          <a:p>
            <a:pPr marL="571500" indent="-571500">
              <a:buFontTx/>
              <a:buChar char="-"/>
            </a:pPr>
            <a:r>
              <a:rPr lang="vi-VN" sz="3200" b="1" dirty="0">
                <a:solidFill>
                  <a:srgbClr val="002060"/>
                </a:solidFill>
                <a:latin typeface="Arial-Rounded" pitchFamily="34" charset="0"/>
                <a:ea typeface="Arial-Rounded" pitchFamily="34" charset="0"/>
                <a:cs typeface="Arial-Rounded" pitchFamily="34" charset="0"/>
              </a:rPr>
              <a:t>Nàng tiên Ốc.</a:t>
            </a:r>
          </a:p>
          <a:p>
            <a:pPr marL="571500" indent="-571500">
              <a:buFontTx/>
              <a:buChar char="-"/>
            </a:pPr>
            <a:r>
              <a:rPr lang="vi-VN" sz="3200" b="1" dirty="0">
                <a:solidFill>
                  <a:srgbClr val="002060"/>
                </a:solidFill>
                <a:latin typeface="Arial-Rounded" pitchFamily="34" charset="0"/>
                <a:ea typeface="Arial-Rounded" pitchFamily="34" charset="0"/>
                <a:cs typeface="Arial-Rounded" pitchFamily="34" charset="0"/>
              </a:rPr>
              <a:t>Ông Cản Ngũ.</a:t>
            </a:r>
          </a:p>
        </p:txBody>
      </p:sp>
      <p:pic>
        <p:nvPicPr>
          <p:cNvPr id="7" name="Picture 6">
            <a:extLst>
              <a:ext uri="{FF2B5EF4-FFF2-40B4-BE49-F238E27FC236}">
                <a16:creationId xmlns:a16="http://schemas.microsoft.com/office/drawing/2014/main" id="{BFD518CB-BDA8-4AFC-AE58-1068B346E08E}"/>
              </a:ext>
            </a:extLst>
          </p:cNvPr>
          <p:cNvPicPr>
            <a:picLocks noChangeAspect="1"/>
          </p:cNvPicPr>
          <p:nvPr/>
        </p:nvPicPr>
        <p:blipFill rotWithShape="1">
          <a:blip r:embed="rId4"/>
          <a:srcRect l="13436" r="12967"/>
          <a:stretch/>
        </p:blipFill>
        <p:spPr>
          <a:xfrm>
            <a:off x="0" y="6092786"/>
            <a:ext cx="12249151" cy="804742"/>
          </a:xfrm>
          <a:prstGeom prst="rect">
            <a:avLst/>
          </a:prstGeom>
        </p:spPr>
      </p:pic>
      <p:pic>
        <p:nvPicPr>
          <p:cNvPr id="8" name="Picture 7">
            <a:extLst>
              <a:ext uri="{FF2B5EF4-FFF2-40B4-BE49-F238E27FC236}">
                <a16:creationId xmlns:a16="http://schemas.microsoft.com/office/drawing/2014/main" id="{EE654F54-5797-4934-89BF-6E20543006CA}"/>
              </a:ext>
            </a:extLst>
          </p:cNvPr>
          <p:cNvPicPr>
            <a:picLocks noChangeAspect="1"/>
          </p:cNvPicPr>
          <p:nvPr/>
        </p:nvPicPr>
        <p:blipFill rotWithShape="1">
          <a:blip r:embed="rId4"/>
          <a:srcRect l="13436" t="84985" r="12967" b="6114"/>
          <a:stretch/>
        </p:blipFill>
        <p:spPr>
          <a:xfrm>
            <a:off x="-57151" y="0"/>
            <a:ext cx="12249151" cy="312479"/>
          </a:xfrm>
          <a:prstGeom prst="rect">
            <a:avLst/>
          </a:prstGeom>
        </p:spPr>
      </p:pic>
    </p:spTree>
    <p:extLst>
      <p:ext uri="{BB962C8B-B14F-4D97-AF65-F5344CB8AC3E}">
        <p14:creationId xmlns:p14="http://schemas.microsoft.com/office/powerpoint/2010/main" val="12990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581</Words>
  <Application>Microsoft Office PowerPoint</Application>
  <PresentationFormat>Widescreen</PresentationFormat>
  <Paragraphs>100</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Rounded MT Bold</vt:lpstr>
      <vt:lpstr>Arial-Rounded</vt:lpstr>
      <vt:lpstr>Calibri</vt:lpstr>
      <vt:lpstr>Calibri Light</vt:lpstr>
      <vt:lpstr>HP001 4 hàng</vt:lpstr>
      <vt:lpstr>iCiel Cadena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HồngAnh Phạm</cp:lastModifiedBy>
  <cp:revision>174</cp:revision>
  <dcterms:created xsi:type="dcterms:W3CDTF">2021-06-02T14:23:54Z</dcterms:created>
  <dcterms:modified xsi:type="dcterms:W3CDTF">2022-09-17T10:17:49Z</dcterms:modified>
</cp:coreProperties>
</file>