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5" r:id="rId2"/>
    <p:sldMasterId id="2147483697" r:id="rId3"/>
    <p:sldMasterId id="2147483709" r:id="rId4"/>
    <p:sldMasterId id="2147483733" r:id="rId5"/>
    <p:sldMasterId id="2147483758" r:id="rId6"/>
    <p:sldMasterId id="2147483770" r:id="rId7"/>
  </p:sldMasterIdLst>
  <p:notesMasterIdLst>
    <p:notesMasterId r:id="rId38"/>
  </p:notesMasterIdLst>
  <p:sldIdLst>
    <p:sldId id="301" r:id="rId8"/>
    <p:sldId id="258" r:id="rId9"/>
    <p:sldId id="260" r:id="rId10"/>
    <p:sldId id="261" r:id="rId11"/>
    <p:sldId id="262" r:id="rId12"/>
    <p:sldId id="292" r:id="rId13"/>
    <p:sldId id="264" r:id="rId14"/>
    <p:sldId id="265" r:id="rId15"/>
    <p:sldId id="266" r:id="rId16"/>
    <p:sldId id="269" r:id="rId17"/>
    <p:sldId id="267" r:id="rId18"/>
    <p:sldId id="270" r:id="rId19"/>
    <p:sldId id="268" r:id="rId20"/>
    <p:sldId id="271" r:id="rId21"/>
    <p:sldId id="293" r:id="rId22"/>
    <p:sldId id="295" r:id="rId23"/>
    <p:sldId id="297" r:id="rId24"/>
    <p:sldId id="299" r:id="rId25"/>
    <p:sldId id="300" r:id="rId26"/>
    <p:sldId id="279" r:id="rId27"/>
    <p:sldId id="280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1" r:id="rId3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0A3C9-010D-449C-968B-FDC5D55F5D01}" type="datetimeFigureOut">
              <a:rPr lang="vi-VN" smtClean="0"/>
              <a:t>30/08/2021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5BCA4-9955-47A5-BE2B-75DFA53480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69625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F6CAB-9A0A-4926-864A-6FF66F165620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04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F6CAB-9A0A-4926-864A-6FF66F165620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620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F6CAB-9A0A-4926-864A-6FF66F165620}" type="slidenum">
              <a:rPr lang="zh-CN" altLang="en-US" smtClean="0">
                <a:solidFill>
                  <a:prstClr val="black"/>
                </a:solidFill>
              </a:rPr>
              <a:pPr/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602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F6CAB-9A0A-4926-864A-6FF66F165620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531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F6CAB-9A0A-4926-864A-6FF66F165620}" type="slidenum">
              <a:rPr lang="zh-CN" altLang="en-US" smtClean="0">
                <a:solidFill>
                  <a:prstClr val="black"/>
                </a:solidFill>
              </a:rPr>
              <a:pPr/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401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F6CAB-9A0A-4926-864A-6FF66F165620}" type="slidenum">
              <a:rPr lang="zh-CN" altLang="en-US" smtClean="0">
                <a:solidFill>
                  <a:prstClr val="black"/>
                </a:solidFill>
              </a:rPr>
              <a:pPr/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25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047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660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571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5C9C82-8B66-40CE-A291-7F44C8C2174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016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6D02AA-90D9-4BA5-8B4E-7185DA81B95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984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382A89-B392-4AA4-8B74-E70C330F6FC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788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90A789-3B2A-4EF5-9AF2-F3D07173CE7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496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FD5B1-B0E0-49C3-A118-B7A78B641C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986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8F72E2-DA9A-4D66-B2A0-70D86720CA4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6171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C664CA-3EF4-49CD-955A-E8153E1BD5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748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61E109-76B0-45B5-846F-6713993E246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676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2359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9AB509-F029-4E41-A168-BDC8197AE0B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6668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23BAB8-0336-4C43-A49D-A0462ED1735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7959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8407A1-92FB-4268-B544-DB8E0D6A356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9528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213784" y="144476"/>
            <a:ext cx="11775016" cy="6561137"/>
          </a:xfrm>
          <a:prstGeom prst="roundRect">
            <a:avLst>
              <a:gd name="adj" fmla="val 3912"/>
            </a:avLst>
          </a:prstGeom>
          <a:noFill/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7C39A-A897-4205-A1A2-A8B7004734B9}" type="datetimeFigureOut">
              <a:rPr lang="en-US"/>
              <a:pPr>
                <a:defRPr/>
              </a:pPr>
              <a:t>8/30/2021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38964-873E-48CD-B809-D0495F2FB6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5379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BEA30-6327-49A2-B44E-FDE8C303038D}" type="datetimeFigureOut">
              <a:rPr lang="en-US"/>
              <a:pPr>
                <a:defRPr/>
              </a:pPr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D47A4-D426-42EB-B1A7-D696A364C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9386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E7B0C-1890-4BF1-9CB4-D72629C2E4C7}" type="datetimeFigureOut">
              <a:rPr lang="en-US"/>
              <a:pPr>
                <a:defRPr/>
              </a:pPr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05388-CF32-439E-9C26-230A50D5B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4085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D342E-19AA-44C7-ABE5-D1EECD6B7139}" type="datetimeFigureOut">
              <a:rPr lang="en-US"/>
              <a:pPr>
                <a:defRPr/>
              </a:pPr>
              <a:t>8/30/2021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F9750-9D39-4036-88C9-4C02927A4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036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5C8A7-0D9F-4745-ABAF-69E902C24926}" type="datetimeFigureOut">
              <a:rPr lang="en-US"/>
              <a:pPr>
                <a:defRPr/>
              </a:pPr>
              <a:t>8/30/2021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18A45-80BD-49CF-AE78-5C695A94C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2921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B2FD0-AC7D-4CB9-AF95-82E3C13A4088}" type="datetimeFigureOut">
              <a:rPr lang="en-US"/>
              <a:pPr>
                <a:defRPr/>
              </a:pPr>
              <a:t>8/30/2021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13C45-2421-4665-A05E-9B68F38098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0926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FF711-3B26-4CBA-8C6F-26E061F21A13}" type="datetimeFigureOut">
              <a:rPr lang="en-US"/>
              <a:pPr>
                <a:defRPr/>
              </a:pPr>
              <a:t>8/30/2021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1D47E-CE57-468E-8EFA-98B2548C9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299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8374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6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2C65F-CA75-4972-B8D4-A61D5C21FADF}" type="datetimeFigureOut">
              <a:rPr lang="en-US"/>
              <a:pPr>
                <a:defRPr/>
              </a:pPr>
              <a:t>8/30/2021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A0386-7B89-42AE-B4A4-68B4BEAF0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0080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7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5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38167-8B0C-42D9-B7D8-7BAFC1C8766A}" type="datetimeFigureOut">
              <a:rPr lang="en-US"/>
              <a:pPr>
                <a:defRPr/>
              </a:pPr>
              <a:t>8/30/2021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FB6DA-DF38-4721-B5AB-81958F0BC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3780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87F3F-AA3B-44D7-A2DA-5A18E8AF66DC}" type="datetimeFigureOut">
              <a:rPr lang="en-US"/>
              <a:pPr>
                <a:defRPr/>
              </a:pPr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41899-B3D5-4B51-83C6-BA8A096608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9212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BAEBC-DA05-4611-8697-827B5A6B8B98}" type="datetimeFigureOut">
              <a:rPr lang="en-US"/>
              <a:pPr>
                <a:defRPr/>
              </a:pPr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47E3B-7B75-4559-B157-C7C7CF8F4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079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5C9C82-8B66-40CE-A291-7F44C8C2174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7951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6D02AA-90D9-4BA5-8B4E-7185DA81B95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5943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382A89-B392-4AA4-8B74-E70C330F6FC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2433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90A789-3B2A-4EF5-9AF2-F3D07173CE7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3328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FD5B1-B0E0-49C3-A118-B7A78B641C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6830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8F72E2-DA9A-4D66-B2A0-70D86720CA4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785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5691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C664CA-3EF4-49CD-955A-E8153E1BD5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6134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61E109-76B0-45B5-846F-6713993E246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3052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9AB509-F029-4E41-A168-BDC8197AE0B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8007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23BAB8-0336-4C43-A49D-A0462ED1735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922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8407A1-92FB-4268-B544-DB8E0D6A356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1613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5C9C82-8B66-40CE-A291-7F44C8C2174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8882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6D02AA-90D9-4BA5-8B4E-7185DA81B95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4964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382A89-B392-4AA4-8B74-E70C330F6FC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8694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90A789-3B2A-4EF5-9AF2-F3D07173CE7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0535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FD5B1-B0E0-49C3-A118-B7A78B641C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259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2985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8F72E2-DA9A-4D66-B2A0-70D86720CA4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7216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C664CA-3EF4-49CD-955A-E8153E1BD5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4575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61E109-76B0-45B5-846F-6713993E246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6912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9AB509-F029-4E41-A168-BDC8197AE0B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747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23BAB8-0336-4C43-A49D-A0462ED1735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5368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8407A1-92FB-4268-B544-DB8E0D6A356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4742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4495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358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4196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631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15016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1" t="19372" r="22839"/>
          <a:stretch>
            <a:fillRect/>
          </a:stretch>
        </p:blipFill>
        <p:spPr>
          <a:xfrm>
            <a:off x="2" y="-1"/>
            <a:ext cx="12180605" cy="486081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746" b="4281"/>
          <a:stretch>
            <a:fillRect/>
          </a:stretch>
        </p:blipFill>
        <p:spPr>
          <a:xfrm>
            <a:off x="0" y="2923143"/>
            <a:ext cx="12192000" cy="393669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7461285" cy="746128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3" b="21678"/>
          <a:stretch>
            <a:fillRect/>
          </a:stretch>
        </p:blipFill>
        <p:spPr>
          <a:xfrm>
            <a:off x="0" y="5171551"/>
            <a:ext cx="3047867" cy="168812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36957" y="6279688"/>
            <a:ext cx="1364855" cy="68122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187" y="6052078"/>
            <a:ext cx="2046229" cy="1021311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1144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1" t="19372" r="22839"/>
          <a:stretch>
            <a:fillRect/>
          </a:stretch>
        </p:blipFill>
        <p:spPr>
          <a:xfrm>
            <a:off x="2" y="-1"/>
            <a:ext cx="12180605" cy="486081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746" b="4281"/>
          <a:stretch>
            <a:fillRect/>
          </a:stretch>
        </p:blipFill>
        <p:spPr>
          <a:xfrm>
            <a:off x="0" y="2923143"/>
            <a:ext cx="12192000" cy="39366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7461285" cy="74612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3" b="21678"/>
          <a:stretch>
            <a:fillRect/>
          </a:stretch>
        </p:blipFill>
        <p:spPr>
          <a:xfrm>
            <a:off x="0" y="5171551"/>
            <a:ext cx="3047867" cy="168812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36957" y="6279688"/>
            <a:ext cx="1364855" cy="68122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187" y="6052078"/>
            <a:ext cx="2046229" cy="102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48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13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1" t="19372" r="22839"/>
          <a:stretch>
            <a:fillRect/>
          </a:stretch>
        </p:blipFill>
        <p:spPr>
          <a:xfrm>
            <a:off x="2" y="-1"/>
            <a:ext cx="12180605" cy="486081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6" b="4281"/>
          <a:stretch>
            <a:fillRect/>
          </a:stretch>
        </p:blipFill>
        <p:spPr>
          <a:xfrm>
            <a:off x="-1" y="4860816"/>
            <a:ext cx="12192001" cy="199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3028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8663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0470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8188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5778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0108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1272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87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3010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19885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1" t="19372" r="22839"/>
          <a:stretch>
            <a:fillRect/>
          </a:stretch>
        </p:blipFill>
        <p:spPr>
          <a:xfrm>
            <a:off x="2" y="-1"/>
            <a:ext cx="12180605" cy="486081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746" b="4281"/>
          <a:stretch>
            <a:fillRect/>
          </a:stretch>
        </p:blipFill>
        <p:spPr>
          <a:xfrm>
            <a:off x="0" y="2923143"/>
            <a:ext cx="12192000" cy="393669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7461285" cy="746128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3" b="21678"/>
          <a:stretch>
            <a:fillRect/>
          </a:stretch>
        </p:blipFill>
        <p:spPr>
          <a:xfrm>
            <a:off x="0" y="5171551"/>
            <a:ext cx="3047867" cy="168812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36957" y="6279688"/>
            <a:ext cx="1364855" cy="68122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187" y="6052078"/>
            <a:ext cx="2046229" cy="1021311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6596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1" t="19372" r="22839"/>
          <a:stretch>
            <a:fillRect/>
          </a:stretch>
        </p:blipFill>
        <p:spPr>
          <a:xfrm>
            <a:off x="2" y="-1"/>
            <a:ext cx="12180605" cy="486081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746" b="4281"/>
          <a:stretch>
            <a:fillRect/>
          </a:stretch>
        </p:blipFill>
        <p:spPr>
          <a:xfrm>
            <a:off x="0" y="2923143"/>
            <a:ext cx="12192000" cy="39366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7461285" cy="74612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3" b="21678"/>
          <a:stretch>
            <a:fillRect/>
          </a:stretch>
        </p:blipFill>
        <p:spPr>
          <a:xfrm>
            <a:off x="0" y="5171551"/>
            <a:ext cx="3047867" cy="168812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36957" y="6279688"/>
            <a:ext cx="1364855" cy="68122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187" y="6052078"/>
            <a:ext cx="2046229" cy="102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51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13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1" t="19372" r="22839"/>
          <a:stretch>
            <a:fillRect/>
          </a:stretch>
        </p:blipFill>
        <p:spPr>
          <a:xfrm>
            <a:off x="2" y="-1"/>
            <a:ext cx="12180605" cy="486081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6" b="4281"/>
          <a:stretch>
            <a:fillRect/>
          </a:stretch>
        </p:blipFill>
        <p:spPr>
          <a:xfrm>
            <a:off x="-1" y="4860816"/>
            <a:ext cx="12192001" cy="199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7291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5012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48687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38615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528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6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724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7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5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853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27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B33F4C-986E-42EC-8ECD-636B8C27B27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381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B27B17-DF5B-4052-AF52-E22451543DC1}" type="datetimeFigureOut">
              <a:rPr lang="en-US"/>
              <a:pPr>
                <a:defRPr/>
              </a:pPr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B8D138-3015-437F-96CA-A9A3E213B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929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B33F4C-986E-42EC-8ECD-636B8C27B27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06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B33F4C-986E-42EC-8ECD-636B8C27B27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645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0516EE7D-276B-4CA8-9C22-89EEC56C6BE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2021/8/30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06CC75A5-5D54-41D7-824F-98141794C6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696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0516EE7D-276B-4CA8-9C22-89EEC56C6BE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2021/8/30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06CC75A5-5D54-41D7-824F-98141794C6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132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62.svg"/><Relationship Id="rId18" Type="http://schemas.openxmlformats.org/officeDocument/2006/relationships/image" Target="../media/image19.jpe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7" Type="http://schemas.openxmlformats.org/officeDocument/2006/relationships/image" Target="../media/image18.png"/><Relationship Id="rId2" Type="http://schemas.openxmlformats.org/officeDocument/2006/relationships/image" Target="../media/image8.jp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28.svg"/><Relationship Id="rId5" Type="http://schemas.openxmlformats.org/officeDocument/2006/relationships/image" Target="../media/image11.png"/><Relationship Id="rId15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6.jp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gif"/><Relationship Id="rId7" Type="http://schemas.openxmlformats.org/officeDocument/2006/relationships/image" Target="../media/image26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028851" y="262632"/>
            <a:ext cx="59189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 QUY LỚP HỌC TRỰC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69960" y="2622742"/>
            <a:ext cx="2476960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Tham gia học đầy đủ, </a:t>
            </a:r>
          </a:p>
          <a:p>
            <a:pPr algn="ctr"/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 giờ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79902" y="5260892"/>
            <a:ext cx="2089033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Bật camera, </a:t>
            </a:r>
          </a:p>
          <a:p>
            <a:pPr algn="ctr"/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tắt mic khi học bài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80717" y="5287858"/>
            <a:ext cx="2090637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</a:t>
            </a:r>
          </a:p>
          <a:p>
            <a:pPr algn="ctr"/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bài tập cô giao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435511" y="2622742"/>
            <a:ext cx="3550601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 cực trao đổi </a:t>
            </a:r>
          </a:p>
          <a:p>
            <a:pPr algn="ctr"/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 bạn bè ngoài giờ học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720257" y="5257596"/>
            <a:ext cx="1672253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Mạnh dạn hỏi </a:t>
            </a:r>
          </a:p>
          <a:p>
            <a:pPr algn="ctr"/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 chưa hiều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969" y="883064"/>
            <a:ext cx="1739678" cy="17396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44" y="4157128"/>
            <a:ext cx="1014528" cy="100897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870" l="3571" r="99143">
                        <a14:foregroundMark x1="47571" y1="75000" x2="46286" y2="83981"/>
                        <a14:foregroundMark x1="67571" y1="75278" x2="67571" y2="87963"/>
                        <a14:foregroundMark x1="46143" y1="86389" x2="46143" y2="8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652" y="3801014"/>
            <a:ext cx="1013462" cy="15636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257" y="1017370"/>
            <a:ext cx="1010351" cy="14723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717" y="3387585"/>
            <a:ext cx="1955523" cy="1955523"/>
          </a:xfrm>
          <a:prstGeom prst="rect">
            <a:avLst/>
          </a:prstGeom>
        </p:spPr>
      </p:pic>
      <p:pic>
        <p:nvPicPr>
          <p:cNvPr id="30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29657" y="153131"/>
            <a:ext cx="1596014" cy="1181050"/>
          </a:xfrm>
          <a:prstGeom prst="rect">
            <a:avLst/>
          </a:prstGeom>
        </p:spPr>
      </p:pic>
      <p:pic>
        <p:nvPicPr>
          <p:cNvPr id="32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2924829">
            <a:off x="9771701" y="262107"/>
            <a:ext cx="1979958" cy="122397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3" r="59717" b="54579"/>
          <a:stretch/>
        </p:blipFill>
        <p:spPr>
          <a:xfrm>
            <a:off x="961009" y="2487371"/>
            <a:ext cx="457037" cy="84325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9" r="41578" b="56379"/>
          <a:stretch/>
        </p:blipFill>
        <p:spPr>
          <a:xfrm>
            <a:off x="6703150" y="2540883"/>
            <a:ext cx="579656" cy="80981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17" r="23440" b="55479"/>
          <a:stretch/>
        </p:blipFill>
        <p:spPr>
          <a:xfrm>
            <a:off x="1071743" y="5257596"/>
            <a:ext cx="579656" cy="82653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32" r="4491" b="54879"/>
          <a:stretch/>
        </p:blipFill>
        <p:spPr>
          <a:xfrm>
            <a:off x="4479559" y="5222959"/>
            <a:ext cx="618671" cy="83768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4" t="55329" r="77370"/>
          <a:stretch/>
        </p:blipFill>
        <p:spPr>
          <a:xfrm>
            <a:off x="8025774" y="5166421"/>
            <a:ext cx="557362" cy="8293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8" b="8672"/>
          <a:stretch/>
        </p:blipFill>
        <p:spPr>
          <a:xfrm>
            <a:off x="9876395" y="0"/>
            <a:ext cx="1998157" cy="180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569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4686514" y="464403"/>
            <a:ext cx="27158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200" b="1" dirty="0">
                <a:solidFill>
                  <a:srgbClr val="0070C0"/>
                </a:solidFill>
                <a:ea typeface="Verdana" pitchFamily="34" charset="0"/>
                <a:cs typeface="Arial" charset="0"/>
              </a:rPr>
              <a:t>LUYỆN ĐỌC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58821" y="6400800"/>
            <a:ext cx="1309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prstClr val="black"/>
                </a:solidFill>
                <a:latin typeface="Times New Roman"/>
              </a:rPr>
              <a:t>(lượt 2)</a:t>
            </a: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933" y="1295400"/>
            <a:ext cx="1224643" cy="762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90800" y="144781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prstClr val="black"/>
                </a:solidFill>
                <a:latin typeface="Times New Roman"/>
              </a:rPr>
              <a:t>Đoạn 1: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90800" y="2115152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prstClr val="black"/>
                </a:solidFill>
                <a:latin typeface="Times New Roman"/>
              </a:rPr>
              <a:t>Kinh đô: </a:t>
            </a:r>
            <a:r>
              <a:rPr lang="vi-VN" sz="4000" dirty="0">
                <a:solidFill>
                  <a:prstClr val="black"/>
                </a:solidFill>
                <a:latin typeface="Times New Roman"/>
              </a:rPr>
              <a:t>nơi vua và triều đình đóng.</a:t>
            </a:r>
            <a:endParaRPr lang="en-US" sz="4000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931" y="1295402"/>
            <a:ext cx="9144000" cy="520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74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3995620" y="218181"/>
            <a:ext cx="409759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200" b="1" dirty="0">
                <a:solidFill>
                  <a:srgbClr val="0070C0"/>
                </a:solidFill>
                <a:ea typeface="Verdana" pitchFamily="34" charset="0"/>
                <a:cs typeface="Arial" charset="0"/>
              </a:rPr>
              <a:t>LUYỆN ĐỌC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200" b="1" dirty="0">
                <a:solidFill>
                  <a:prstClr val="black"/>
                </a:solidFill>
                <a:ea typeface="Verdana" pitchFamily="34" charset="0"/>
                <a:cs typeface="Arial" charset="0"/>
              </a:rPr>
              <a:t>(Nối tiếp từng đoạn)</a:t>
            </a:r>
            <a:endParaRPr lang="en-US" sz="3200" b="1" dirty="0">
              <a:solidFill>
                <a:prstClr val="black"/>
              </a:solidFill>
              <a:latin typeface="Arial" charset="0"/>
              <a:ea typeface="Verdana" pitchFamily="34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58821" y="6400800"/>
            <a:ext cx="1309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prstClr val="black"/>
                </a:solidFill>
                <a:latin typeface="Times New Roman"/>
              </a:rPr>
              <a:t>(lượt 1)</a:t>
            </a: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933" y="1295400"/>
            <a:ext cx="1224643" cy="76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90800" y="144781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Đoạn 1: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153551" y="2355856"/>
            <a:ext cx="10227211" cy="101566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nọ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nộp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8092656" y="2420939"/>
            <a:ext cx="106362" cy="43180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1" name="Straight Connector 10"/>
          <p:cNvCxnSpPr/>
          <p:nvPr/>
        </p:nvCxnSpPr>
        <p:spPr>
          <a:xfrm flipH="1">
            <a:off x="6808308" y="2900363"/>
            <a:ext cx="104775" cy="43180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04102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4686515" y="464403"/>
            <a:ext cx="27158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200" b="1" dirty="0">
                <a:solidFill>
                  <a:srgbClr val="0070C0"/>
                </a:solidFill>
                <a:ea typeface="Verdana" pitchFamily="34" charset="0"/>
                <a:cs typeface="Arial" charset="0"/>
              </a:rPr>
              <a:t>LUYỆN ĐỌC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58821" y="6400800"/>
            <a:ext cx="1309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prstClr val="black"/>
                </a:solidFill>
                <a:latin typeface="Times New Roman"/>
              </a:rPr>
              <a:t>(lượt 2)</a:t>
            </a: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933" y="1295400"/>
            <a:ext cx="1224643" cy="762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90800" y="144781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Đoạn 2: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90800" y="2115152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Om sòm: </a:t>
            </a:r>
            <a:r>
              <a:rPr lang="vi-VN" sz="4000" dirty="0">
                <a:solidFill>
                  <a:prstClr val="black"/>
                </a:solidFill>
                <a:latin typeface="Times New Roman" panose="02020603050405020304" pitchFamily="18" charset="0"/>
              </a:rPr>
              <a:t>ẫm ĩ, gây náo động.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90800" y="2880845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Trẫm: </a:t>
            </a:r>
            <a:r>
              <a:rPr lang="vi-VN" sz="4000" dirty="0">
                <a:solidFill>
                  <a:prstClr val="black"/>
                </a:solidFill>
                <a:latin typeface="Times New Roman" panose="02020603050405020304" pitchFamily="18" charset="0"/>
              </a:rPr>
              <a:t>chỉ 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</a:rPr>
              <a:t>Đ</a:t>
            </a:r>
            <a:r>
              <a:rPr lang="vi-VN" sz="4000" dirty="0">
                <a:solidFill>
                  <a:prstClr val="black"/>
                </a:solidFill>
                <a:latin typeface="Times New Roman" panose="02020603050405020304" pitchFamily="18" charset="0"/>
              </a:rPr>
              <a:t>ức 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</a:rPr>
              <a:t>V</a:t>
            </a:r>
            <a:r>
              <a:rPr lang="vi-VN" sz="4000" dirty="0">
                <a:solidFill>
                  <a:prstClr val="black"/>
                </a:solidFill>
                <a:latin typeface="Times New Roman" panose="02020603050405020304" pitchFamily="18" charset="0"/>
              </a:rPr>
              <a:t>ua.</a:t>
            </a:r>
            <a:endParaRPr lang="en-US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06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3995620" y="218181"/>
            <a:ext cx="409759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200" b="1" dirty="0">
                <a:solidFill>
                  <a:srgbClr val="0070C0"/>
                </a:solidFill>
                <a:ea typeface="Verdana" pitchFamily="34" charset="0"/>
                <a:cs typeface="Arial" charset="0"/>
              </a:rPr>
              <a:t>LUYỆN ĐỌC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200" b="1" dirty="0">
                <a:solidFill>
                  <a:prstClr val="black"/>
                </a:solidFill>
                <a:ea typeface="Verdana" pitchFamily="34" charset="0"/>
                <a:cs typeface="Arial" charset="0"/>
              </a:rPr>
              <a:t>(Nối tiếp từng đoạn)</a:t>
            </a:r>
            <a:endParaRPr lang="en-US" sz="3200" b="1" dirty="0">
              <a:solidFill>
                <a:prstClr val="black"/>
              </a:solidFill>
              <a:latin typeface="Arial" charset="0"/>
              <a:ea typeface="Verdana" pitchFamily="34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58821" y="6400800"/>
            <a:ext cx="1309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prstClr val="black"/>
                </a:solidFill>
                <a:latin typeface="Times New Roman"/>
              </a:rPr>
              <a:t>(lượt 1)</a:t>
            </a: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933" y="1295400"/>
            <a:ext cx="1224643" cy="76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90800" y="144781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Đoạn 2: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37957" y="2355861"/>
            <a:ext cx="10494497" cy="101566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vi-VN" alt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Muôn tâu, vậy sao Đức Vua lại ra lệnh cho làng con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phải nộp gà trống biết đẻ trứng ạ?</a:t>
            </a:r>
            <a:endParaRPr lang="en-US" alt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0215490" y="2431892"/>
            <a:ext cx="106362" cy="43180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47914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4686515" y="464403"/>
            <a:ext cx="27158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200" b="1" dirty="0">
                <a:solidFill>
                  <a:srgbClr val="0070C0"/>
                </a:solidFill>
                <a:ea typeface="Verdana" pitchFamily="34" charset="0"/>
                <a:cs typeface="Arial" charset="0"/>
              </a:rPr>
              <a:t>LUYỆN ĐỌC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58821" y="6400800"/>
            <a:ext cx="1309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prstClr val="black"/>
                </a:solidFill>
                <a:latin typeface="Times New Roman"/>
              </a:rPr>
              <a:t>(lượt 2)</a:t>
            </a: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933" y="1295400"/>
            <a:ext cx="1224643" cy="762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90800" y="144781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Đoạn 3: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91727" y="2128303"/>
            <a:ext cx="97517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-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Sứ giả: 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là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người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phái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vi-VN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thiệp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với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người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khác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nước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khác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09800" y="3459877"/>
            <a:ext cx="9424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-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Trọng thưởng: </a:t>
            </a:r>
            <a:r>
              <a:rPr lang="vi-VN" sz="4000" dirty="0">
                <a:solidFill>
                  <a:prstClr val="black"/>
                </a:solidFill>
                <a:latin typeface="Times New Roman" panose="02020603050405020304" pitchFamily="18" charset="0"/>
              </a:rPr>
              <a:t>tặng cho phần thưởng lớn.</a:t>
            </a:r>
            <a:endParaRPr lang="en-US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94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03200" y="0"/>
            <a:ext cx="11785600" cy="1446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defTabSz="914377" eaLnBrk="1" hangingPunct="1">
              <a:lnSpc>
                <a:spcPct val="150000"/>
              </a:lnSpc>
            </a:pPr>
            <a:r>
              <a:rPr lang="en-US" sz="58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BÀI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C0508FB7-C6C7-41A3-B743-5AE75B5CC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1576513"/>
            <a:ext cx="11785600" cy="17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defTabSz="1276319">
              <a:lnSpc>
                <a:spcPct val="114000"/>
              </a:lnSpc>
              <a:defRPr/>
            </a:pP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vua đã nghĩ ra kế gì để tìm người tài 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37635E-CE5D-44EB-9CE1-FCF381A91361}"/>
              </a:ext>
            </a:extLst>
          </p:cNvPr>
          <p:cNvSpPr/>
          <p:nvPr/>
        </p:nvSpPr>
        <p:spPr>
          <a:xfrm>
            <a:off x="145638" y="3317590"/>
            <a:ext cx="11900724" cy="1776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lnSpc>
                <a:spcPct val="114000"/>
              </a:lnSpc>
            </a:pPr>
            <a:r>
              <a:rPr lang="en-US" alt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vua lệnh cho mỗi vùng phải nộp một con gà trống biết đẻ trứng.</a:t>
            </a:r>
          </a:p>
        </p:txBody>
      </p:sp>
    </p:spTree>
    <p:extLst>
      <p:ext uri="{BB962C8B-B14F-4D97-AF65-F5344CB8AC3E}">
        <p14:creationId xmlns:p14="http://schemas.microsoft.com/office/powerpoint/2010/main" val="9509067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0932C554-3F67-4F42-B372-EB781478A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1500267"/>
            <a:ext cx="11785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defTabSz="1276319">
              <a:defRPr/>
            </a:pP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 dân làng lo sợ khi nghe lệnh của nhà vua 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0793A5-3359-4224-8481-5E401E4410D5}"/>
              </a:ext>
            </a:extLst>
          </p:cNvPr>
          <p:cNvSpPr/>
          <p:nvPr/>
        </p:nvSpPr>
        <p:spPr>
          <a:xfrm>
            <a:off x="145638" y="3317589"/>
            <a:ext cx="11900724" cy="934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lnSpc>
                <a:spcPct val="114000"/>
              </a:lnSpc>
            </a:pPr>
            <a:r>
              <a:rPr lang="en-US" alt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90595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EF2B95-FADB-43F3-ACCB-2F9078098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1264347"/>
            <a:ext cx="11785600" cy="140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defTabSz="1276319">
              <a:defRPr/>
            </a:pPr>
            <a:r>
              <a:rPr lang="en-US" sz="4267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267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267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267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267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267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267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267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267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267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4267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267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4267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267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267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4267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267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4267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267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24EA9E-748A-483A-A3BC-1D09479CD766}"/>
              </a:ext>
            </a:extLst>
          </p:cNvPr>
          <p:cNvSpPr/>
          <p:nvPr/>
        </p:nvSpPr>
        <p:spPr>
          <a:xfrm>
            <a:off x="203201" y="2757064"/>
            <a:ext cx="11900724" cy="2338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lnSpc>
                <a:spcPct val="114000"/>
              </a:lnSpc>
            </a:pPr>
            <a:r>
              <a:rPr lang="en-US" altLang="en-US" sz="426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42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42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alt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alt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alt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alt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31071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03200" y="0"/>
            <a:ext cx="11785600" cy="1446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defTabSz="914377" eaLnBrk="1" hangingPunct="1">
              <a:lnSpc>
                <a:spcPct val="150000"/>
              </a:lnSpc>
            </a:pPr>
            <a:r>
              <a:rPr lang="en-US" sz="58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BÀI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24EA9E-748A-483A-A3BC-1D09479CD766}"/>
              </a:ext>
            </a:extLst>
          </p:cNvPr>
          <p:cNvSpPr/>
          <p:nvPr/>
        </p:nvSpPr>
        <p:spPr>
          <a:xfrm>
            <a:off x="145638" y="3101027"/>
            <a:ext cx="11900724" cy="2618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lnSpc>
                <a:spcPct val="114000"/>
              </a:lnSpc>
            </a:pPr>
            <a:r>
              <a:rPr lang="en-US" alt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tâu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xẻ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6FE51B-A83C-4B72-A4A9-825358660737}"/>
              </a:ext>
            </a:extLst>
          </p:cNvPr>
          <p:cNvSpPr txBox="1"/>
          <p:nvPr/>
        </p:nvSpPr>
        <p:spPr>
          <a:xfrm>
            <a:off x="203200" y="1315147"/>
            <a:ext cx="11785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76319">
              <a:defRPr/>
            </a:pPr>
            <a:r>
              <a:rPr lang="en-US" sz="4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093145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24EA9E-748A-483A-A3BC-1D09479CD766}"/>
              </a:ext>
            </a:extLst>
          </p:cNvPr>
          <p:cNvSpPr/>
          <p:nvPr/>
        </p:nvSpPr>
        <p:spPr>
          <a:xfrm>
            <a:off x="1159804" y="2560814"/>
            <a:ext cx="11900724" cy="868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lnSpc>
                <a:spcPct val="114000"/>
              </a:lnSpc>
            </a:pPr>
            <a:r>
              <a:rPr lang="en-US" alt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nl-NL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ngợi tài trí của cậu bé.</a:t>
            </a:r>
            <a:endParaRPr lang="en-US" sz="15866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6FE51B-A83C-4B72-A4A9-825358660737}"/>
              </a:ext>
            </a:extLst>
          </p:cNvPr>
          <p:cNvSpPr txBox="1"/>
          <p:nvPr/>
        </p:nvSpPr>
        <p:spPr>
          <a:xfrm>
            <a:off x="203200" y="1315147"/>
            <a:ext cx="11785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76319">
              <a:defRPr/>
            </a:pPr>
            <a:r>
              <a:rPr lang="en-US" sz="4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6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4942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43204" y="2076450"/>
            <a:ext cx="739139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0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 ĐỌC</a:t>
            </a:r>
          </a:p>
        </p:txBody>
      </p:sp>
    </p:spTree>
    <p:extLst>
      <p:ext uri="{BB962C8B-B14F-4D97-AF65-F5344CB8AC3E}">
        <p14:creationId xmlns:p14="http://schemas.microsoft.com/office/powerpoint/2010/main" val="31946308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4299379" y="218181"/>
            <a:ext cx="349005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200" b="1" dirty="0">
                <a:solidFill>
                  <a:srgbClr val="0070C0"/>
                </a:solidFill>
                <a:ea typeface="Verdana" pitchFamily="34" charset="0"/>
                <a:cs typeface="Arial" charset="0"/>
              </a:rPr>
              <a:t>LUYỆN ĐỌC LẠI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200" b="1" dirty="0">
                <a:solidFill>
                  <a:prstClr val="black"/>
                </a:solidFill>
                <a:ea typeface="Verdana" pitchFamily="34" charset="0"/>
                <a:cs typeface="Arial" charset="0"/>
              </a:rPr>
              <a:t>(đoạn 2)</a:t>
            </a:r>
            <a:endParaRPr lang="en-US" sz="3200" b="1" dirty="0">
              <a:solidFill>
                <a:prstClr val="black"/>
              </a:solidFill>
              <a:latin typeface="Arial" charset="0"/>
              <a:ea typeface="Verdana" pitchFamily="34" charset="0"/>
              <a:cs typeface="Arial" charset="0"/>
            </a:endParaRPr>
          </a:p>
        </p:txBody>
      </p:sp>
      <p:pic>
        <p:nvPicPr>
          <p:cNvPr id="6" name="Picture 2" descr="C:\Users\NEC 01\Documents\hình nền pp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267" y="1524005"/>
            <a:ext cx="4128293" cy="403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68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1981200" y="609601"/>
            <a:ext cx="807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009900"/>
                </a:solidFill>
                <a:latin typeface=".VnTime" pitchFamily="34" charset="0"/>
              </a:rPr>
              <a:t>LuyÖn ®äc l¹i  (®o¹n 2)</a:t>
            </a: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1676400" y="1219201"/>
            <a:ext cx="87630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   2. §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Õn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cung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vua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cËu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bÐ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kªu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khãc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om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sßm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.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Vua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cho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gäi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vµo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hái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:</a:t>
            </a:r>
            <a:br>
              <a:rPr lang="en-US" sz="2400" dirty="0">
                <a:solidFill>
                  <a:srgbClr val="0000FF"/>
                </a:solidFill>
                <a:latin typeface=".VnTime" pitchFamily="34" charset="0"/>
              </a:rPr>
            </a:b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   -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CËu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bÐ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kia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sao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d¸m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®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Õn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®©y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lµm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Çm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Ü ?</a:t>
            </a:r>
            <a:br>
              <a:rPr lang="en-US" sz="2400" dirty="0">
                <a:solidFill>
                  <a:srgbClr val="0000FF"/>
                </a:solidFill>
                <a:latin typeface=".VnTime" pitchFamily="34" charset="0"/>
              </a:rPr>
            </a:b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   -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Mu«n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t©u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§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øc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Vua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-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cËu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bÐ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®¸p -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bè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con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míi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®Î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em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bÐ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b¾t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con ®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i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xin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s÷a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cho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em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. Con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kh«ng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xin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liÒn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bÞ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®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uæi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®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i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.</a:t>
            </a:r>
            <a:br>
              <a:rPr lang="en-US" sz="2400" dirty="0">
                <a:solidFill>
                  <a:srgbClr val="0000FF"/>
                </a:solidFill>
                <a:latin typeface=".VnTime" pitchFamily="34" charset="0"/>
              </a:rPr>
            </a:b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 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Vua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qu¸t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: </a:t>
            </a:r>
            <a:br>
              <a:rPr lang="en-US" sz="2400" dirty="0">
                <a:solidFill>
                  <a:srgbClr val="0000FF"/>
                </a:solidFill>
                <a:latin typeface=".VnTime" pitchFamily="34" charset="0"/>
              </a:rPr>
            </a:b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   -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Th»ng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bÐ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nµy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l¸o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d¸m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®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ïa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víi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trÉm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!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Bè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n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gươi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lµ ®µn «ng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th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× ®Î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sao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!</a:t>
            </a:r>
            <a:br>
              <a:rPr lang="en-US" sz="2400" dirty="0">
                <a:solidFill>
                  <a:srgbClr val="0000FF"/>
                </a:solidFill>
                <a:latin typeface=".VnTime" pitchFamily="34" charset="0"/>
              </a:rPr>
            </a:b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  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CËu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bÐ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bÌn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®¸p:</a:t>
            </a:r>
            <a:br>
              <a:rPr lang="en-US" sz="2400" dirty="0">
                <a:solidFill>
                  <a:srgbClr val="0000FF"/>
                </a:solidFill>
                <a:latin typeface=".VnTime" pitchFamily="34" charset="0"/>
              </a:rPr>
            </a:b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   -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Mu«n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t©u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vËy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sao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§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øc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Vua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l¹i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ra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lÖnh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cho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lµng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con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ph¶i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nép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gµ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trèng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biÕt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®Î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trøng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¹ ?</a:t>
            </a:r>
            <a:br>
              <a:rPr lang="en-US" sz="2400" dirty="0">
                <a:solidFill>
                  <a:srgbClr val="0000FF"/>
                </a:solidFill>
                <a:latin typeface=".VnTime" pitchFamily="34" charset="0"/>
              </a:rPr>
            </a:b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  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Vua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bËt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cư­êi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thÇm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khen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cËu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bÐ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vÉn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muèn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thö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tµi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cËu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lÇn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n÷a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.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6889532" y="12192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FF3300"/>
                </a:solidFill>
                <a:latin typeface=".VnTime" pitchFamily="34" charset="0"/>
              </a:rPr>
              <a:t>om</a:t>
            </a:r>
            <a:r>
              <a:rPr lang="en-US" sz="2400" dirty="0">
                <a:solidFill>
                  <a:srgbClr val="FF3300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.VnTime" pitchFamily="34" charset="0"/>
              </a:rPr>
              <a:t>sßm</a:t>
            </a:r>
            <a:endParaRPr lang="en-US" sz="2400" dirty="0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3876675" y="340677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3300"/>
                </a:solidFill>
                <a:latin typeface=".VnTime" pitchFamily="34" charset="0"/>
              </a:rPr>
              <a:t>l¸o</a:t>
            </a: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4997668" y="3408472"/>
            <a:ext cx="76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FF3300"/>
                </a:solidFill>
                <a:latin typeface=".VnTime" pitchFamily="34" charset="0"/>
              </a:rPr>
              <a:t>®</a:t>
            </a:r>
            <a:r>
              <a:rPr lang="en-US" sz="2400" dirty="0" err="1">
                <a:solidFill>
                  <a:srgbClr val="FF3300"/>
                </a:solidFill>
                <a:latin typeface=".VnTime" pitchFamily="34" charset="0"/>
              </a:rPr>
              <a:t>ïa</a:t>
            </a:r>
            <a:endParaRPr lang="en-US" sz="2400" dirty="0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4081464" y="1947863"/>
            <a:ext cx="719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3300"/>
                </a:solidFill>
                <a:latin typeface=".VnTime" pitchFamily="34" charset="0"/>
              </a:rPr>
              <a:t>d¸m</a:t>
            </a: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8274268" y="3408472"/>
            <a:ext cx="1295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FF3300"/>
                </a:solidFill>
                <a:latin typeface=".VnTime" pitchFamily="34" charset="0"/>
              </a:rPr>
              <a:t>®µn «</a:t>
            </a:r>
            <a:r>
              <a:rPr lang="en-US" sz="2400" dirty="0" err="1">
                <a:solidFill>
                  <a:srgbClr val="FF3300"/>
                </a:solidFill>
                <a:latin typeface=".VnTime" pitchFamily="34" charset="0"/>
              </a:rPr>
              <a:t>ng</a:t>
            </a:r>
            <a:r>
              <a:rPr lang="en-US" sz="2400" dirty="0">
                <a:solidFill>
                  <a:srgbClr val="FF3300"/>
                </a:solidFill>
                <a:latin typeface=".VnTime" pitchFamily="34" charset="0"/>
              </a:rPr>
              <a:t>    </a:t>
            </a:r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2547938" y="5237272"/>
            <a:ext cx="1566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FF3300"/>
                </a:solidFill>
                <a:latin typeface=".VnTime" pitchFamily="34" charset="0"/>
              </a:rPr>
              <a:t>bËt</a:t>
            </a:r>
            <a:r>
              <a:rPr lang="en-US" sz="2400" dirty="0">
                <a:solidFill>
                  <a:srgbClr val="FF3300"/>
                </a:solidFill>
                <a:latin typeface=".VnTime" pitchFamily="34" charset="0"/>
              </a:rPr>
              <a:t> ­</a:t>
            </a:r>
            <a:r>
              <a:rPr lang="en-US" sz="24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endParaRPr lang="en-US" sz="2400" dirty="0">
              <a:solidFill>
                <a:srgbClr val="FF3300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06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/>
      <p:bldP spid="60420" grpId="0"/>
      <p:bldP spid="60421" grpId="0"/>
      <p:bldP spid="60422" grpId="0"/>
      <p:bldP spid="60423" grpId="0"/>
      <p:bldP spid="60424" grpId="0"/>
      <p:bldP spid="604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152413"/>
            <a:ext cx="111724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chuyện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Dựa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lại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từng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đoạn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chuyện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Cậu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bé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minh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85874"/>
            <a:ext cx="9820275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6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EC 01\Documents\hình nền p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533400"/>
            <a:ext cx="59690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333596" y="533400"/>
            <a:ext cx="4274204" cy="57912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lính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làm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̀?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Lệnh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Đức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̀?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lệnh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làng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thái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làng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̣ có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mặt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làng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gặp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7358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EC 01\Documents\hình nền pp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533400"/>
            <a:ext cx="6362701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238999" y="533400"/>
            <a:ext cx="4254305" cy="57912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Cậu bé đã làm cách nào để vua thấy lệnh của ngài là vô lí?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Thái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Đức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điều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cậu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nói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55965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EC 01\Documents\hình nền pp\tải xuống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28600"/>
            <a:ext cx="61214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086599" y="600745"/>
            <a:ext cx="4744329" cy="564968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Lần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tài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Đức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cầu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cậu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bé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làm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̀?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Cậu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bé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cầu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điều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̀?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Đức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quyết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định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lần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tài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8197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EC 01\Documents\hình nền p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993" y="713945"/>
            <a:ext cx="4724401" cy="546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NEC 01\Documents\hình nền pp\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679785"/>
            <a:ext cx="4742793" cy="549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NEC 01\Documents\hình nền pp\tải xuống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993" y="713945"/>
            <a:ext cx="4724400" cy="549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73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67003" y="381000"/>
            <a:ext cx="78249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 có cảm nghĩ gì về cậu bé trong câu </a:t>
            </a:r>
            <a:r>
              <a:rPr lang="en-US" altLang="en-US" sz="4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alt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uyện</a:t>
            </a:r>
            <a:r>
              <a:rPr lang="af-ZA" alt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471" y="470512"/>
            <a:ext cx="1014255" cy="13906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38403" y="2971807"/>
            <a:ext cx="7866987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Cậu bé thật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minh,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tài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trí</a:t>
            </a:r>
            <a:r>
              <a:rPr 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3" y="5019901"/>
            <a:ext cx="1652745" cy="172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4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85071" y="929640"/>
            <a:ext cx="97582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 có cảm nghĩ gì về Đức Vua trong câu </a:t>
            </a:r>
            <a:r>
              <a:rPr lang="en-US" alt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alt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uyện</a:t>
            </a:r>
            <a:r>
              <a:rPr lang="af-ZA" alt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740522"/>
            <a:ext cx="1014255" cy="13906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8640" y="2606041"/>
            <a:ext cx="10649243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Đức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chuyện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tốt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biết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trọng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dụng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người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tài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cách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tìm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người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tài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3" y="5019901"/>
            <a:ext cx="1652745" cy="172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66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4545481" y="1042571"/>
            <a:ext cx="34820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ea typeface="Verdana" pitchFamily="34" charset="0"/>
                <a:cs typeface="Arial" charset="0"/>
              </a:rPr>
              <a:t>VẬN DỤNG</a:t>
            </a:r>
            <a:endParaRPr lang="vi-VN" sz="4800" b="1" dirty="0">
              <a:solidFill>
                <a:srgbClr val="0070C0"/>
              </a:solidFill>
              <a:latin typeface="Times New Roman" panose="02020603050405020304" pitchFamily="18" charset="0"/>
              <a:ea typeface="Verdana" pitchFamily="34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5248" y="1981200"/>
            <a:ext cx="110290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nl-NL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ề nhà đọc bài, kể lại câu chuyện cho người thân và chuẩn bị bài: “Hai bàn tay em”.</a:t>
            </a:r>
            <a:endParaRPr lang="vi-VN" sz="4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8846">
            <a:off x="9560850" y="4001642"/>
            <a:ext cx="762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114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31"/>
          <p:cNvGrpSpPr>
            <a:grpSpLocks/>
          </p:cNvGrpSpPr>
          <p:nvPr/>
        </p:nvGrpSpPr>
        <p:grpSpPr bwMode="auto">
          <a:xfrm>
            <a:off x="1524000" y="0"/>
            <a:ext cx="9164638" cy="6916738"/>
            <a:chOff x="0" y="-24"/>
            <a:chExt cx="5773" cy="4357"/>
          </a:xfrm>
        </p:grpSpPr>
        <p:pic>
          <p:nvPicPr>
            <p:cNvPr id="6164" name="Picture 32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59"/>
              <a:ext cx="576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5" name="Picture 33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76" y="2123"/>
              <a:ext cx="432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6" name="Picture 3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129" y="2142"/>
              <a:ext cx="432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7" name="Picture 3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-24"/>
              <a:ext cx="576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47" name="Picture 13" descr="flower0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26" y="5715001"/>
            <a:ext cx="91757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4" descr="flower0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715001"/>
            <a:ext cx="9906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5" descr="flower0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26" y="5715001"/>
            <a:ext cx="99377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6" descr="flower0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300" y="5715001"/>
            <a:ext cx="966788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8" descr="flower0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450" y="5715001"/>
            <a:ext cx="9906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9" descr="flower0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813" y="5715001"/>
            <a:ext cx="1052512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20" descr="flower0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5715001"/>
            <a:ext cx="12192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6" descr="flower0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5715001"/>
            <a:ext cx="928688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6" descr="flower0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939" y="5715001"/>
            <a:ext cx="852487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3" name="Picture 17" descr="cộng đồ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457200"/>
            <a:ext cx="2133600" cy="2438400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14" name="Picture 18" descr="Quê hươ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2971800"/>
            <a:ext cx="2112963" cy="2819400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15" name="Picture 19" descr="TV3 - trang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57200"/>
            <a:ext cx="2057400" cy="2438400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16" name="Picture 20" descr="TV3 - trang1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763" y="2971801"/>
            <a:ext cx="2133600" cy="2828925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17" name="Picture 21" descr="TV3 - trang12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971800"/>
            <a:ext cx="2133600" cy="2819400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18" name="Picture 22" descr="TV3 - trang9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971800"/>
            <a:ext cx="2070100" cy="2819400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19" name="Picture 23" descr="Chu diem mang n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7200"/>
            <a:ext cx="2133600" cy="2438400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20" name="Picture 24" descr="TV3 - trang3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6" y="457200"/>
            <a:ext cx="2124075" cy="2438400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95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539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tical Scroll 4"/>
          <p:cNvSpPr/>
          <p:nvPr/>
        </p:nvSpPr>
        <p:spPr>
          <a:xfrm>
            <a:off x="7620000" y="1828800"/>
            <a:ext cx="2971800" cy="4724400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 hiểu như thế nào về ‘‘Măng non’’?</a:t>
            </a:r>
            <a:endParaRPr lang="en-US" sz="4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Vertical Scroll 3"/>
          <p:cNvSpPr/>
          <p:nvPr/>
        </p:nvSpPr>
        <p:spPr>
          <a:xfrm>
            <a:off x="7669924" y="1828800"/>
            <a:ext cx="2971800" cy="4724400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Măng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non có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nghĩa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măng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mới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thường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dùng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nói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lứa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tuổi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thiếu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đồng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còn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gọi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hê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măng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non.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182" y="57150"/>
            <a:ext cx="6549668" cy="68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43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24" y="1019176"/>
            <a:ext cx="9201151" cy="521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60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172912" y="89725"/>
            <a:ext cx="11785600" cy="3529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defTabSz="914377" eaLnBrk="1" hangingPunct="1">
              <a:lnSpc>
                <a:spcPct val="150000"/>
              </a:lnSpc>
            </a:pPr>
            <a:r>
              <a:rPr lang="en-US" sz="4267" b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267" b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267" b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267" b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4267" b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267" b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4267" b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267" b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</a:p>
          <a:p>
            <a:pPr algn="ctr" defTabSz="914377" eaLnBrk="1" hangingPunct="1">
              <a:lnSpc>
                <a:spcPct val="150000"/>
              </a:lnSpc>
            </a:pPr>
            <a:r>
              <a:rPr lang="en-US" sz="6400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6400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6400" u="sng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377" eaLnBrk="1" hangingPunct="1">
              <a:lnSpc>
                <a:spcPct val="150000"/>
              </a:lnSpc>
            </a:pP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bé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minh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4)</a:t>
            </a:r>
          </a:p>
        </p:txBody>
      </p:sp>
    </p:spTree>
    <p:extLst>
      <p:ext uri="{BB962C8B-B14F-4D97-AF65-F5344CB8AC3E}">
        <p14:creationId xmlns:p14="http://schemas.microsoft.com/office/powerpoint/2010/main" val="38898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31"/>
          <p:cNvGrpSpPr>
            <a:grpSpLocks/>
          </p:cNvGrpSpPr>
          <p:nvPr/>
        </p:nvGrpSpPr>
        <p:grpSpPr bwMode="auto">
          <a:xfrm>
            <a:off x="225083" y="0"/>
            <a:ext cx="11966917" cy="6916738"/>
            <a:chOff x="0" y="-24"/>
            <a:chExt cx="5773" cy="4357"/>
          </a:xfrm>
        </p:grpSpPr>
        <p:pic>
          <p:nvPicPr>
            <p:cNvPr id="9220" name="Picture 32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59"/>
              <a:ext cx="576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1" name="Picture 33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76" y="2123"/>
              <a:ext cx="432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2" name="Picture 3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129" y="2142"/>
              <a:ext cx="432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3" name="Picture 3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-24"/>
              <a:ext cx="576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19" name="Text Box 16"/>
          <p:cNvSpPr txBox="1">
            <a:spLocks noChangeArrowheads="1"/>
          </p:cNvSpPr>
          <p:nvPr/>
        </p:nvSpPr>
        <p:spPr bwMode="auto">
          <a:xfrm>
            <a:off x="352568" y="154740"/>
            <a:ext cx="11686036" cy="680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1. 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nọ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cha: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- Cha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con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2. 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om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sòm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ĩ?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Con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Thằng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trẫm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 ?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3. 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cỗ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Xin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xẻ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 CỔ VIỆT NAM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endParaRPr lang="en-US" sz="20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380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4131868" y="218181"/>
            <a:ext cx="382508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200" b="1" dirty="0">
                <a:solidFill>
                  <a:srgbClr val="0070C0"/>
                </a:solidFill>
                <a:ea typeface="Verdana" pitchFamily="34" charset="0"/>
                <a:cs typeface="Arial" charset="0"/>
              </a:rPr>
              <a:t>LUYỆN ĐỌC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200" b="1" dirty="0">
                <a:solidFill>
                  <a:prstClr val="black"/>
                </a:solidFill>
                <a:ea typeface="Verdana" pitchFamily="34" charset="0"/>
                <a:cs typeface="Arial" charset="0"/>
              </a:rPr>
              <a:t>(Nối tiếp từng câu)</a:t>
            </a:r>
            <a:endParaRPr lang="en-US" sz="3200" b="1" dirty="0">
              <a:solidFill>
                <a:prstClr val="black"/>
              </a:solidFill>
              <a:latin typeface="Arial" charset="0"/>
              <a:ea typeface="Verdana" pitchFamily="34" charset="0"/>
              <a:cs typeface="Arial" charset="0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4824691"/>
            <a:ext cx="1613980" cy="16139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3207" y="1524007"/>
            <a:ext cx="21345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hạ l</a:t>
            </a: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ệnh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43207" y="2438412"/>
            <a:ext cx="2667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bình t</a:t>
            </a: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ĩnh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743207" y="3453100"/>
            <a:ext cx="2667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om </a:t>
            </a: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</a:t>
            </a:r>
            <a:r>
              <a:rPr lang="vi-VN" sz="4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òm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743207" y="4439984"/>
            <a:ext cx="2667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vi-VN" sz="4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in </a:t>
            </a: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</a:t>
            </a:r>
            <a:r>
              <a:rPr lang="vi-VN" sz="4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ữ</a:t>
            </a:r>
            <a:r>
              <a:rPr lang="vi-VN" sz="4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a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553201" y="1524007"/>
            <a:ext cx="25493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b</a:t>
            </a: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ật</a:t>
            </a:r>
            <a:r>
              <a:rPr lang="vi-VN" sz="4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cười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553207" y="2438412"/>
            <a:ext cx="2667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mâm c</a:t>
            </a: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ỗ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553207" y="3453100"/>
            <a:ext cx="2667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</a:t>
            </a:r>
            <a:r>
              <a:rPr lang="vi-VN" sz="4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ứ </a:t>
            </a: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gi</a:t>
            </a:r>
            <a:r>
              <a:rPr lang="vi-VN" sz="4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ả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553207" y="4439983"/>
            <a:ext cx="2667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s</a:t>
            </a: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ắc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58821" y="6400800"/>
            <a:ext cx="1309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prstClr val="black"/>
                </a:solidFill>
                <a:latin typeface="Times New Roman" panose="02020603050405020304" pitchFamily="18" charset="0"/>
              </a:rPr>
              <a:t>( 2 lượt)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63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5" grpId="0"/>
      <p:bldP spid="56" grpId="0"/>
      <p:bldP spid="57" grpId="0"/>
      <p:bldP spid="64" grpId="0"/>
      <p:bldP spid="65" grpId="0"/>
      <p:bldP spid="66" grpId="0"/>
      <p:bldP spid="6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3995620" y="218181"/>
            <a:ext cx="409759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200" b="1" dirty="0">
                <a:solidFill>
                  <a:srgbClr val="0070C0"/>
                </a:solidFill>
                <a:ea typeface="Verdana" pitchFamily="34" charset="0"/>
                <a:cs typeface="Arial" charset="0"/>
              </a:rPr>
              <a:t>LUYỆN ĐỌC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200" b="1" dirty="0">
                <a:solidFill>
                  <a:prstClr val="black"/>
                </a:solidFill>
                <a:ea typeface="Verdana" pitchFamily="34" charset="0"/>
                <a:cs typeface="Arial" charset="0"/>
              </a:rPr>
              <a:t>(Nối tiếp từng đoạn)</a:t>
            </a:r>
            <a:endParaRPr lang="en-US" sz="3200" b="1" dirty="0">
              <a:solidFill>
                <a:prstClr val="black"/>
              </a:solidFill>
              <a:latin typeface="Arial" charset="0"/>
              <a:ea typeface="Verdana" pitchFamily="34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3055" y="2312265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Bài này gồm có mấy đoạn?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6" y="1752607"/>
            <a:ext cx="1014255" cy="139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0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1136</Words>
  <Application>Microsoft Office PowerPoint</Application>
  <PresentationFormat>Widescreen</PresentationFormat>
  <Paragraphs>121</Paragraphs>
  <Slides>30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30</vt:i4>
      </vt:variant>
    </vt:vector>
  </HeadingPairs>
  <TitlesOfParts>
    <vt:vector size="45" baseType="lpstr">
      <vt:lpstr>宋体</vt:lpstr>
      <vt:lpstr>.VnTime</vt:lpstr>
      <vt:lpstr>Arial</vt:lpstr>
      <vt:lpstr>Calibri</vt:lpstr>
      <vt:lpstr>DFPOP1-W9</vt:lpstr>
      <vt:lpstr>Times New Roman</vt:lpstr>
      <vt:lpstr>Verdana</vt:lpstr>
      <vt:lpstr>华康少女文字W5</vt:lpstr>
      <vt:lpstr>1_Office Theme</vt:lpstr>
      <vt:lpstr>Default Design</vt:lpstr>
      <vt:lpstr>2_Office Theme</vt:lpstr>
      <vt:lpstr>1_Default Design</vt:lpstr>
      <vt:lpstr>3_Default Design</vt:lpstr>
      <vt:lpstr>Office 主题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NQC2019</dc:creator>
  <cp:lastModifiedBy>loltntvl@gmail.com</cp:lastModifiedBy>
  <cp:revision>11</cp:revision>
  <dcterms:created xsi:type="dcterms:W3CDTF">2021-08-24T09:30:04Z</dcterms:created>
  <dcterms:modified xsi:type="dcterms:W3CDTF">2021-08-30T11:56:16Z</dcterms:modified>
</cp:coreProperties>
</file>