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70" r:id="rId3"/>
    <p:sldId id="268" r:id="rId4"/>
    <p:sldId id="258" r:id="rId5"/>
    <p:sldId id="259" r:id="rId6"/>
    <p:sldId id="260" r:id="rId7"/>
    <p:sldId id="261" r:id="rId8"/>
    <p:sldId id="262" r:id="rId9"/>
    <p:sldId id="271" r:id="rId10"/>
    <p:sldId id="275" r:id="rId11"/>
    <p:sldId id="276" r:id="rId12"/>
    <p:sldId id="277" r:id="rId13"/>
    <p:sldId id="278" r:id="rId14"/>
    <p:sldId id="27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77" d="100"/>
          <a:sy n="77" d="100"/>
        </p:scale>
        <p:origin x="120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1BB80-C0AE-4A16-A122-E2DB2AE6EEF9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CDFF4-3855-4029-8CFB-BE4409C6CA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55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0680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7065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文本占位符 70658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4820" name="灯片编号占位符 1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58ADA09-9C2B-4546-A880-DD278D7AF666}" type="slidenum">
              <a:rPr lang="en-US" altLang="zh-CN" smtClean="0">
                <a:solidFill>
                  <a:srgbClr val="000000"/>
                </a:solidFill>
                <a:latin typeface="等线"/>
                <a:cs typeface="等线"/>
              </a:rPr>
              <a:pPr/>
              <a:t>14</a:t>
            </a:fld>
            <a:endParaRPr lang="zh-CN" altLang="en-US">
              <a:solidFill>
                <a:srgbClr val="000000"/>
              </a:solidFill>
              <a:latin typeface="等线"/>
              <a:cs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626071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9728-6D42-4B5F-B435-2470A3B94B0E}" type="datetimeFigureOut">
              <a:rPr lang="en-US" smtClean="0"/>
              <a:pPr/>
              <a:t>19/11/2021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EE53-8953-4EEA-99B9-3168C4EDA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9728-6D42-4B5F-B435-2470A3B94B0E}" type="datetimeFigureOut">
              <a:rPr lang="en-US" smtClean="0"/>
              <a:pPr/>
              <a:t>19/11/2021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EE53-8953-4EEA-99B9-3168C4EDA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9728-6D42-4B5F-B435-2470A3B94B0E}" type="datetimeFigureOut">
              <a:rPr lang="en-US" smtClean="0"/>
              <a:pPr/>
              <a:t>19/11/2021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EE53-8953-4EEA-99B9-3168C4EDA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62209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9728-6D42-4B5F-B435-2470A3B94B0E}" type="datetimeFigureOut">
              <a:rPr lang="en-US" smtClean="0"/>
              <a:pPr/>
              <a:t>19/11/2021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EE53-8953-4EEA-99B9-3168C4EDA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9728-6D42-4B5F-B435-2470A3B94B0E}" type="datetimeFigureOut">
              <a:rPr lang="en-US" smtClean="0"/>
              <a:pPr/>
              <a:t>19/11/2021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EE53-8953-4EEA-99B9-3168C4EDA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9728-6D42-4B5F-B435-2470A3B94B0E}" type="datetimeFigureOut">
              <a:rPr lang="en-US" smtClean="0"/>
              <a:pPr/>
              <a:t>19/11/2021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EE53-8953-4EEA-99B9-3168C4EDA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9728-6D42-4B5F-B435-2470A3B94B0E}" type="datetimeFigureOut">
              <a:rPr lang="en-US" smtClean="0"/>
              <a:pPr/>
              <a:t>19/11/2021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EE53-8953-4EEA-99B9-3168C4EDA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9728-6D42-4B5F-B435-2470A3B94B0E}" type="datetimeFigureOut">
              <a:rPr lang="en-US" smtClean="0"/>
              <a:pPr/>
              <a:t>19/11/2021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EE53-8953-4EEA-99B9-3168C4EDA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9728-6D42-4B5F-B435-2470A3B94B0E}" type="datetimeFigureOut">
              <a:rPr lang="en-US" smtClean="0"/>
              <a:pPr/>
              <a:t>19/11/2021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EE53-8953-4EEA-99B9-3168C4EDA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9728-6D42-4B5F-B435-2470A3B94B0E}" type="datetimeFigureOut">
              <a:rPr lang="en-US" smtClean="0"/>
              <a:pPr/>
              <a:t>19/11/2021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EE53-8953-4EEA-99B9-3168C4EDA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9728-6D42-4B5F-B435-2470A3B94B0E}" type="datetimeFigureOut">
              <a:rPr lang="en-US" smtClean="0"/>
              <a:pPr/>
              <a:t>19/11/2021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EE53-8953-4EEA-99B9-3168C4EDA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79728-6D42-4B5F-B435-2470A3B94B0E}" type="datetimeFigureOut">
              <a:rPr lang="en-US" smtClean="0"/>
              <a:pPr/>
              <a:t>19/11/2021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DEE53-8953-4EEA-99B9-3168C4EDA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777715"/>
            <a:ext cx="10715436" cy="53577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40328"/>
            <a:ext cx="9144000" cy="361767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2" y="1340769"/>
            <a:ext cx="1307595" cy="6013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901519"/>
            <a:ext cx="1901121" cy="787111"/>
          </a:xfrm>
          <a:prstGeom prst="rect">
            <a:avLst/>
          </a:prstGeom>
        </p:spPr>
      </p:pic>
      <p:pic>
        <p:nvPicPr>
          <p:cNvPr id="2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5168.6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061841" y="-1587918"/>
            <a:ext cx="812800" cy="812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477667" y="2276259"/>
            <a:ext cx="3387938" cy="479229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9020" y="3466965"/>
            <a:ext cx="2289840" cy="2289840"/>
          </a:xfrm>
          <a:prstGeom prst="rect">
            <a:avLst/>
          </a:prstGeom>
        </p:spPr>
      </p:pic>
      <p:sp>
        <p:nvSpPr>
          <p:cNvPr id="25" name="Subtitle 2"/>
          <p:cNvSpPr txBox="1">
            <a:spLocks/>
          </p:cNvSpPr>
          <p:nvPr/>
        </p:nvSpPr>
        <p:spPr bwMode="auto">
          <a:xfrm>
            <a:off x="1839209" y="609600"/>
            <a:ext cx="612367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75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TRƯỜNG TIỂU HỌC LÊ QUÝ ĐÔN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209800" y="1752600"/>
            <a:ext cx="4953828" cy="573881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chemeClr val="tx2"/>
                </a:solidFill>
                <a:ea typeface="Arial Unicode MS" panose="020B0604020202020204"/>
                <a:cs typeface="Arial" panose="020B0604020202020204" pitchFamily="34" charset="0"/>
              </a:rPr>
              <a:t>MÔN TOÁN </a:t>
            </a:r>
          </a:p>
        </p:txBody>
      </p:sp>
      <p:sp>
        <p:nvSpPr>
          <p:cNvPr id="27" name="TextBox 1"/>
          <p:cNvSpPr txBox="1">
            <a:spLocks noChangeArrowheads="1"/>
          </p:cNvSpPr>
          <p:nvPr/>
        </p:nvSpPr>
        <p:spPr bwMode="auto">
          <a:xfrm>
            <a:off x="258470" y="2438400"/>
            <a:ext cx="888553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vi-VN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So </a:t>
            </a:r>
            <a:r>
              <a:rPr lang="en-US" altLang="vi-VN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vi-VN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vi-VN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vi-VN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altLang="vi-VN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vi-VN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vi-VN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(tr.57, 58)</a:t>
            </a:r>
            <a:endParaRPr lang="en-US" altLang="vi-VN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1488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6" dur="88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545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41" objId="2"/>
        <p14:playEvt time="10475" objId="2"/>
        <p14:playEvt time="19462" objId="2"/>
        <p14:stopEvt time="27275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" descr="C:\Users\Administrator.KSA0L5RTH9J4Y1T\Desktop\123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762000" y="1981200"/>
            <a:ext cx="891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8" name="Text Box 176"/>
          <p:cNvSpPr txBox="1">
            <a:spLocks noChangeArrowheads="1"/>
          </p:cNvSpPr>
          <p:nvPr/>
        </p:nvSpPr>
        <p:spPr bwMode="auto">
          <a:xfrm>
            <a:off x="533400" y="27432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18m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6m?</a:t>
            </a:r>
          </a:p>
        </p:txBody>
      </p:sp>
      <p:sp>
        <p:nvSpPr>
          <p:cNvPr id="29" name="Text Box 177"/>
          <p:cNvSpPr txBox="1">
            <a:spLocks noChangeArrowheads="1"/>
          </p:cNvSpPr>
          <p:nvPr/>
        </p:nvSpPr>
        <p:spPr bwMode="auto">
          <a:xfrm>
            <a:off x="533400" y="4419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35kg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5kg?</a:t>
            </a:r>
          </a:p>
        </p:txBody>
      </p:sp>
      <p:sp>
        <p:nvSpPr>
          <p:cNvPr id="30" name="Text Box 178"/>
          <p:cNvSpPr txBox="1">
            <a:spLocks noChangeArrowheads="1"/>
          </p:cNvSpPr>
          <p:nvPr/>
        </p:nvSpPr>
        <p:spPr bwMode="auto">
          <a:xfrm>
            <a:off x="533400" y="35814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3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: 6 = 3 (</a:t>
            </a:r>
            <a:r>
              <a:rPr lang="en-US" altLang="en-US" sz="3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5" name="Text Box 179"/>
          <p:cNvSpPr txBox="1">
            <a:spLocks noChangeArrowheads="1"/>
          </p:cNvSpPr>
          <p:nvPr/>
        </p:nvSpPr>
        <p:spPr bwMode="auto">
          <a:xfrm>
            <a:off x="533400" y="5181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3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3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 : 5 = 7 (</a:t>
            </a:r>
            <a:r>
              <a:rPr lang="en-US" altLang="en-US" sz="3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60672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" descr="C:\Users\Administrator.KSA0L5RTH9J4Y1T\Desktop\123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83"/>
          <p:cNvSpPr>
            <a:spLocks noChangeArrowheads="1"/>
          </p:cNvSpPr>
          <p:nvPr/>
        </p:nvSpPr>
        <p:spPr bwMode="auto">
          <a:xfrm rot="10755844" flipV="1">
            <a:off x="908397" y="1822393"/>
            <a:ext cx="792505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latin typeface="Times New Roman" panose="02020603050405020304" pitchFamily="18" charset="0"/>
              </a:rPr>
              <a:t> 2</a:t>
            </a:r>
            <a:r>
              <a:rPr lang="en-US" altLang="en-US" sz="2800" b="1" dirty="0"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</a:rPr>
              <a:t> 4 con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trâu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</a:rPr>
              <a:t> 20 con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bò</a:t>
            </a:r>
            <a:r>
              <a:rPr lang="en-US" altLang="en-US" sz="2800" b="1" dirty="0"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Hỏi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bò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gấp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mấy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lần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trâu</a:t>
            </a:r>
            <a:r>
              <a:rPr lang="en-US" altLang="en-US" sz="28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" name="Text Box 93"/>
          <p:cNvSpPr txBox="1">
            <a:spLocks noChangeArrowheads="1"/>
          </p:cNvSpPr>
          <p:nvPr/>
        </p:nvSpPr>
        <p:spPr bwMode="auto">
          <a:xfrm>
            <a:off x="342899" y="2819400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en-US" sz="28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94"/>
          <p:cNvSpPr txBox="1">
            <a:spLocks noChangeArrowheads="1"/>
          </p:cNvSpPr>
          <p:nvPr/>
        </p:nvSpPr>
        <p:spPr bwMode="auto">
          <a:xfrm>
            <a:off x="3853289" y="4083844"/>
            <a:ext cx="3521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ine 27"/>
          <p:cNvSpPr>
            <a:spLocks noChangeShapeType="1"/>
          </p:cNvSpPr>
          <p:nvPr/>
        </p:nvSpPr>
        <p:spPr bwMode="auto">
          <a:xfrm>
            <a:off x="1676400" y="3657600"/>
            <a:ext cx="4572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Line 28"/>
          <p:cNvSpPr>
            <a:spLocks noChangeShapeType="1"/>
          </p:cNvSpPr>
          <p:nvPr/>
        </p:nvSpPr>
        <p:spPr bwMode="auto">
          <a:xfrm>
            <a:off x="1676400" y="4038600"/>
            <a:ext cx="914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Line 29"/>
          <p:cNvSpPr>
            <a:spLocks noChangeShapeType="1"/>
          </p:cNvSpPr>
          <p:nvPr/>
        </p:nvSpPr>
        <p:spPr bwMode="auto">
          <a:xfrm>
            <a:off x="1676400" y="3581400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Line 33"/>
          <p:cNvSpPr>
            <a:spLocks noChangeShapeType="1"/>
          </p:cNvSpPr>
          <p:nvPr/>
        </p:nvSpPr>
        <p:spPr bwMode="auto">
          <a:xfrm>
            <a:off x="1676400" y="3962400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Line 34"/>
          <p:cNvSpPr>
            <a:spLocks noChangeShapeType="1"/>
          </p:cNvSpPr>
          <p:nvPr/>
        </p:nvSpPr>
        <p:spPr bwMode="auto">
          <a:xfrm>
            <a:off x="2590800" y="3962400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Line 35"/>
          <p:cNvSpPr>
            <a:spLocks noChangeShapeType="1"/>
          </p:cNvSpPr>
          <p:nvPr/>
        </p:nvSpPr>
        <p:spPr bwMode="auto">
          <a:xfrm>
            <a:off x="2590800" y="3581400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Line 36"/>
          <p:cNvSpPr>
            <a:spLocks noChangeShapeType="1"/>
          </p:cNvSpPr>
          <p:nvPr/>
        </p:nvSpPr>
        <p:spPr bwMode="auto">
          <a:xfrm>
            <a:off x="3505200" y="3581400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Line 40"/>
          <p:cNvSpPr>
            <a:spLocks noChangeShapeType="1"/>
          </p:cNvSpPr>
          <p:nvPr/>
        </p:nvSpPr>
        <p:spPr bwMode="auto">
          <a:xfrm>
            <a:off x="4419600" y="3581400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Line 41"/>
          <p:cNvSpPr>
            <a:spLocks noChangeShapeType="1"/>
          </p:cNvSpPr>
          <p:nvPr/>
        </p:nvSpPr>
        <p:spPr bwMode="auto">
          <a:xfrm>
            <a:off x="5334000" y="3581400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Text Box 42"/>
          <p:cNvSpPr txBox="1">
            <a:spLocks noChangeArrowheads="1"/>
          </p:cNvSpPr>
          <p:nvPr/>
        </p:nvSpPr>
        <p:spPr bwMode="auto">
          <a:xfrm>
            <a:off x="685800" y="3352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Bò: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43"/>
          <p:cNvSpPr txBox="1">
            <a:spLocks noChangeArrowheads="1"/>
          </p:cNvSpPr>
          <p:nvPr/>
        </p:nvSpPr>
        <p:spPr bwMode="auto">
          <a:xfrm>
            <a:off x="407347" y="3886200"/>
            <a:ext cx="990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Trâu: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utoShape 44"/>
          <p:cNvSpPr>
            <a:spLocks/>
          </p:cNvSpPr>
          <p:nvPr/>
        </p:nvSpPr>
        <p:spPr bwMode="auto">
          <a:xfrm rot="5400000">
            <a:off x="2019300" y="3763962"/>
            <a:ext cx="228600" cy="914400"/>
          </a:xfrm>
          <a:prstGeom prst="righ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Text Box 45"/>
          <p:cNvSpPr txBox="1">
            <a:spLocks noChangeArrowheads="1"/>
          </p:cNvSpPr>
          <p:nvPr/>
        </p:nvSpPr>
        <p:spPr bwMode="auto">
          <a:xfrm>
            <a:off x="1371600" y="4335462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con</a:t>
            </a:r>
          </a:p>
        </p:txBody>
      </p:sp>
      <p:sp>
        <p:nvSpPr>
          <p:cNvPr id="19" name="AutoShape 46"/>
          <p:cNvSpPr>
            <a:spLocks/>
          </p:cNvSpPr>
          <p:nvPr/>
        </p:nvSpPr>
        <p:spPr bwMode="auto">
          <a:xfrm rot="-5400000">
            <a:off x="3848100" y="1181100"/>
            <a:ext cx="228600" cy="4572000"/>
          </a:xfrm>
          <a:prstGeom prst="rightBrace">
            <a:avLst>
              <a:gd name="adj1" fmla="val 16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" name="Text Box 47"/>
          <p:cNvSpPr txBox="1">
            <a:spLocks noChangeArrowheads="1"/>
          </p:cNvSpPr>
          <p:nvPr/>
        </p:nvSpPr>
        <p:spPr bwMode="auto">
          <a:xfrm>
            <a:off x="3124200" y="2735263"/>
            <a:ext cx="2286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con</a:t>
            </a:r>
          </a:p>
        </p:txBody>
      </p:sp>
      <p:sp>
        <p:nvSpPr>
          <p:cNvPr id="21" name="Text Box 48"/>
          <p:cNvSpPr txBox="1">
            <a:spLocks noChangeArrowheads="1"/>
          </p:cNvSpPr>
          <p:nvPr/>
        </p:nvSpPr>
        <p:spPr bwMode="auto">
          <a:xfrm>
            <a:off x="3183387" y="4627564"/>
            <a:ext cx="5029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Text Box 49"/>
          <p:cNvSpPr txBox="1">
            <a:spLocks noChangeArrowheads="1"/>
          </p:cNvSpPr>
          <p:nvPr/>
        </p:nvSpPr>
        <p:spPr bwMode="auto">
          <a:xfrm>
            <a:off x="3276600" y="5171283"/>
            <a:ext cx="510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: 4 = 5 (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3" name="Text Box 50"/>
          <p:cNvSpPr txBox="1">
            <a:spLocks noChangeArrowheads="1"/>
          </p:cNvSpPr>
          <p:nvPr/>
        </p:nvSpPr>
        <p:spPr bwMode="auto">
          <a:xfrm>
            <a:off x="5181600" y="5673727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ine 31"/>
          <p:cNvSpPr>
            <a:spLocks noChangeShapeType="1"/>
          </p:cNvSpPr>
          <p:nvPr/>
        </p:nvSpPr>
        <p:spPr bwMode="auto">
          <a:xfrm>
            <a:off x="6248400" y="3581400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9150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480"/>
                            </p:stCondLst>
                            <p:childTnLst>
                              <p:par>
                                <p:cTn id="10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8" grpId="0"/>
      <p:bldP spid="20" grpId="0"/>
      <p:bldP spid="21" grpId="0"/>
      <p:bldP spid="22" grpId="0"/>
      <p:bldP spid="23" grpId="0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" descr="C:\Users\Administrator.KSA0L5RTH9J4Y1T\Desktop\123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04800" y="381000"/>
            <a:ext cx="9067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Thu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ộng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127 kg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ộng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ộng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kg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 Box 96"/>
          <p:cNvSpPr txBox="1">
            <a:spLocks noChangeArrowheads="1"/>
          </p:cNvSpPr>
          <p:nvPr/>
        </p:nvSpPr>
        <p:spPr bwMode="auto">
          <a:xfrm>
            <a:off x="685800" y="1905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Tóm</a:t>
            </a:r>
            <a:r>
              <a:rPr lang="en-US" altLang="en-US" sz="2400" u="sng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tắt</a:t>
            </a:r>
            <a:r>
              <a:rPr lang="en-US" altLang="en-US" sz="2400" dirty="0">
                <a:solidFill>
                  <a:srgbClr val="80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" name="Line 28"/>
          <p:cNvSpPr>
            <a:spLocks noChangeShapeType="1"/>
          </p:cNvSpPr>
          <p:nvPr/>
        </p:nvSpPr>
        <p:spPr bwMode="auto">
          <a:xfrm>
            <a:off x="2438400" y="2819400"/>
            <a:ext cx="914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400"/>
          </a:p>
        </p:txBody>
      </p:sp>
      <p:sp>
        <p:nvSpPr>
          <p:cNvPr id="6" name="Line 29"/>
          <p:cNvSpPr>
            <a:spLocks noChangeShapeType="1"/>
          </p:cNvSpPr>
          <p:nvPr/>
        </p:nvSpPr>
        <p:spPr bwMode="auto">
          <a:xfrm>
            <a:off x="2438400" y="3352800"/>
            <a:ext cx="2743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400"/>
          </a:p>
        </p:txBody>
      </p:sp>
      <p:sp>
        <p:nvSpPr>
          <p:cNvPr id="7" name="Line 31"/>
          <p:cNvSpPr>
            <a:spLocks noChangeShapeType="1"/>
          </p:cNvSpPr>
          <p:nvPr/>
        </p:nvSpPr>
        <p:spPr bwMode="auto">
          <a:xfrm>
            <a:off x="2438400" y="2743200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400"/>
          </a:p>
        </p:txBody>
      </p:sp>
      <p:sp>
        <p:nvSpPr>
          <p:cNvPr id="8" name="Line 33"/>
          <p:cNvSpPr>
            <a:spLocks noChangeShapeType="1"/>
          </p:cNvSpPr>
          <p:nvPr/>
        </p:nvSpPr>
        <p:spPr bwMode="auto">
          <a:xfrm>
            <a:off x="3352800" y="2743200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400"/>
          </a:p>
        </p:txBody>
      </p:sp>
      <p:sp>
        <p:nvSpPr>
          <p:cNvPr id="9" name="Line 36"/>
          <p:cNvSpPr>
            <a:spLocks noChangeShapeType="1"/>
          </p:cNvSpPr>
          <p:nvPr/>
        </p:nvSpPr>
        <p:spPr bwMode="auto">
          <a:xfrm>
            <a:off x="2438400" y="3276600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400"/>
          </a:p>
        </p:txBody>
      </p:sp>
      <p:sp>
        <p:nvSpPr>
          <p:cNvPr id="10" name="Line 37"/>
          <p:cNvSpPr>
            <a:spLocks noChangeShapeType="1"/>
          </p:cNvSpPr>
          <p:nvPr/>
        </p:nvSpPr>
        <p:spPr bwMode="auto">
          <a:xfrm>
            <a:off x="3352800" y="3276600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400"/>
          </a:p>
        </p:txBody>
      </p:sp>
      <p:sp>
        <p:nvSpPr>
          <p:cNvPr id="11" name="Line 38"/>
          <p:cNvSpPr>
            <a:spLocks noChangeShapeType="1"/>
          </p:cNvSpPr>
          <p:nvPr/>
        </p:nvSpPr>
        <p:spPr bwMode="auto">
          <a:xfrm>
            <a:off x="4267200" y="3276600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400"/>
          </a:p>
        </p:txBody>
      </p:sp>
      <p:sp>
        <p:nvSpPr>
          <p:cNvPr id="12" name="Line 39"/>
          <p:cNvSpPr>
            <a:spLocks noChangeShapeType="1"/>
          </p:cNvSpPr>
          <p:nvPr/>
        </p:nvSpPr>
        <p:spPr bwMode="auto">
          <a:xfrm>
            <a:off x="5181600" y="3276600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400"/>
          </a:p>
        </p:txBody>
      </p:sp>
      <p:sp>
        <p:nvSpPr>
          <p:cNvPr id="13" name="Text Box 40"/>
          <p:cNvSpPr txBox="1">
            <a:spLocks noChangeArrowheads="1"/>
          </p:cNvSpPr>
          <p:nvPr/>
        </p:nvSpPr>
        <p:spPr bwMode="auto">
          <a:xfrm>
            <a:off x="609600" y="2514600"/>
            <a:ext cx="1676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14" name="Text Box 41"/>
          <p:cNvSpPr txBox="1">
            <a:spLocks noChangeArrowheads="1"/>
          </p:cNvSpPr>
          <p:nvPr/>
        </p:nvSpPr>
        <p:spPr bwMode="auto">
          <a:xfrm>
            <a:off x="609600" y="3124200"/>
            <a:ext cx="1676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15" name="AutoShape 42"/>
          <p:cNvSpPr>
            <a:spLocks/>
          </p:cNvSpPr>
          <p:nvPr/>
        </p:nvSpPr>
        <p:spPr bwMode="auto">
          <a:xfrm>
            <a:off x="5562600" y="2438400"/>
            <a:ext cx="152400" cy="1219200"/>
          </a:xfrm>
          <a:prstGeom prst="rightBrace">
            <a:avLst>
              <a:gd name="adj1" fmla="val 6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16" name="Text Box 43"/>
          <p:cNvSpPr txBox="1">
            <a:spLocks noChangeArrowheads="1"/>
          </p:cNvSpPr>
          <p:nvPr/>
        </p:nvSpPr>
        <p:spPr bwMode="auto">
          <a:xfrm>
            <a:off x="5731492" y="2803562"/>
            <a:ext cx="990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kg</a:t>
            </a:r>
          </a:p>
        </p:txBody>
      </p:sp>
      <p:sp>
        <p:nvSpPr>
          <p:cNvPr id="17" name="AutoShape 44"/>
          <p:cNvSpPr>
            <a:spLocks/>
          </p:cNvSpPr>
          <p:nvPr/>
        </p:nvSpPr>
        <p:spPr bwMode="auto">
          <a:xfrm rot="-5400000">
            <a:off x="2834481" y="2194719"/>
            <a:ext cx="122238" cy="914400"/>
          </a:xfrm>
          <a:prstGeom prst="rightBrace">
            <a:avLst>
              <a:gd name="adj1" fmla="val 54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18" name="Text Box 45"/>
          <p:cNvSpPr txBox="1">
            <a:spLocks noChangeArrowheads="1"/>
          </p:cNvSpPr>
          <p:nvPr/>
        </p:nvSpPr>
        <p:spPr bwMode="auto">
          <a:xfrm>
            <a:off x="2395751" y="2174882"/>
            <a:ext cx="137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127 kg</a:t>
            </a:r>
          </a:p>
        </p:txBody>
      </p:sp>
      <p:sp>
        <p:nvSpPr>
          <p:cNvPr id="19" name="Text Box 78"/>
          <p:cNvSpPr txBox="1">
            <a:spLocks noChangeArrowheads="1"/>
          </p:cNvSpPr>
          <p:nvPr/>
        </p:nvSpPr>
        <p:spPr bwMode="auto">
          <a:xfrm>
            <a:off x="3880513" y="3729335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u="sng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2400" u="sng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Text Box 79"/>
          <p:cNvSpPr txBox="1">
            <a:spLocks noChangeArrowheads="1"/>
          </p:cNvSpPr>
          <p:nvPr/>
        </p:nvSpPr>
        <p:spPr bwMode="auto">
          <a:xfrm>
            <a:off x="0" y="4175125"/>
            <a:ext cx="91440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Thửa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ruộng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thu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lô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- gam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cà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chua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1" name="Text Box 80"/>
          <p:cNvSpPr txBox="1">
            <a:spLocks noChangeArrowheads="1"/>
          </p:cNvSpPr>
          <p:nvPr/>
        </p:nvSpPr>
        <p:spPr bwMode="auto">
          <a:xfrm>
            <a:off x="0" y="4648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127 x 3 = 381 (kg)</a:t>
            </a:r>
          </a:p>
        </p:txBody>
      </p: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-228600" y="5073603"/>
            <a:ext cx="91440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lô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– gam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3" name="Text Box 47"/>
          <p:cNvSpPr txBox="1">
            <a:spLocks noChangeArrowheads="1"/>
          </p:cNvSpPr>
          <p:nvPr/>
        </p:nvSpPr>
        <p:spPr bwMode="auto">
          <a:xfrm>
            <a:off x="152400" y="5562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127 + 381 = 508 (kg)</a:t>
            </a:r>
          </a:p>
        </p:txBody>
      </p:sp>
      <p:sp>
        <p:nvSpPr>
          <p:cNvPr id="24" name="Text Box 48"/>
          <p:cNvSpPr txBox="1">
            <a:spLocks noChangeArrowheads="1"/>
          </p:cNvSpPr>
          <p:nvPr/>
        </p:nvSpPr>
        <p:spPr bwMode="auto">
          <a:xfrm>
            <a:off x="3581400" y="60198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508 kg</a:t>
            </a:r>
          </a:p>
        </p:txBody>
      </p:sp>
    </p:spTree>
    <p:extLst>
      <p:ext uri="{BB962C8B-B14F-4D97-AF65-F5344CB8AC3E}">
        <p14:creationId xmlns:p14="http://schemas.microsoft.com/office/powerpoint/2010/main" val="492693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2727334" y="471368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37918" name="Text Box 30"/>
          <p:cNvSpPr txBox="1">
            <a:spLocks noChangeArrowheads="1"/>
          </p:cNvSpPr>
          <p:nvPr/>
        </p:nvSpPr>
        <p:spPr bwMode="auto">
          <a:xfrm>
            <a:off x="1295400" y="2628900"/>
            <a:ext cx="655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000" dirty="0">
              <a:solidFill>
                <a:srgbClr val="FF0000"/>
              </a:solidFill>
              <a:latin typeface=".VnTifani HeavyH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-571500" y="1587387"/>
            <a:ext cx="998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B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CHÚC CÁC EM HỌC GIỎI CHĂM NGOAN </a:t>
            </a:r>
          </a:p>
        </p:txBody>
      </p:sp>
      <p:pic>
        <p:nvPicPr>
          <p:cNvPr id="19" name="Picture 13" descr="Picture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1993900"/>
            <a:ext cx="14478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 descr="Picture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40740"/>
            <a:ext cx="14478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3" descr="Picture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976" y="4956621"/>
            <a:ext cx="1147089" cy="101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86642" y="3360003"/>
            <a:ext cx="703815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XIN CHÀO 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5578195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64541" descr="封面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64545" descr="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Happy Whistling Ukulele - - Audiojungle - Royalty Free Music - Stock Music - Background Music -">
            <a:hlinkClick r:id="" action="ppaction://media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72199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52600"/>
            <a:ext cx="42132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100069"/>
      </p:ext>
    </p:extLst>
  </p:cSld>
  <p:clrMapOvr>
    <a:masterClrMapping/>
  </p:clrMapOvr>
  <p:transition advTm="274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MSOffice Training: Hình nền thiết kế giáo án điện tử Powerpoint (P2) | Hình  nền, Dễ thương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WordArt 4"/>
          <p:cNvSpPr>
            <a:spLocks noChangeArrowheads="1" noChangeShapeType="1" noTextEdit="1"/>
          </p:cNvSpPr>
          <p:nvPr/>
        </p:nvSpPr>
        <p:spPr bwMode="auto">
          <a:xfrm>
            <a:off x="3657600" y="1066800"/>
            <a:ext cx="1752600" cy="862013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900" b="1" kern="10" cap="all" dirty="0">
                <a:ln w="9000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Toán</a:t>
            </a:r>
          </a:p>
        </p:txBody>
      </p:sp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76200" y="2451869"/>
            <a:ext cx="89916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SÁNH SỐ LỚN GẤP MẤY LẦN SỐ BÉ</a:t>
            </a:r>
            <a:endParaRPr lang="vi-VN" altLang="en-US" sz="36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7211" y="3326430"/>
            <a:ext cx="4363640" cy="559770"/>
          </a:xfrm>
          <a:prstGeom prst="rect">
            <a:avLst/>
          </a:prstGeom>
          <a:noFill/>
        </p:spPr>
        <p:txBody>
          <a:bodyPr lIns="51435" tIns="25718" rIns="51435" bIns="25718">
            <a:spAutoFit/>
          </a:bodyPr>
          <a:lstStyle/>
          <a:p>
            <a:pPr algn="ctr">
              <a:defRPr/>
            </a:pPr>
            <a:r>
              <a:rPr lang="en-US" sz="33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(SGK – TR.57)</a:t>
            </a:r>
          </a:p>
        </p:txBody>
      </p:sp>
    </p:spTree>
    <p:extLst>
      <p:ext uri="{BB962C8B-B14F-4D97-AF65-F5344CB8AC3E}">
        <p14:creationId xmlns:p14="http://schemas.microsoft.com/office/powerpoint/2010/main" val="715587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Administrator.KSA0L5RTH9J4Y1T\Desktop\123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1874838" y="1981200"/>
            <a:ext cx="5668962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KHỞI ĐỘNG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685800" y="3048000"/>
            <a:ext cx="784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Muốn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gấp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lên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nhiều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lần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thế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685800" y="4419600"/>
            <a:ext cx="784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Muốn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giảm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nhiều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lần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thế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2362200" y="3657600"/>
            <a:ext cx="3429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5 </a:t>
            </a:r>
            <a:r>
              <a:rPr lang="en-US" sz="2800" b="1" dirty="0" err="1">
                <a:latin typeface="Times New Roman" pitchFamily="18" charset="0"/>
              </a:rPr>
              <a:t>gấp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lên</a:t>
            </a:r>
            <a:r>
              <a:rPr lang="en-US" sz="2800" b="1" dirty="0">
                <a:latin typeface="Times New Roman" pitchFamily="18" charset="0"/>
              </a:rPr>
              <a:t> 6 </a:t>
            </a:r>
            <a:r>
              <a:rPr lang="en-US" sz="2800" b="1" dirty="0" err="1">
                <a:latin typeface="Times New Roman" pitchFamily="18" charset="0"/>
              </a:rPr>
              <a:t>lần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</a:rPr>
              <a:t>: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2286000" y="5029200"/>
            <a:ext cx="434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12 </a:t>
            </a:r>
            <a:r>
              <a:rPr lang="en-US" sz="2800" b="1" dirty="0" err="1">
                <a:latin typeface="Times New Roman" pitchFamily="18" charset="0"/>
              </a:rPr>
              <a:t>giảm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</a:rPr>
              <a:t> 3 </a:t>
            </a:r>
            <a:r>
              <a:rPr lang="en-US" sz="2800" b="1" dirty="0" err="1">
                <a:latin typeface="Times New Roman" pitchFamily="18" charset="0"/>
              </a:rPr>
              <a:t>lần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</a:rPr>
              <a:t>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715000" y="366778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30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807998" y="503938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4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/>
      <p:bldP spid="20" grpId="0"/>
      <p:bldP spid="21" grpId="0"/>
      <p:bldP spid="23" grpId="0"/>
      <p:bldP spid="24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.KSA0L5RTH9J4Y1T\Desktop\123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441790" y="716972"/>
            <a:ext cx="19812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219200" y="1995606"/>
            <a:ext cx="716280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thẳng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AB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dài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6cm,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thẳng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CD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dài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2cm. </a:t>
            </a:r>
          </a:p>
          <a:p>
            <a:pPr>
              <a:spcBef>
                <a:spcPts val="6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Hỏi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thẳng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AB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dài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gấp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mấy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lần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thẳng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CD ?</a:t>
            </a:r>
          </a:p>
        </p:txBody>
      </p:sp>
      <p:sp>
        <p:nvSpPr>
          <p:cNvPr id="44" name="Text Box 60"/>
          <p:cNvSpPr txBox="1">
            <a:spLocks noChangeArrowheads="1"/>
          </p:cNvSpPr>
          <p:nvPr/>
        </p:nvSpPr>
        <p:spPr bwMode="auto">
          <a:xfrm>
            <a:off x="5791200" y="3191470"/>
            <a:ext cx="16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giải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5" name="Text Box 61"/>
          <p:cNvSpPr txBox="1">
            <a:spLocks noChangeArrowheads="1"/>
          </p:cNvSpPr>
          <p:nvPr/>
        </p:nvSpPr>
        <p:spPr bwMode="auto">
          <a:xfrm>
            <a:off x="4800600" y="3653135"/>
            <a:ext cx="342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thẳng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AB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dài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gấp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thẳng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CD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lần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5577016" y="4491335"/>
            <a:ext cx="20429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6 : 2 = 3 (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lần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47" name="Text Box 63"/>
          <p:cNvSpPr txBox="1">
            <a:spLocks noChangeArrowheads="1"/>
          </p:cNvSpPr>
          <p:nvPr/>
        </p:nvSpPr>
        <p:spPr bwMode="auto">
          <a:xfrm>
            <a:off x="5943600" y="4948535"/>
            <a:ext cx="205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Đáp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: 3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lần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93124" y="3043535"/>
            <a:ext cx="3962400" cy="2214265"/>
            <a:chOff x="593124" y="3048000"/>
            <a:chExt cx="3962400" cy="2214265"/>
          </a:xfrm>
        </p:grpSpPr>
        <p:sp>
          <p:nvSpPr>
            <p:cNvPr id="20" name="Text Box 26"/>
            <p:cNvSpPr txBox="1">
              <a:spLocks noChangeArrowheads="1"/>
            </p:cNvSpPr>
            <p:nvPr/>
          </p:nvSpPr>
          <p:spPr bwMode="auto">
            <a:xfrm>
              <a:off x="3945924" y="3738265"/>
              <a:ext cx="609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/>
                <a:t>B</a:t>
              </a: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897924" y="3048000"/>
              <a:ext cx="154781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</a:rPr>
                <a:t>Tóm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</a:rPr>
                <a:t>tắt</a:t>
              </a:r>
              <a:endParaRPr lang="en-US" sz="2400" b="1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8" name="Text Box 24"/>
            <p:cNvSpPr txBox="1">
              <a:spLocks noChangeArrowheads="1"/>
            </p:cNvSpPr>
            <p:nvPr/>
          </p:nvSpPr>
          <p:spPr bwMode="auto">
            <a:xfrm>
              <a:off x="2193324" y="4343400"/>
              <a:ext cx="762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/>
                <a:t>D</a:t>
              </a:r>
            </a:p>
          </p:txBody>
        </p:sp>
        <p:sp>
          <p:nvSpPr>
            <p:cNvPr id="19" name="Text Box 25"/>
            <p:cNvSpPr txBox="1">
              <a:spLocks noChangeArrowheads="1"/>
            </p:cNvSpPr>
            <p:nvPr/>
          </p:nvSpPr>
          <p:spPr bwMode="auto">
            <a:xfrm>
              <a:off x="593124" y="4338935"/>
              <a:ext cx="609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/>
                <a:t>C</a:t>
              </a:r>
            </a:p>
          </p:txBody>
        </p:sp>
        <p:sp>
          <p:nvSpPr>
            <p:cNvPr id="21" name="Text Box 27"/>
            <p:cNvSpPr txBox="1">
              <a:spLocks noChangeArrowheads="1"/>
            </p:cNvSpPr>
            <p:nvPr/>
          </p:nvSpPr>
          <p:spPr bwMode="auto">
            <a:xfrm>
              <a:off x="593124" y="3738265"/>
              <a:ext cx="40481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/>
                <a:t>A</a:t>
              </a:r>
            </a:p>
          </p:txBody>
        </p:sp>
        <p:grpSp>
          <p:nvGrpSpPr>
            <p:cNvPr id="26" name="Group 36"/>
            <p:cNvGrpSpPr>
              <a:grpSpLocks/>
            </p:cNvGrpSpPr>
            <p:nvPr/>
          </p:nvGrpSpPr>
          <p:grpSpPr bwMode="auto">
            <a:xfrm>
              <a:off x="2955324" y="4038600"/>
              <a:ext cx="914400" cy="152400"/>
              <a:chOff x="1632" y="3408"/>
              <a:chExt cx="576" cy="96"/>
            </a:xfrm>
          </p:grpSpPr>
          <p:sp>
            <p:nvSpPr>
              <p:cNvPr id="28" name="Line 33"/>
              <p:cNvSpPr>
                <a:spLocks noChangeShapeType="1"/>
              </p:cNvSpPr>
              <p:nvPr/>
            </p:nvSpPr>
            <p:spPr bwMode="auto">
              <a:xfrm flipV="1">
                <a:off x="2208" y="3408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9" name="Line 35"/>
              <p:cNvSpPr>
                <a:spLocks noChangeShapeType="1"/>
              </p:cNvSpPr>
              <p:nvPr/>
            </p:nvSpPr>
            <p:spPr bwMode="auto">
              <a:xfrm>
                <a:off x="1632" y="3456"/>
                <a:ext cx="576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/>
              </a:p>
            </p:txBody>
          </p:sp>
        </p:grpSp>
        <p:grpSp>
          <p:nvGrpSpPr>
            <p:cNvPr id="30" name="Group 37"/>
            <p:cNvGrpSpPr>
              <a:grpSpLocks/>
            </p:cNvGrpSpPr>
            <p:nvPr/>
          </p:nvGrpSpPr>
          <p:grpSpPr bwMode="auto">
            <a:xfrm>
              <a:off x="1126524" y="4038600"/>
              <a:ext cx="914400" cy="152400"/>
              <a:chOff x="1632" y="3408"/>
              <a:chExt cx="576" cy="96"/>
            </a:xfrm>
          </p:grpSpPr>
          <p:sp>
            <p:nvSpPr>
              <p:cNvPr id="31" name="Line 38"/>
              <p:cNvSpPr>
                <a:spLocks noChangeShapeType="1"/>
              </p:cNvSpPr>
              <p:nvPr/>
            </p:nvSpPr>
            <p:spPr bwMode="auto">
              <a:xfrm flipV="1">
                <a:off x="1632" y="3408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2" name="Line 39"/>
              <p:cNvSpPr>
                <a:spLocks noChangeShapeType="1"/>
              </p:cNvSpPr>
              <p:nvPr/>
            </p:nvSpPr>
            <p:spPr bwMode="auto">
              <a:xfrm flipV="1">
                <a:off x="2208" y="3408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3" name="Line 40"/>
              <p:cNvSpPr>
                <a:spLocks noChangeShapeType="1"/>
              </p:cNvSpPr>
              <p:nvPr/>
            </p:nvSpPr>
            <p:spPr bwMode="auto">
              <a:xfrm>
                <a:off x="1632" y="3456"/>
                <a:ext cx="576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/>
              </a:p>
            </p:txBody>
          </p:sp>
        </p:grpSp>
        <p:grpSp>
          <p:nvGrpSpPr>
            <p:cNvPr id="34" name="Group 41"/>
            <p:cNvGrpSpPr>
              <a:grpSpLocks/>
            </p:cNvGrpSpPr>
            <p:nvPr/>
          </p:nvGrpSpPr>
          <p:grpSpPr bwMode="auto">
            <a:xfrm>
              <a:off x="2040924" y="4038600"/>
              <a:ext cx="914400" cy="152400"/>
              <a:chOff x="1632" y="3408"/>
              <a:chExt cx="576" cy="96"/>
            </a:xfrm>
          </p:grpSpPr>
          <p:sp>
            <p:nvSpPr>
              <p:cNvPr id="35" name="Line 42"/>
              <p:cNvSpPr>
                <a:spLocks noChangeShapeType="1"/>
              </p:cNvSpPr>
              <p:nvPr/>
            </p:nvSpPr>
            <p:spPr bwMode="auto">
              <a:xfrm flipV="1">
                <a:off x="1632" y="3408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6" name="Line 43"/>
              <p:cNvSpPr>
                <a:spLocks noChangeShapeType="1"/>
              </p:cNvSpPr>
              <p:nvPr/>
            </p:nvSpPr>
            <p:spPr bwMode="auto">
              <a:xfrm flipV="1">
                <a:off x="2208" y="3408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7" name="Line 44"/>
              <p:cNvSpPr>
                <a:spLocks noChangeShapeType="1"/>
              </p:cNvSpPr>
              <p:nvPr/>
            </p:nvSpPr>
            <p:spPr bwMode="auto">
              <a:xfrm>
                <a:off x="1632" y="3456"/>
                <a:ext cx="576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38" name="Line 48"/>
            <p:cNvSpPr>
              <a:spLocks noChangeShapeType="1"/>
            </p:cNvSpPr>
            <p:nvPr/>
          </p:nvSpPr>
          <p:spPr bwMode="auto">
            <a:xfrm>
              <a:off x="1116999" y="4648200"/>
              <a:ext cx="91440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9" name="AutoShape 54"/>
            <p:cNvSpPr>
              <a:spLocks/>
            </p:cNvSpPr>
            <p:nvPr/>
          </p:nvSpPr>
          <p:spPr bwMode="auto">
            <a:xfrm rot="16200000" flipV="1">
              <a:off x="2345724" y="2595265"/>
              <a:ext cx="304800" cy="2743200"/>
            </a:xfrm>
            <a:prstGeom prst="rightBracket">
              <a:avLst>
                <a:gd name="adj" fmla="val 436292"/>
              </a:avLst>
            </a:prstGeom>
            <a:noFill/>
            <a:ln w="12700">
              <a:solidFill>
                <a:srgbClr val="0000FF"/>
              </a:solidFill>
              <a:prstDash val="dashDot"/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 sz="2400">
                <a:solidFill>
                  <a:srgbClr val="CC0000"/>
                </a:solidFill>
              </a:endParaRPr>
            </a:p>
          </p:txBody>
        </p:sp>
        <p:sp>
          <p:nvSpPr>
            <p:cNvPr id="41" name="Text Box 56"/>
            <p:cNvSpPr txBox="1">
              <a:spLocks noChangeArrowheads="1"/>
            </p:cNvSpPr>
            <p:nvPr/>
          </p:nvSpPr>
          <p:spPr bwMode="auto">
            <a:xfrm>
              <a:off x="2117124" y="3433465"/>
              <a:ext cx="914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/>
                <a:t>6 cm</a:t>
              </a:r>
            </a:p>
          </p:txBody>
        </p:sp>
        <p:sp>
          <p:nvSpPr>
            <p:cNvPr id="42" name="Text Box 57"/>
            <p:cNvSpPr txBox="1">
              <a:spLocks noChangeArrowheads="1"/>
            </p:cNvSpPr>
            <p:nvPr/>
          </p:nvSpPr>
          <p:spPr bwMode="auto">
            <a:xfrm>
              <a:off x="1202724" y="4805065"/>
              <a:ext cx="914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/>
                <a:t>2cm</a:t>
              </a:r>
            </a:p>
          </p:txBody>
        </p:sp>
        <p:sp>
          <p:nvSpPr>
            <p:cNvPr id="48" name="Line 68"/>
            <p:cNvSpPr>
              <a:spLocks noChangeShapeType="1"/>
            </p:cNvSpPr>
            <p:nvPr/>
          </p:nvSpPr>
          <p:spPr bwMode="auto">
            <a:xfrm>
              <a:off x="2040924" y="4043065"/>
              <a:ext cx="0" cy="1524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9" name="Line 72"/>
            <p:cNvSpPr>
              <a:spLocks noChangeShapeType="1"/>
            </p:cNvSpPr>
            <p:nvPr/>
          </p:nvSpPr>
          <p:spPr bwMode="auto">
            <a:xfrm>
              <a:off x="1112237" y="4028778"/>
              <a:ext cx="0" cy="1524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0" name="Line 73"/>
            <p:cNvSpPr>
              <a:spLocks noChangeShapeType="1"/>
            </p:cNvSpPr>
            <p:nvPr/>
          </p:nvSpPr>
          <p:spPr bwMode="auto">
            <a:xfrm>
              <a:off x="2955324" y="4038303"/>
              <a:ext cx="0" cy="1524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1" name="Line 74"/>
            <p:cNvSpPr>
              <a:spLocks noChangeShapeType="1"/>
            </p:cNvSpPr>
            <p:nvPr/>
          </p:nvSpPr>
          <p:spPr bwMode="auto">
            <a:xfrm>
              <a:off x="3884012" y="4028778"/>
              <a:ext cx="0" cy="1524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2" name="Line 75"/>
            <p:cNvSpPr>
              <a:spLocks noChangeShapeType="1"/>
            </p:cNvSpPr>
            <p:nvPr/>
          </p:nvSpPr>
          <p:spPr bwMode="auto">
            <a:xfrm>
              <a:off x="1107474" y="4562178"/>
              <a:ext cx="0" cy="1524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3" name="Line 76"/>
            <p:cNvSpPr>
              <a:spLocks noChangeShapeType="1"/>
            </p:cNvSpPr>
            <p:nvPr/>
          </p:nvSpPr>
          <p:spPr bwMode="auto">
            <a:xfrm>
              <a:off x="2050449" y="4566940"/>
              <a:ext cx="0" cy="1524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4" name="AutoShape 54"/>
            <p:cNvSpPr>
              <a:spLocks/>
            </p:cNvSpPr>
            <p:nvPr/>
          </p:nvSpPr>
          <p:spPr bwMode="auto">
            <a:xfrm rot="16200000" flipH="1" flipV="1">
              <a:off x="1507524" y="4347865"/>
              <a:ext cx="152400" cy="914400"/>
            </a:xfrm>
            <a:prstGeom prst="rightBracket">
              <a:avLst>
                <a:gd name="adj" fmla="val 436292"/>
              </a:avLst>
            </a:prstGeom>
            <a:noFill/>
            <a:ln w="12700">
              <a:solidFill>
                <a:srgbClr val="0000FF"/>
              </a:solidFill>
              <a:prstDash val="dashDot"/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 sz="2400">
                <a:solidFill>
                  <a:srgbClr val="CC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44" grpId="0"/>
      <p:bldP spid="45" grpId="0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.KSA0L5RTH9J4Y1T\Desktop\123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90600" y="2209800"/>
            <a:ext cx="7467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Muốn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lớn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gấp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mấy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lần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bé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thế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457200" y="3505200"/>
            <a:ext cx="8229600" cy="2133600"/>
            <a:chOff x="432" y="2208"/>
            <a:chExt cx="5328" cy="1392"/>
          </a:xfrm>
        </p:grpSpPr>
        <p:sp>
          <p:nvSpPr>
            <p:cNvPr id="9" name="AutoShape 10"/>
            <p:cNvSpPr>
              <a:spLocks noChangeArrowheads="1"/>
            </p:cNvSpPr>
            <p:nvPr/>
          </p:nvSpPr>
          <p:spPr bwMode="auto">
            <a:xfrm>
              <a:off x="432" y="2208"/>
              <a:ext cx="5328" cy="1392"/>
            </a:xfrm>
            <a:prstGeom prst="horizontalScroll">
              <a:avLst>
                <a:gd name="adj" fmla="val 12500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672" y="2514"/>
              <a:ext cx="4944" cy="964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</a:rPr>
                <a:t>Muốn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</a:rPr>
                <a:t>biết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</a:rPr>
                <a:t>số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</a:rPr>
                <a:t>lớn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</a:rPr>
                <a:t>gấp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</a:rPr>
                <a:t>mấy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</a:rPr>
                <a:t>lần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</a:rPr>
                <a:t>số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</a:rPr>
                <a:t>bé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</a:p>
            <a:p>
              <a:pPr algn="ctr">
                <a:spcBef>
                  <a:spcPct val="50000"/>
                </a:spcBef>
              </a:pP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</a:rPr>
                <a:t>ta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</a:rPr>
                <a:t>lấy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</a:rPr>
                <a:t>số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</a:rPr>
                <a:t>lớn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</a:rPr>
                <a:t> chia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</a:rPr>
                <a:t>cho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</a:rPr>
                <a:t>số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</a:rPr>
                <a:t>bé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.KSA0L5RTH9J4Y1T\Desktop\123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609600" y="2057400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4800" y="3124200"/>
            <a:ext cx="5058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latin typeface="VNI-Helve" pitchFamily="2" charset="0"/>
              </a:rPr>
              <a:t>a)</a:t>
            </a:r>
          </a:p>
        </p:txBody>
      </p:sp>
      <p:grpSp>
        <p:nvGrpSpPr>
          <p:cNvPr id="9" name="Group 89"/>
          <p:cNvGrpSpPr>
            <a:grpSpLocks/>
          </p:cNvGrpSpPr>
          <p:nvPr/>
        </p:nvGrpSpPr>
        <p:grpSpPr bwMode="auto">
          <a:xfrm>
            <a:off x="685800" y="3276600"/>
            <a:ext cx="2133600" cy="285759"/>
            <a:chOff x="115608" y="2081996"/>
            <a:chExt cx="2707227" cy="361674"/>
          </a:xfrm>
        </p:grpSpPr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15608" y="2081996"/>
              <a:ext cx="725632" cy="361674"/>
              <a:chOff x="762000" y="2655409"/>
              <a:chExt cx="481908" cy="240195"/>
            </a:xfrm>
          </p:grpSpPr>
          <p:sp>
            <p:nvSpPr>
              <p:cNvPr id="17" name="Oval 16"/>
              <p:cNvSpPr>
                <a:spLocks noChangeArrowheads="1"/>
              </p:cNvSpPr>
              <p:nvPr/>
            </p:nvSpPr>
            <p:spPr bwMode="auto">
              <a:xfrm>
                <a:off x="762000" y="2667003"/>
                <a:ext cx="228827" cy="228601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8" name="Oval 4"/>
              <p:cNvSpPr>
                <a:spLocks noChangeArrowheads="1"/>
              </p:cNvSpPr>
              <p:nvPr/>
            </p:nvSpPr>
            <p:spPr bwMode="auto">
              <a:xfrm>
                <a:off x="1015081" y="2655409"/>
                <a:ext cx="228827" cy="228601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  <p:grpSp>
          <p:nvGrpSpPr>
            <p:cNvPr id="11" name="Group 8"/>
            <p:cNvGrpSpPr>
              <a:grpSpLocks/>
            </p:cNvGrpSpPr>
            <p:nvPr/>
          </p:nvGrpSpPr>
          <p:grpSpPr bwMode="auto">
            <a:xfrm>
              <a:off x="1096878" y="2081990"/>
              <a:ext cx="735159" cy="361664"/>
              <a:chOff x="761910" y="2655411"/>
              <a:chExt cx="488235" cy="240189"/>
            </a:xfrm>
          </p:grpSpPr>
          <p:sp>
            <p:nvSpPr>
              <p:cNvPr id="15" name="Oval 14"/>
              <p:cNvSpPr>
                <a:spLocks noChangeArrowheads="1"/>
              </p:cNvSpPr>
              <p:nvPr/>
            </p:nvSpPr>
            <p:spPr bwMode="auto">
              <a:xfrm>
                <a:off x="761910" y="2667000"/>
                <a:ext cx="228827" cy="228600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6" name="Oval 15"/>
              <p:cNvSpPr>
                <a:spLocks noChangeArrowheads="1"/>
              </p:cNvSpPr>
              <p:nvPr/>
            </p:nvSpPr>
            <p:spPr bwMode="auto">
              <a:xfrm>
                <a:off x="1021318" y="2655411"/>
                <a:ext cx="228827" cy="228601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2097201" y="2081996"/>
              <a:ext cx="725632" cy="344216"/>
              <a:chOff x="774474" y="2655410"/>
              <a:chExt cx="481908" cy="228601"/>
            </a:xfrm>
          </p:grpSpPr>
          <p:sp>
            <p:nvSpPr>
              <p:cNvPr id="13" name="Oval 12"/>
              <p:cNvSpPr>
                <a:spLocks noChangeArrowheads="1"/>
              </p:cNvSpPr>
              <p:nvPr/>
            </p:nvSpPr>
            <p:spPr bwMode="auto">
              <a:xfrm>
                <a:off x="774474" y="2655410"/>
                <a:ext cx="228827" cy="228601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4" name="Oval 13"/>
              <p:cNvSpPr>
                <a:spLocks noChangeArrowheads="1"/>
              </p:cNvSpPr>
              <p:nvPr/>
            </p:nvSpPr>
            <p:spPr bwMode="auto">
              <a:xfrm>
                <a:off x="1027555" y="2655410"/>
                <a:ext cx="228827" cy="228601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</p:grpSp>
      <p:grpSp>
        <p:nvGrpSpPr>
          <p:cNvPr id="19" name="Group 14"/>
          <p:cNvGrpSpPr/>
          <p:nvPr/>
        </p:nvGrpSpPr>
        <p:grpSpPr>
          <a:xfrm>
            <a:off x="685800" y="3657600"/>
            <a:ext cx="533400" cy="312756"/>
            <a:chOff x="863213" y="2667000"/>
            <a:chExt cx="481630" cy="228600"/>
          </a:xfrm>
          <a:solidFill>
            <a:schemeClr val="bg1"/>
          </a:solidFill>
        </p:grpSpPr>
        <p:sp>
          <p:nvSpPr>
            <p:cNvPr id="20" name="Oval 19"/>
            <p:cNvSpPr/>
            <p:nvPr/>
          </p:nvSpPr>
          <p:spPr>
            <a:xfrm>
              <a:off x="863213" y="2667000"/>
              <a:ext cx="228600" cy="2286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116243" y="2667000"/>
              <a:ext cx="228600" cy="2286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33400" y="4623137"/>
            <a:ext cx="2438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… 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102497" y="3124200"/>
            <a:ext cx="6313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latin typeface="VNI-Helve" pitchFamily="2" charset="0"/>
              </a:rPr>
              <a:t>b)</a:t>
            </a:r>
          </a:p>
        </p:txBody>
      </p:sp>
      <p:grpSp>
        <p:nvGrpSpPr>
          <p:cNvPr id="25" name="Group 90"/>
          <p:cNvGrpSpPr>
            <a:grpSpLocks/>
          </p:cNvGrpSpPr>
          <p:nvPr/>
        </p:nvGrpSpPr>
        <p:grpSpPr bwMode="auto">
          <a:xfrm>
            <a:off x="3505200" y="3276600"/>
            <a:ext cx="1480174" cy="523875"/>
            <a:chOff x="3209593" y="2067910"/>
            <a:chExt cx="1670267" cy="675288"/>
          </a:xfrm>
        </p:grpSpPr>
        <p:grpSp>
          <p:nvGrpSpPr>
            <p:cNvPr id="26" name="Group 36"/>
            <p:cNvGrpSpPr>
              <a:grpSpLocks/>
            </p:cNvGrpSpPr>
            <p:nvPr/>
          </p:nvGrpSpPr>
          <p:grpSpPr bwMode="auto">
            <a:xfrm>
              <a:off x="3209593" y="2067910"/>
              <a:ext cx="723994" cy="675288"/>
              <a:chOff x="4045165" y="2099441"/>
              <a:chExt cx="723994" cy="675288"/>
            </a:xfrm>
          </p:grpSpPr>
          <p:sp>
            <p:nvSpPr>
              <p:cNvPr id="31" name="Oval 30"/>
              <p:cNvSpPr>
                <a:spLocks noChangeArrowheads="1"/>
              </p:cNvSpPr>
              <p:nvPr/>
            </p:nvSpPr>
            <p:spPr bwMode="auto">
              <a:xfrm>
                <a:off x="4248391" y="2429935"/>
                <a:ext cx="342945" cy="344794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32" name="Oval 31"/>
              <p:cNvSpPr>
                <a:spLocks noChangeArrowheads="1"/>
              </p:cNvSpPr>
              <p:nvPr/>
            </p:nvSpPr>
            <p:spPr bwMode="auto">
              <a:xfrm>
                <a:off x="4045165" y="2099441"/>
                <a:ext cx="344533" cy="344794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33" name="Oval 32"/>
              <p:cNvSpPr>
                <a:spLocks noChangeArrowheads="1"/>
              </p:cNvSpPr>
              <p:nvPr/>
            </p:nvSpPr>
            <p:spPr bwMode="auto">
              <a:xfrm>
                <a:off x="4424627" y="2099441"/>
                <a:ext cx="344532" cy="344794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  <p:grpSp>
          <p:nvGrpSpPr>
            <p:cNvPr id="27" name="Group 37"/>
            <p:cNvGrpSpPr>
              <a:grpSpLocks/>
            </p:cNvGrpSpPr>
            <p:nvPr/>
          </p:nvGrpSpPr>
          <p:grpSpPr bwMode="auto">
            <a:xfrm>
              <a:off x="4155866" y="2067910"/>
              <a:ext cx="723994" cy="675288"/>
              <a:chOff x="4045507" y="2099441"/>
              <a:chExt cx="723994" cy="675288"/>
            </a:xfrm>
          </p:grpSpPr>
          <p:sp>
            <p:nvSpPr>
              <p:cNvPr id="28" name="Oval 27"/>
              <p:cNvSpPr>
                <a:spLocks noChangeArrowheads="1"/>
              </p:cNvSpPr>
              <p:nvPr/>
            </p:nvSpPr>
            <p:spPr bwMode="auto">
              <a:xfrm>
                <a:off x="4248733" y="2429935"/>
                <a:ext cx="342945" cy="344794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29" name="Oval 28"/>
              <p:cNvSpPr>
                <a:spLocks noChangeArrowheads="1"/>
              </p:cNvSpPr>
              <p:nvPr/>
            </p:nvSpPr>
            <p:spPr bwMode="auto">
              <a:xfrm>
                <a:off x="4045507" y="2099441"/>
                <a:ext cx="344533" cy="344794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30" name="Oval 29"/>
              <p:cNvSpPr>
                <a:spLocks noChangeArrowheads="1"/>
              </p:cNvSpPr>
              <p:nvPr/>
            </p:nvSpPr>
            <p:spPr bwMode="auto">
              <a:xfrm>
                <a:off x="4424969" y="2099441"/>
                <a:ext cx="344532" cy="344794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</p:grpSp>
      <p:grpSp>
        <p:nvGrpSpPr>
          <p:cNvPr id="34" name="Group 45"/>
          <p:cNvGrpSpPr/>
          <p:nvPr/>
        </p:nvGrpSpPr>
        <p:grpSpPr>
          <a:xfrm>
            <a:off x="3520099" y="3962400"/>
            <a:ext cx="670901" cy="522887"/>
            <a:chOff x="4045165" y="2099441"/>
            <a:chExt cx="724336" cy="675288"/>
          </a:xfrm>
          <a:solidFill>
            <a:schemeClr val="bg1"/>
          </a:solidFill>
        </p:grpSpPr>
        <p:sp>
          <p:nvSpPr>
            <p:cNvPr id="35" name="Oval 34"/>
            <p:cNvSpPr/>
            <p:nvPr/>
          </p:nvSpPr>
          <p:spPr>
            <a:xfrm>
              <a:off x="4247926" y="2430515"/>
              <a:ext cx="344214" cy="34421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045165" y="2099441"/>
              <a:ext cx="344214" cy="34421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4425287" y="2099441"/>
              <a:ext cx="344214" cy="34421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257800" y="3124200"/>
            <a:ext cx="432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latin typeface="VNI-Helve" pitchFamily="2" charset="0"/>
              </a:rPr>
              <a:t>c)</a:t>
            </a:r>
          </a:p>
        </p:txBody>
      </p:sp>
      <p:grpSp>
        <p:nvGrpSpPr>
          <p:cNvPr id="40" name="Group 91"/>
          <p:cNvGrpSpPr>
            <a:grpSpLocks/>
          </p:cNvGrpSpPr>
          <p:nvPr/>
        </p:nvGrpSpPr>
        <p:grpSpPr bwMode="auto">
          <a:xfrm>
            <a:off x="5653036" y="3276600"/>
            <a:ext cx="2881364" cy="488899"/>
            <a:chOff x="5779373" y="2067910"/>
            <a:chExt cx="3317329" cy="722586"/>
          </a:xfrm>
        </p:grpSpPr>
        <p:grpSp>
          <p:nvGrpSpPr>
            <p:cNvPr id="41" name="Group 65"/>
            <p:cNvGrpSpPr>
              <a:grpSpLocks/>
            </p:cNvGrpSpPr>
            <p:nvPr/>
          </p:nvGrpSpPr>
          <p:grpSpPr bwMode="auto">
            <a:xfrm>
              <a:off x="5779373" y="2067910"/>
              <a:ext cx="724127" cy="722586"/>
              <a:chOff x="6189276" y="2067910"/>
              <a:chExt cx="724127" cy="722586"/>
            </a:xfrm>
          </p:grpSpPr>
          <p:sp>
            <p:nvSpPr>
              <p:cNvPr id="57" name="Oval 56"/>
              <p:cNvSpPr>
                <a:spLocks noChangeArrowheads="1"/>
              </p:cNvSpPr>
              <p:nvPr/>
            </p:nvSpPr>
            <p:spPr bwMode="auto">
              <a:xfrm>
                <a:off x="6189276" y="2067910"/>
                <a:ext cx="344595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58" name="Oval 57"/>
              <p:cNvSpPr>
                <a:spLocks noChangeArrowheads="1"/>
              </p:cNvSpPr>
              <p:nvPr/>
            </p:nvSpPr>
            <p:spPr bwMode="auto">
              <a:xfrm>
                <a:off x="6568807" y="2067910"/>
                <a:ext cx="344596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59" name="Oval 58"/>
              <p:cNvSpPr>
                <a:spLocks noChangeArrowheads="1"/>
              </p:cNvSpPr>
              <p:nvPr/>
            </p:nvSpPr>
            <p:spPr bwMode="auto">
              <a:xfrm>
                <a:off x="6189276" y="2445878"/>
                <a:ext cx="344595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60" name="Oval 59"/>
              <p:cNvSpPr>
                <a:spLocks noChangeArrowheads="1"/>
              </p:cNvSpPr>
              <p:nvPr/>
            </p:nvSpPr>
            <p:spPr bwMode="auto">
              <a:xfrm>
                <a:off x="6568807" y="2445878"/>
                <a:ext cx="344596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  <p:grpSp>
          <p:nvGrpSpPr>
            <p:cNvPr id="42" name="Group 66"/>
            <p:cNvGrpSpPr>
              <a:grpSpLocks/>
            </p:cNvGrpSpPr>
            <p:nvPr/>
          </p:nvGrpSpPr>
          <p:grpSpPr bwMode="auto">
            <a:xfrm>
              <a:off x="6643244" y="2067910"/>
              <a:ext cx="724127" cy="722586"/>
              <a:chOff x="6188816" y="2067910"/>
              <a:chExt cx="724127" cy="722586"/>
            </a:xfrm>
          </p:grpSpPr>
          <p:sp>
            <p:nvSpPr>
              <p:cNvPr id="53" name="Oval 52"/>
              <p:cNvSpPr>
                <a:spLocks noChangeArrowheads="1"/>
              </p:cNvSpPr>
              <p:nvPr/>
            </p:nvSpPr>
            <p:spPr bwMode="auto">
              <a:xfrm>
                <a:off x="6188816" y="2067910"/>
                <a:ext cx="344595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54" name="Oval 53"/>
              <p:cNvSpPr>
                <a:spLocks noChangeArrowheads="1"/>
              </p:cNvSpPr>
              <p:nvPr/>
            </p:nvSpPr>
            <p:spPr bwMode="auto">
              <a:xfrm>
                <a:off x="6568347" y="2067910"/>
                <a:ext cx="344596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55" name="Oval 54"/>
              <p:cNvSpPr>
                <a:spLocks noChangeArrowheads="1"/>
              </p:cNvSpPr>
              <p:nvPr/>
            </p:nvSpPr>
            <p:spPr bwMode="auto">
              <a:xfrm>
                <a:off x="6188816" y="2445878"/>
                <a:ext cx="344595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56" name="Oval 55"/>
              <p:cNvSpPr>
                <a:spLocks noChangeArrowheads="1"/>
              </p:cNvSpPr>
              <p:nvPr/>
            </p:nvSpPr>
            <p:spPr bwMode="auto">
              <a:xfrm>
                <a:off x="6568347" y="2445878"/>
                <a:ext cx="344596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  <p:grpSp>
          <p:nvGrpSpPr>
            <p:cNvPr id="43" name="Group 71"/>
            <p:cNvGrpSpPr>
              <a:grpSpLocks/>
            </p:cNvGrpSpPr>
            <p:nvPr/>
          </p:nvGrpSpPr>
          <p:grpSpPr bwMode="auto">
            <a:xfrm>
              <a:off x="7508703" y="2067910"/>
              <a:ext cx="724128" cy="722586"/>
              <a:chOff x="6189944" y="2067910"/>
              <a:chExt cx="724128" cy="722586"/>
            </a:xfrm>
          </p:grpSpPr>
          <p:sp>
            <p:nvSpPr>
              <p:cNvPr id="49" name="Oval 48"/>
              <p:cNvSpPr>
                <a:spLocks noChangeArrowheads="1"/>
              </p:cNvSpPr>
              <p:nvPr/>
            </p:nvSpPr>
            <p:spPr bwMode="auto">
              <a:xfrm>
                <a:off x="6189944" y="2067910"/>
                <a:ext cx="344596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50" name="Oval 49"/>
              <p:cNvSpPr>
                <a:spLocks noChangeArrowheads="1"/>
              </p:cNvSpPr>
              <p:nvPr/>
            </p:nvSpPr>
            <p:spPr bwMode="auto">
              <a:xfrm>
                <a:off x="6569477" y="2067910"/>
                <a:ext cx="344595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51" name="Oval 50"/>
              <p:cNvSpPr>
                <a:spLocks noChangeArrowheads="1"/>
              </p:cNvSpPr>
              <p:nvPr/>
            </p:nvSpPr>
            <p:spPr bwMode="auto">
              <a:xfrm>
                <a:off x="6189944" y="2445878"/>
                <a:ext cx="344596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52" name="Oval 51"/>
              <p:cNvSpPr>
                <a:spLocks noChangeArrowheads="1"/>
              </p:cNvSpPr>
              <p:nvPr/>
            </p:nvSpPr>
            <p:spPr bwMode="auto">
              <a:xfrm>
                <a:off x="6569477" y="2445878"/>
                <a:ext cx="344595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  <p:grpSp>
          <p:nvGrpSpPr>
            <p:cNvPr id="44" name="Group 76"/>
            <p:cNvGrpSpPr>
              <a:grpSpLocks/>
            </p:cNvGrpSpPr>
            <p:nvPr/>
          </p:nvGrpSpPr>
          <p:grpSpPr bwMode="auto">
            <a:xfrm>
              <a:off x="8372574" y="2067910"/>
              <a:ext cx="724128" cy="722586"/>
              <a:chOff x="6189484" y="2067910"/>
              <a:chExt cx="724128" cy="722586"/>
            </a:xfrm>
          </p:grpSpPr>
          <p:sp>
            <p:nvSpPr>
              <p:cNvPr id="45" name="Oval 44"/>
              <p:cNvSpPr>
                <a:spLocks noChangeArrowheads="1"/>
              </p:cNvSpPr>
              <p:nvPr/>
            </p:nvSpPr>
            <p:spPr bwMode="auto">
              <a:xfrm>
                <a:off x="6189484" y="2067910"/>
                <a:ext cx="344596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46" name="Oval 45"/>
              <p:cNvSpPr>
                <a:spLocks noChangeArrowheads="1"/>
              </p:cNvSpPr>
              <p:nvPr/>
            </p:nvSpPr>
            <p:spPr bwMode="auto">
              <a:xfrm>
                <a:off x="6569017" y="2067910"/>
                <a:ext cx="344595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47" name="Oval 46"/>
              <p:cNvSpPr>
                <a:spLocks noChangeArrowheads="1"/>
              </p:cNvSpPr>
              <p:nvPr/>
            </p:nvSpPr>
            <p:spPr bwMode="auto">
              <a:xfrm>
                <a:off x="6189484" y="2445878"/>
                <a:ext cx="344596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48" name="Oval 47"/>
              <p:cNvSpPr>
                <a:spLocks noChangeArrowheads="1"/>
              </p:cNvSpPr>
              <p:nvPr/>
            </p:nvSpPr>
            <p:spPr bwMode="auto">
              <a:xfrm>
                <a:off x="6569017" y="2445878"/>
                <a:ext cx="344595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</p:grpSp>
      <p:grpSp>
        <p:nvGrpSpPr>
          <p:cNvPr id="61" name="Group 81"/>
          <p:cNvGrpSpPr/>
          <p:nvPr/>
        </p:nvGrpSpPr>
        <p:grpSpPr>
          <a:xfrm>
            <a:off x="5638800" y="3886200"/>
            <a:ext cx="629341" cy="493986"/>
            <a:chOff x="6189276" y="2067910"/>
            <a:chExt cx="724336" cy="722586"/>
          </a:xfrm>
          <a:solidFill>
            <a:schemeClr val="bg1"/>
          </a:solidFill>
        </p:grpSpPr>
        <p:sp>
          <p:nvSpPr>
            <p:cNvPr id="62" name="Oval 61"/>
            <p:cNvSpPr/>
            <p:nvPr/>
          </p:nvSpPr>
          <p:spPr>
            <a:xfrm>
              <a:off x="6189276" y="2067910"/>
              <a:ext cx="344214" cy="34421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6569398" y="2067910"/>
              <a:ext cx="344214" cy="34421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6189276" y="2446282"/>
              <a:ext cx="344214" cy="34421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6569398" y="2446282"/>
              <a:ext cx="344214" cy="34421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9" name="Text Box 63"/>
          <p:cNvSpPr txBox="1">
            <a:spLocks noChangeArrowheads="1"/>
          </p:cNvSpPr>
          <p:nvPr/>
        </p:nvSpPr>
        <p:spPr bwMode="auto">
          <a:xfrm>
            <a:off x="1676400" y="4872335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2971800" y="4648200"/>
            <a:ext cx="25082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5715000" y="4648200"/>
            <a:ext cx="2514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402093" y="727006"/>
            <a:ext cx="19812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 Box 63"/>
          <p:cNvSpPr txBox="1">
            <a:spLocks noChangeArrowheads="1"/>
          </p:cNvSpPr>
          <p:nvPr/>
        </p:nvSpPr>
        <p:spPr bwMode="auto">
          <a:xfrm>
            <a:off x="4114800" y="48768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6" name="Text Box 63"/>
          <p:cNvSpPr txBox="1">
            <a:spLocks noChangeArrowheads="1"/>
          </p:cNvSpPr>
          <p:nvPr/>
        </p:nvSpPr>
        <p:spPr bwMode="auto">
          <a:xfrm>
            <a:off x="6781800" y="48768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78" name="Straight Connector 77"/>
          <p:cNvCxnSpPr/>
          <p:nvPr/>
        </p:nvCxnSpPr>
        <p:spPr>
          <a:xfrm rot="5400000">
            <a:off x="1677194" y="4495006"/>
            <a:ext cx="2590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5400000">
            <a:off x="4039394" y="4418806"/>
            <a:ext cx="2590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2" grpId="0"/>
      <p:bldP spid="23" grpId="0"/>
      <p:bldP spid="38" grpId="0"/>
      <p:bldP spid="69" grpId="0"/>
      <p:bldP spid="72" grpId="0"/>
      <p:bldP spid="73" grpId="0"/>
      <p:bldP spid="74" grpId="0" animBg="1"/>
      <p:bldP spid="75" grpId="0"/>
      <p:bldP spid="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.KSA0L5RTH9J4Y1T\Desktop\123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609600" y="2057400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cam.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828800" y="2909887"/>
            <a:ext cx="13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Tóm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tắt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9" name="Group 76"/>
          <p:cNvGrpSpPr>
            <a:grpSpLocks/>
          </p:cNvGrpSpPr>
          <p:nvPr/>
        </p:nvGrpSpPr>
        <p:grpSpPr bwMode="auto">
          <a:xfrm>
            <a:off x="1676400" y="4129087"/>
            <a:ext cx="2743200" cy="152400"/>
            <a:chOff x="768" y="2832"/>
            <a:chExt cx="1728" cy="96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1200" y="2880"/>
              <a:ext cx="432" cy="0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768" y="2880"/>
              <a:ext cx="432" cy="0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6"/>
            <p:cNvSpPr>
              <a:spLocks noChangeShapeType="1"/>
            </p:cNvSpPr>
            <p:nvPr/>
          </p:nvSpPr>
          <p:spPr bwMode="auto">
            <a:xfrm flipV="1">
              <a:off x="768" y="2832"/>
              <a:ext cx="0" cy="9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22"/>
            <p:cNvSpPr>
              <a:spLocks noChangeShapeType="1"/>
            </p:cNvSpPr>
            <p:nvPr/>
          </p:nvSpPr>
          <p:spPr bwMode="auto">
            <a:xfrm>
              <a:off x="1632" y="2880"/>
              <a:ext cx="432" cy="0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26"/>
            <p:cNvSpPr>
              <a:spLocks noChangeShapeType="1"/>
            </p:cNvSpPr>
            <p:nvPr/>
          </p:nvSpPr>
          <p:spPr bwMode="auto">
            <a:xfrm>
              <a:off x="2064" y="2880"/>
              <a:ext cx="432" cy="0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7"/>
            <p:cNvSpPr>
              <a:spLocks noChangeShapeType="1"/>
            </p:cNvSpPr>
            <p:nvPr/>
          </p:nvSpPr>
          <p:spPr bwMode="auto">
            <a:xfrm flipV="1">
              <a:off x="2496" y="2832"/>
              <a:ext cx="0" cy="9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 Box 38"/>
          <p:cNvSpPr txBox="1">
            <a:spLocks noChangeArrowheads="1"/>
          </p:cNvSpPr>
          <p:nvPr/>
        </p:nvSpPr>
        <p:spPr bwMode="auto">
          <a:xfrm>
            <a:off x="533400" y="3900487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Cam</a:t>
            </a:r>
            <a:endParaRPr lang="en-US" sz="28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7" name="Text Box 39"/>
          <p:cNvSpPr txBox="1">
            <a:spLocks noChangeArrowheads="1"/>
          </p:cNvSpPr>
          <p:nvPr/>
        </p:nvSpPr>
        <p:spPr bwMode="auto">
          <a:xfrm>
            <a:off x="533400" y="4510087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Cau</a:t>
            </a:r>
          </a:p>
        </p:txBody>
      </p:sp>
      <p:sp>
        <p:nvSpPr>
          <p:cNvPr id="18" name="Text Box 43"/>
          <p:cNvSpPr txBox="1">
            <a:spLocks noChangeArrowheads="1"/>
          </p:cNvSpPr>
          <p:nvPr/>
        </p:nvSpPr>
        <p:spPr bwMode="auto">
          <a:xfrm>
            <a:off x="2819400" y="3367087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</a:rPr>
              <a:t>20 cây</a:t>
            </a:r>
          </a:p>
        </p:txBody>
      </p:sp>
      <p:sp>
        <p:nvSpPr>
          <p:cNvPr id="19" name="Text Box 44"/>
          <p:cNvSpPr txBox="1">
            <a:spLocks noChangeArrowheads="1"/>
          </p:cNvSpPr>
          <p:nvPr/>
        </p:nvSpPr>
        <p:spPr bwMode="auto">
          <a:xfrm>
            <a:off x="1600200" y="4891087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</a:rPr>
              <a:t>5 cây</a:t>
            </a:r>
          </a:p>
        </p:txBody>
      </p:sp>
      <p:grpSp>
        <p:nvGrpSpPr>
          <p:cNvPr id="20" name="Group 45"/>
          <p:cNvGrpSpPr>
            <a:grpSpLocks/>
          </p:cNvGrpSpPr>
          <p:nvPr/>
        </p:nvGrpSpPr>
        <p:grpSpPr bwMode="auto">
          <a:xfrm>
            <a:off x="1676400" y="4814887"/>
            <a:ext cx="685800" cy="152400"/>
            <a:chOff x="720" y="2880"/>
            <a:chExt cx="432" cy="96"/>
          </a:xfrm>
        </p:grpSpPr>
        <p:sp>
          <p:nvSpPr>
            <p:cNvPr id="21" name="Line 46"/>
            <p:cNvSpPr>
              <a:spLocks noChangeShapeType="1"/>
            </p:cNvSpPr>
            <p:nvPr/>
          </p:nvSpPr>
          <p:spPr bwMode="auto">
            <a:xfrm>
              <a:off x="720" y="2928"/>
              <a:ext cx="432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47"/>
            <p:cNvSpPr>
              <a:spLocks noChangeShapeType="1"/>
            </p:cNvSpPr>
            <p:nvPr/>
          </p:nvSpPr>
          <p:spPr bwMode="auto">
            <a:xfrm flipV="1">
              <a:off x="1152" y="288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48"/>
            <p:cNvSpPr>
              <a:spLocks noChangeShapeType="1"/>
            </p:cNvSpPr>
            <p:nvPr/>
          </p:nvSpPr>
          <p:spPr bwMode="auto">
            <a:xfrm flipV="1">
              <a:off x="720" y="288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49"/>
          <p:cNvGrpSpPr>
            <a:grpSpLocks/>
          </p:cNvGrpSpPr>
          <p:nvPr/>
        </p:nvGrpSpPr>
        <p:grpSpPr bwMode="auto">
          <a:xfrm>
            <a:off x="1676400" y="4133850"/>
            <a:ext cx="685800" cy="152400"/>
            <a:chOff x="720" y="2880"/>
            <a:chExt cx="432" cy="96"/>
          </a:xfrm>
        </p:grpSpPr>
        <p:sp>
          <p:nvSpPr>
            <p:cNvPr id="25" name="Line 50"/>
            <p:cNvSpPr>
              <a:spLocks noChangeShapeType="1"/>
            </p:cNvSpPr>
            <p:nvPr/>
          </p:nvSpPr>
          <p:spPr bwMode="auto">
            <a:xfrm>
              <a:off x="720" y="2928"/>
              <a:ext cx="432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51"/>
            <p:cNvSpPr>
              <a:spLocks noChangeShapeType="1"/>
            </p:cNvSpPr>
            <p:nvPr/>
          </p:nvSpPr>
          <p:spPr bwMode="auto">
            <a:xfrm flipV="1">
              <a:off x="1152" y="288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52"/>
            <p:cNvSpPr>
              <a:spLocks noChangeShapeType="1"/>
            </p:cNvSpPr>
            <p:nvPr/>
          </p:nvSpPr>
          <p:spPr bwMode="auto">
            <a:xfrm flipV="1">
              <a:off x="720" y="288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53"/>
          <p:cNvGrpSpPr>
            <a:grpSpLocks/>
          </p:cNvGrpSpPr>
          <p:nvPr/>
        </p:nvGrpSpPr>
        <p:grpSpPr bwMode="auto">
          <a:xfrm>
            <a:off x="2362200" y="4129087"/>
            <a:ext cx="685800" cy="152400"/>
            <a:chOff x="720" y="2880"/>
            <a:chExt cx="432" cy="96"/>
          </a:xfrm>
        </p:grpSpPr>
        <p:sp>
          <p:nvSpPr>
            <p:cNvPr id="29" name="Line 54"/>
            <p:cNvSpPr>
              <a:spLocks noChangeShapeType="1"/>
            </p:cNvSpPr>
            <p:nvPr/>
          </p:nvSpPr>
          <p:spPr bwMode="auto">
            <a:xfrm>
              <a:off x="720" y="2928"/>
              <a:ext cx="432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55"/>
            <p:cNvSpPr>
              <a:spLocks noChangeShapeType="1"/>
            </p:cNvSpPr>
            <p:nvPr/>
          </p:nvSpPr>
          <p:spPr bwMode="auto">
            <a:xfrm flipV="1">
              <a:off x="1152" y="288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56"/>
            <p:cNvSpPr>
              <a:spLocks noChangeShapeType="1"/>
            </p:cNvSpPr>
            <p:nvPr/>
          </p:nvSpPr>
          <p:spPr bwMode="auto">
            <a:xfrm flipV="1">
              <a:off x="720" y="288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57"/>
          <p:cNvGrpSpPr>
            <a:grpSpLocks/>
          </p:cNvGrpSpPr>
          <p:nvPr/>
        </p:nvGrpSpPr>
        <p:grpSpPr bwMode="auto">
          <a:xfrm>
            <a:off x="3048000" y="4124325"/>
            <a:ext cx="685800" cy="152400"/>
            <a:chOff x="720" y="2880"/>
            <a:chExt cx="432" cy="96"/>
          </a:xfrm>
        </p:grpSpPr>
        <p:sp>
          <p:nvSpPr>
            <p:cNvPr id="33" name="Line 58"/>
            <p:cNvSpPr>
              <a:spLocks noChangeShapeType="1"/>
            </p:cNvSpPr>
            <p:nvPr/>
          </p:nvSpPr>
          <p:spPr bwMode="auto">
            <a:xfrm>
              <a:off x="720" y="2928"/>
              <a:ext cx="432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59"/>
            <p:cNvSpPr>
              <a:spLocks noChangeShapeType="1"/>
            </p:cNvSpPr>
            <p:nvPr/>
          </p:nvSpPr>
          <p:spPr bwMode="auto">
            <a:xfrm flipV="1">
              <a:off x="1152" y="288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60"/>
            <p:cNvSpPr>
              <a:spLocks noChangeShapeType="1"/>
            </p:cNvSpPr>
            <p:nvPr/>
          </p:nvSpPr>
          <p:spPr bwMode="auto">
            <a:xfrm flipV="1">
              <a:off x="720" y="288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" name="Group 61"/>
          <p:cNvGrpSpPr>
            <a:grpSpLocks/>
          </p:cNvGrpSpPr>
          <p:nvPr/>
        </p:nvGrpSpPr>
        <p:grpSpPr bwMode="auto">
          <a:xfrm>
            <a:off x="3733800" y="4124325"/>
            <a:ext cx="685800" cy="152400"/>
            <a:chOff x="720" y="2880"/>
            <a:chExt cx="432" cy="96"/>
          </a:xfrm>
        </p:grpSpPr>
        <p:sp>
          <p:nvSpPr>
            <p:cNvPr id="37" name="Line 62"/>
            <p:cNvSpPr>
              <a:spLocks noChangeShapeType="1"/>
            </p:cNvSpPr>
            <p:nvPr/>
          </p:nvSpPr>
          <p:spPr bwMode="auto">
            <a:xfrm>
              <a:off x="720" y="2928"/>
              <a:ext cx="432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63"/>
            <p:cNvSpPr>
              <a:spLocks noChangeShapeType="1"/>
            </p:cNvSpPr>
            <p:nvPr/>
          </p:nvSpPr>
          <p:spPr bwMode="auto">
            <a:xfrm flipV="1">
              <a:off x="1152" y="288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64"/>
            <p:cNvSpPr>
              <a:spLocks noChangeShapeType="1"/>
            </p:cNvSpPr>
            <p:nvPr/>
          </p:nvSpPr>
          <p:spPr bwMode="auto">
            <a:xfrm flipV="1">
              <a:off x="720" y="288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Text Box 71"/>
          <p:cNvSpPr txBox="1">
            <a:spLocks noChangeArrowheads="1"/>
          </p:cNvSpPr>
          <p:nvPr/>
        </p:nvSpPr>
        <p:spPr bwMode="auto">
          <a:xfrm>
            <a:off x="5791200" y="2986087"/>
            <a:ext cx="16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giải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1" name="Text Box 72"/>
          <p:cNvSpPr txBox="1">
            <a:spLocks noChangeArrowheads="1"/>
          </p:cNvSpPr>
          <p:nvPr/>
        </p:nvSpPr>
        <p:spPr bwMode="auto">
          <a:xfrm>
            <a:off x="4724400" y="3595687"/>
            <a:ext cx="3733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cam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gấp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cau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lần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42" name="Text Box 75"/>
          <p:cNvSpPr txBox="1">
            <a:spLocks noChangeArrowheads="1"/>
          </p:cNvSpPr>
          <p:nvPr/>
        </p:nvSpPr>
        <p:spPr bwMode="auto">
          <a:xfrm>
            <a:off x="6096000" y="4872335"/>
            <a:ext cx="213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Đáp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: 4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lần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3" name="AutoShape 77"/>
          <p:cNvSpPr>
            <a:spLocks/>
          </p:cNvSpPr>
          <p:nvPr/>
        </p:nvSpPr>
        <p:spPr bwMode="auto">
          <a:xfrm rot="5400000">
            <a:off x="2952750" y="2633662"/>
            <a:ext cx="190500" cy="2667000"/>
          </a:xfrm>
          <a:prstGeom prst="leftBrace">
            <a:avLst>
              <a:gd name="adj1" fmla="val 116667"/>
              <a:gd name="adj2" fmla="val 50000"/>
            </a:avLst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79"/>
          <p:cNvSpPr>
            <a:spLocks noChangeShapeType="1"/>
          </p:cNvSpPr>
          <p:nvPr/>
        </p:nvSpPr>
        <p:spPr bwMode="auto">
          <a:xfrm>
            <a:off x="1676400" y="4891087"/>
            <a:ext cx="671513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" name="Text Box 82"/>
          <p:cNvSpPr txBox="1">
            <a:spLocks noChangeArrowheads="1"/>
          </p:cNvSpPr>
          <p:nvPr/>
        </p:nvSpPr>
        <p:spPr bwMode="auto">
          <a:xfrm>
            <a:off x="5638800" y="4419600"/>
            <a:ext cx="220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 : 5 = 4 (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6" grpId="0"/>
      <p:bldP spid="17" grpId="0"/>
      <p:bldP spid="18" grpId="0"/>
      <p:bldP spid="19" grpId="0"/>
      <p:bldP spid="40" grpId="0"/>
      <p:bldP spid="41" grpId="0"/>
      <p:bldP spid="42" grpId="0"/>
      <p:bldP spid="43" grpId="0" animBg="1"/>
      <p:bldP spid="44" grpId="0" animBg="1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" descr="C:\Users\Administrator.KSA0L5RTH9J4Y1T\Desktop\123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38200" y="1836003"/>
            <a:ext cx="7848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3: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con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cân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nặng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42 kg,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con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ngỗng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cân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nặng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6 kg.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Hỏi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con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cân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nặng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gấp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mấy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lần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con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ngỗng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1066800" y="2662535"/>
            <a:ext cx="13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Tóm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tắt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2" name="Line 18"/>
          <p:cNvSpPr>
            <a:spLocks noChangeShapeType="1"/>
          </p:cNvSpPr>
          <p:nvPr/>
        </p:nvSpPr>
        <p:spPr bwMode="auto">
          <a:xfrm flipV="1">
            <a:off x="1981200" y="3554075"/>
            <a:ext cx="6172200" cy="4572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33" name="Line 19"/>
          <p:cNvSpPr>
            <a:spLocks noChangeShapeType="1"/>
          </p:cNvSpPr>
          <p:nvPr/>
        </p:nvSpPr>
        <p:spPr bwMode="auto">
          <a:xfrm>
            <a:off x="1981200" y="4262735"/>
            <a:ext cx="914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34" name="Line 21"/>
          <p:cNvSpPr>
            <a:spLocks noChangeShapeType="1"/>
          </p:cNvSpPr>
          <p:nvPr/>
        </p:nvSpPr>
        <p:spPr bwMode="auto">
          <a:xfrm>
            <a:off x="1981200" y="3500735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35" name="Line 22"/>
          <p:cNvSpPr>
            <a:spLocks noChangeShapeType="1"/>
          </p:cNvSpPr>
          <p:nvPr/>
        </p:nvSpPr>
        <p:spPr bwMode="auto">
          <a:xfrm>
            <a:off x="2895600" y="3500735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36" name="Line 23"/>
          <p:cNvSpPr>
            <a:spLocks noChangeShapeType="1"/>
          </p:cNvSpPr>
          <p:nvPr/>
        </p:nvSpPr>
        <p:spPr bwMode="auto">
          <a:xfrm>
            <a:off x="3810000" y="3500735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37" name="Line 24"/>
          <p:cNvSpPr>
            <a:spLocks noChangeShapeType="1"/>
          </p:cNvSpPr>
          <p:nvPr/>
        </p:nvSpPr>
        <p:spPr bwMode="auto">
          <a:xfrm>
            <a:off x="4724400" y="3500735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38" name="Line 25"/>
          <p:cNvSpPr>
            <a:spLocks noChangeShapeType="1"/>
          </p:cNvSpPr>
          <p:nvPr/>
        </p:nvSpPr>
        <p:spPr bwMode="auto">
          <a:xfrm>
            <a:off x="5638800" y="3500735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39" name="Line 26"/>
          <p:cNvSpPr>
            <a:spLocks noChangeShapeType="1"/>
          </p:cNvSpPr>
          <p:nvPr/>
        </p:nvSpPr>
        <p:spPr bwMode="auto">
          <a:xfrm>
            <a:off x="6400800" y="3500735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40" name="Line 28"/>
          <p:cNvSpPr>
            <a:spLocks noChangeShapeType="1"/>
          </p:cNvSpPr>
          <p:nvPr/>
        </p:nvSpPr>
        <p:spPr bwMode="auto">
          <a:xfrm>
            <a:off x="7315200" y="3500735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41" name="Line 29"/>
          <p:cNvSpPr>
            <a:spLocks noChangeShapeType="1"/>
          </p:cNvSpPr>
          <p:nvPr/>
        </p:nvSpPr>
        <p:spPr bwMode="auto">
          <a:xfrm>
            <a:off x="8153400" y="3500735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42" name="Line 30"/>
          <p:cNvSpPr>
            <a:spLocks noChangeShapeType="1"/>
          </p:cNvSpPr>
          <p:nvPr/>
        </p:nvSpPr>
        <p:spPr bwMode="auto">
          <a:xfrm>
            <a:off x="1981200" y="4186535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43" name="Line 31"/>
          <p:cNvSpPr>
            <a:spLocks noChangeShapeType="1"/>
          </p:cNvSpPr>
          <p:nvPr/>
        </p:nvSpPr>
        <p:spPr bwMode="auto">
          <a:xfrm>
            <a:off x="2895600" y="4186535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44" name="Text Box 32"/>
          <p:cNvSpPr txBox="1">
            <a:spLocks noChangeArrowheads="1"/>
          </p:cNvSpPr>
          <p:nvPr/>
        </p:nvSpPr>
        <p:spPr bwMode="auto">
          <a:xfrm>
            <a:off x="685800" y="3272135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Lợn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Box 33"/>
          <p:cNvSpPr txBox="1">
            <a:spLocks noChangeArrowheads="1"/>
          </p:cNvSpPr>
          <p:nvPr/>
        </p:nvSpPr>
        <p:spPr bwMode="auto">
          <a:xfrm>
            <a:off x="609600" y="4034135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Ngỗng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AutoShape 34"/>
          <p:cNvSpPr>
            <a:spLocks/>
          </p:cNvSpPr>
          <p:nvPr/>
        </p:nvSpPr>
        <p:spPr bwMode="auto">
          <a:xfrm rot="5400000">
            <a:off x="2324100" y="4148435"/>
            <a:ext cx="228600" cy="762000"/>
          </a:xfrm>
          <a:prstGeom prst="rightBrace">
            <a:avLst>
              <a:gd name="adj1" fmla="val 108333"/>
              <a:gd name="adj2" fmla="val 4891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7" name="Text Box 35"/>
          <p:cNvSpPr txBox="1">
            <a:spLocks noChangeArrowheads="1"/>
          </p:cNvSpPr>
          <p:nvPr/>
        </p:nvSpPr>
        <p:spPr bwMode="auto">
          <a:xfrm>
            <a:off x="2133600" y="4567535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 kg</a:t>
            </a:r>
          </a:p>
        </p:txBody>
      </p:sp>
      <p:sp>
        <p:nvSpPr>
          <p:cNvPr id="48" name="AutoShape 36"/>
          <p:cNvSpPr>
            <a:spLocks/>
          </p:cNvSpPr>
          <p:nvPr/>
        </p:nvSpPr>
        <p:spPr bwMode="auto">
          <a:xfrm rot="16200000">
            <a:off x="4953000" y="224135"/>
            <a:ext cx="228600" cy="6172200"/>
          </a:xfrm>
          <a:prstGeom prst="rightBrace">
            <a:avLst>
              <a:gd name="adj1" fmla="val 69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9" name="Text Box 37"/>
          <p:cNvSpPr txBox="1">
            <a:spLocks noChangeArrowheads="1"/>
          </p:cNvSpPr>
          <p:nvPr/>
        </p:nvSpPr>
        <p:spPr bwMode="auto">
          <a:xfrm>
            <a:off x="4191000" y="2814935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42 kg</a:t>
            </a: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5180012" y="4110335"/>
            <a:ext cx="1754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3200400" y="4567535"/>
            <a:ext cx="5715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Con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cân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nặng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gấp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con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ngỗng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lần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52" name="Text Box 9"/>
          <p:cNvSpPr txBox="1">
            <a:spLocks noChangeArrowheads="1"/>
          </p:cNvSpPr>
          <p:nvPr/>
        </p:nvSpPr>
        <p:spPr bwMode="auto">
          <a:xfrm>
            <a:off x="5029200" y="5096470"/>
            <a:ext cx="220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42 : 6 = 7 (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lần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53" name="Text Box 10"/>
          <p:cNvSpPr txBox="1">
            <a:spLocks noChangeArrowheads="1"/>
          </p:cNvSpPr>
          <p:nvPr/>
        </p:nvSpPr>
        <p:spPr bwMode="auto">
          <a:xfrm>
            <a:off x="5791200" y="5558135"/>
            <a:ext cx="205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Đáp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: 7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lần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800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 animBg="1"/>
      <p:bldP spid="47" grpId="0"/>
      <p:bldP spid="48" grpId="0" animBg="1"/>
      <p:bldP spid="49" grpId="0"/>
      <p:bldP spid="51" grpId="0"/>
      <p:bldP spid="52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MSOffice Training: Hình nền thiết kế giáo án điện tử Powerpoint (P2) | Hình  nền, Dễ thương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WordArt 4"/>
          <p:cNvSpPr>
            <a:spLocks noChangeArrowheads="1" noChangeShapeType="1" noTextEdit="1"/>
          </p:cNvSpPr>
          <p:nvPr/>
        </p:nvSpPr>
        <p:spPr bwMode="auto">
          <a:xfrm>
            <a:off x="3657600" y="914400"/>
            <a:ext cx="1752600" cy="862013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900" b="1" kern="10" cap="all" dirty="0">
                <a:ln w="9000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Toán</a:t>
            </a:r>
          </a:p>
        </p:txBody>
      </p:sp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76200" y="2209800"/>
            <a:ext cx="8991600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vi-V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altLang="en-US" sz="54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7211" y="3326430"/>
            <a:ext cx="4363640" cy="559770"/>
          </a:xfrm>
          <a:prstGeom prst="rect">
            <a:avLst/>
          </a:prstGeom>
          <a:noFill/>
        </p:spPr>
        <p:txBody>
          <a:bodyPr lIns="51435" tIns="25718" rIns="51435" bIns="25718">
            <a:spAutoFit/>
          </a:bodyPr>
          <a:lstStyle/>
          <a:p>
            <a:pPr algn="ctr">
              <a:defRPr/>
            </a:pPr>
            <a:r>
              <a:rPr lang="en-US" sz="33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(SGK – TR.58)</a:t>
            </a:r>
          </a:p>
        </p:txBody>
      </p:sp>
    </p:spTree>
    <p:extLst>
      <p:ext uri="{BB962C8B-B14F-4D97-AF65-F5344CB8AC3E}">
        <p14:creationId xmlns:p14="http://schemas.microsoft.com/office/powerpoint/2010/main" val="26608647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649</Words>
  <Application>Microsoft Office PowerPoint</Application>
  <PresentationFormat>On-screen Show (4:3)</PresentationFormat>
  <Paragraphs>96</Paragraphs>
  <Slides>14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等线</vt:lpstr>
      <vt:lpstr>.VnTifani HeavyH</vt:lpstr>
      <vt:lpstr>Arial</vt:lpstr>
      <vt:lpstr>Calibri</vt:lpstr>
      <vt:lpstr>Segoe UI Semibold</vt:lpstr>
      <vt:lpstr>Times New Roman</vt:lpstr>
      <vt:lpstr>VNI-Helve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</cp:lastModifiedBy>
  <cp:revision>42</cp:revision>
  <dcterms:created xsi:type="dcterms:W3CDTF">2020-11-23T12:30:22Z</dcterms:created>
  <dcterms:modified xsi:type="dcterms:W3CDTF">2021-11-19T16:18:13Z</dcterms:modified>
</cp:coreProperties>
</file>